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0" r:id="rId3"/>
    <p:sldId id="270" r:id="rId4"/>
    <p:sldId id="271"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2240" autoAdjust="0"/>
  </p:normalViewPr>
  <p:slideViewPr>
    <p:cSldViewPr>
      <p:cViewPr>
        <p:scale>
          <a:sx n="40" d="100"/>
          <a:sy n="40" d="100"/>
        </p:scale>
        <p:origin x="-1302" y="-630"/>
      </p:cViewPr>
      <p:guideLst>
        <p:guide orient="horz" pos="2160"/>
        <p:guide pos="2880"/>
      </p:guideLst>
    </p:cSldViewPr>
  </p:slideViewPr>
  <p:outlineViewPr>
    <p:cViewPr>
      <p:scale>
        <a:sx n="33" d="100"/>
        <a:sy n="33" d="100"/>
      </p:scale>
      <p:origin x="0" y="838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7A4587-C8F4-4DD3-876A-BF71092AE619}" type="datetimeFigureOut">
              <a:rPr lang="en-US" smtClean="0"/>
              <a:pPr/>
              <a:t>7/27/2010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716CA8-EAF9-404B-9E00-740B1F497BE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The Indian social environment is seen in various terms depending on the position of the viewer. The diverse views that exist however seem to create a debate on whether the social processes of the country are "good or bad". There exists a long tradition of seeing it from the eyes inherited from the British Colonial perspective in which Indian social processes are seen as passive, non-vibrant, indigent and lazy. There are other points of view which seem to find redeeming features in Indian social processes that are seen as potentially strong and capable of being energetic and productive. </a:t>
            </a:r>
          </a:p>
        </p:txBody>
      </p:sp>
      <p:sp>
        <p:nvSpPr>
          <p:cNvPr id="4" name="Slide Number Placeholder 3"/>
          <p:cNvSpPr>
            <a:spLocks noGrp="1"/>
          </p:cNvSpPr>
          <p:nvPr>
            <p:ph type="sldNum" sz="quarter" idx="10"/>
          </p:nvPr>
        </p:nvSpPr>
        <p:spPr/>
        <p:txBody>
          <a:bodyPr/>
          <a:lstStyle/>
          <a:p>
            <a:fld id="{AF716CA8-EAF9-404B-9E00-740B1F497BE6}"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The </a:t>
            </a:r>
            <a:r>
              <a:rPr lang="en-US" sz="1200" kern="1200" baseline="0" dirty="0" smtClean="0">
                <a:solidFill>
                  <a:schemeClr val="tx1"/>
                </a:solidFill>
                <a:latin typeface="+mn-lt"/>
                <a:ea typeface="+mn-ea"/>
                <a:cs typeface="+mn-cs"/>
              </a:rPr>
              <a:t>post </a:t>
            </a:r>
            <a:r>
              <a:rPr lang="en-US" sz="1200" kern="1200" baseline="0" dirty="0" err="1" smtClean="0">
                <a:solidFill>
                  <a:schemeClr val="tx1"/>
                </a:solidFill>
                <a:latin typeface="+mn-lt"/>
                <a:ea typeface="+mn-ea"/>
                <a:cs typeface="+mn-cs"/>
              </a:rPr>
              <a:t>liberalisation</a:t>
            </a:r>
            <a:r>
              <a:rPr lang="en-US" sz="1200" kern="1200" baseline="0" dirty="0" smtClean="0">
                <a:solidFill>
                  <a:schemeClr val="tx1"/>
                </a:solidFill>
                <a:latin typeface="+mn-lt"/>
                <a:ea typeface="+mn-ea"/>
                <a:cs typeface="+mn-cs"/>
              </a:rPr>
              <a:t> era of the last decade has witnessed unprecedented pace of change in volume, scale, speed, complexity, discontinuity and increased turbulence in the business environment. The emergence of global economic order has made it imperative for organizations to achieve global standards of performance, to gain and maintain competitive advantage. The hyper competitive scenario has necessitated a fundamental transformation in the conduct of business.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F716CA8-EAF9-404B-9E00-740B1F497BE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baseline="0" dirty="0" smtClean="0">
                <a:solidFill>
                  <a:schemeClr val="tx1"/>
                </a:solidFill>
                <a:latin typeface="+mn-lt"/>
                <a:ea typeface="+mn-ea"/>
                <a:cs typeface="+mn-cs"/>
              </a:rPr>
              <a:t>With </a:t>
            </a:r>
            <a:r>
              <a:rPr lang="en-US" sz="1200" kern="1200" baseline="0" dirty="0" smtClean="0">
                <a:solidFill>
                  <a:schemeClr val="tx1"/>
                </a:solidFill>
                <a:latin typeface="+mn-lt"/>
                <a:ea typeface="+mn-ea"/>
                <a:cs typeface="+mn-cs"/>
              </a:rPr>
              <a:t>pressure to do more and more with less and less resources, coupled with service orientation and customer relations management, organizations are left with no options other than re-organizing their resources by developing appropriate design and re-structuring of activities and functions. Re-structuring thus is inevitable to align the internal processes and systems to changes in the external environment. This will have a far reaching impact on </a:t>
            </a:r>
            <a:r>
              <a:rPr lang="en-US" sz="1200" kern="1200" baseline="0" dirty="0" err="1" smtClean="0">
                <a:solidFill>
                  <a:schemeClr val="tx1"/>
                </a:solidFill>
                <a:latin typeface="+mn-lt"/>
                <a:ea typeface="+mn-ea"/>
                <a:cs typeface="+mn-cs"/>
              </a:rPr>
              <a:t>behavioural</a:t>
            </a:r>
            <a:r>
              <a:rPr lang="en-US" sz="1200" kern="1200" baseline="0" dirty="0" smtClean="0">
                <a:solidFill>
                  <a:schemeClr val="tx1"/>
                </a:solidFill>
                <a:latin typeface="+mn-lt"/>
                <a:ea typeface="+mn-ea"/>
                <a:cs typeface="+mn-cs"/>
              </a:rPr>
              <a:t> processes in organizations.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F716CA8-EAF9-404B-9E00-740B1F497BE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Objectively India has been, for ever, a region wherein diversity of beliefs, faiths and ideologies have poured in from all over the world. Thus today India is one of the largest combinations of faiths, languages and customs. No other nation in the world has so many current languages and customs as India has. No other country boasts of a larger number of faiths and ideologies without coercive forces demanding uniformity. </a:t>
            </a:r>
          </a:p>
          <a:p>
            <a:r>
              <a:rPr lang="en-US" sz="1200" kern="1200" baseline="0" dirty="0" smtClean="0">
                <a:solidFill>
                  <a:schemeClr val="tx1"/>
                </a:solidFill>
                <a:latin typeface="+mn-lt"/>
                <a:ea typeface="+mn-ea"/>
                <a:cs typeface="+mn-cs"/>
              </a:rPr>
              <a:t>To this objective fact there exists a diversity of responses. The lines of responses of all alien perspectives find this multiplicity and diversity an unmanageable and bewildering liability. In the nineteen forties the West had predicted a disintegration of India into smaller countries within 20 years of finding Independence from colonial rule. In this line of thinking the fact of India remaining one nation is a matter of mystery. The second line of response to the objective fact of multiplicity of our society is to search for an\underlying unity. The underlying unity lies in India being a culture state as opposed to the concept of nation state which has defined national boundaries (for instance) in Europe. </a:t>
            </a:r>
          </a:p>
          <a:p>
            <a:r>
              <a:rPr lang="en-US" sz="1200" kern="1200" baseline="0" dirty="0" smtClean="0">
                <a:solidFill>
                  <a:schemeClr val="tx1"/>
                </a:solidFill>
                <a:latin typeface="+mn-lt"/>
                <a:ea typeface="+mn-ea"/>
                <a:cs typeface="+mn-cs"/>
              </a:rPr>
              <a:t>In a nation state political ideology and processes of power distribution remains reasonably uniform giving rise to a national identity. Historically however India has been a culture state in which although many different political entities have flourished in the form of countries with a monarchy, the dominant elements of their culture have been uniform. This basic framework was demonstrated also in medieval Indian imperialism in which Indian culture was potent fountainhead and helped design societies in the far reaches of South East Asia. These countries were all politically independent but had </a:t>
            </a:r>
            <a:r>
              <a:rPr lang="en-US" sz="1200" kern="1200" baseline="0" dirty="0" err="1" smtClean="0">
                <a:solidFill>
                  <a:schemeClr val="tx1"/>
                </a:solidFill>
                <a:latin typeface="+mn-lt"/>
                <a:ea typeface="+mn-ea"/>
                <a:cs typeface="+mn-cs"/>
              </a:rPr>
              <a:t>institutionalised</a:t>
            </a:r>
            <a:r>
              <a:rPr lang="en-US" sz="1200" kern="1200" baseline="0" dirty="0" smtClean="0">
                <a:solidFill>
                  <a:schemeClr val="tx1"/>
                </a:solidFill>
                <a:latin typeface="+mn-lt"/>
                <a:ea typeface="+mn-ea"/>
                <a:cs typeface="+mn-cs"/>
              </a:rPr>
              <a:t> processes which had their origin in India. Thus, there was no central seat of power in India that determined governance of say Kampuchea but the Kampuchean people </a:t>
            </a:r>
            <a:r>
              <a:rPr lang="en-US" sz="1200" kern="1200" baseline="0" dirty="0" err="1" smtClean="0">
                <a:solidFill>
                  <a:schemeClr val="tx1"/>
                </a:solidFill>
                <a:latin typeface="+mn-lt"/>
                <a:ea typeface="+mn-ea"/>
                <a:cs typeface="+mn-cs"/>
              </a:rPr>
              <a:t>revelled</a:t>
            </a:r>
            <a:r>
              <a:rPr lang="en-US" sz="1200" kern="1200" baseline="0" dirty="0" smtClean="0">
                <a:solidFill>
                  <a:schemeClr val="tx1"/>
                </a:solidFill>
                <a:latin typeface="+mn-lt"/>
                <a:ea typeface="+mn-ea"/>
                <a:cs typeface="+mn-cs"/>
              </a:rPr>
              <a:t> in the Ramayana, Mahabharata and </a:t>
            </a:r>
            <a:r>
              <a:rPr lang="en-US" sz="1200" kern="1200" baseline="0" dirty="0" err="1" smtClean="0">
                <a:solidFill>
                  <a:schemeClr val="tx1"/>
                </a:solidFill>
                <a:latin typeface="+mn-lt"/>
                <a:ea typeface="+mn-ea"/>
                <a:cs typeface="+mn-cs"/>
              </a:rPr>
              <a:t>Budha's</a:t>
            </a:r>
            <a:r>
              <a:rPr lang="en-US" sz="1200" kern="1200" baseline="0" dirty="0" smtClean="0">
                <a:solidFill>
                  <a:schemeClr val="tx1"/>
                </a:solidFill>
                <a:latin typeface="+mn-lt"/>
                <a:ea typeface="+mn-ea"/>
                <a:cs typeface="+mn-cs"/>
              </a:rPr>
              <a:t> teachings. For their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they held in value, ethics and living processes based on Indian philosophies. </a:t>
            </a:r>
          </a:p>
          <a:p>
            <a:r>
              <a:rPr lang="en-US" sz="1200" kern="1200" baseline="0" dirty="0" smtClean="0">
                <a:solidFill>
                  <a:schemeClr val="tx1"/>
                </a:solidFill>
                <a:latin typeface="+mn-lt"/>
                <a:ea typeface="+mn-ea"/>
                <a:cs typeface="+mn-cs"/>
              </a:rPr>
              <a:t>Following its own course of development, </a:t>
            </a:r>
            <a:r>
              <a:rPr lang="en-US" sz="1200" kern="1200" baseline="0" dirty="0" err="1" smtClean="0">
                <a:solidFill>
                  <a:schemeClr val="tx1"/>
                </a:solidFill>
                <a:latin typeface="+mn-lt"/>
                <a:ea typeface="+mn-ea"/>
                <a:cs typeface="+mn-cs"/>
              </a:rPr>
              <a:t>civilisation</a:t>
            </a:r>
            <a:r>
              <a:rPr lang="en-US" sz="1200" kern="1200" baseline="0" dirty="0" smtClean="0">
                <a:solidFill>
                  <a:schemeClr val="tx1"/>
                </a:solidFill>
                <a:latin typeface="+mn-lt"/>
                <a:ea typeface="+mn-ea"/>
                <a:cs typeface="+mn-cs"/>
              </a:rPr>
              <a:t> in India took a path in which militancy and military capabilities were neglected and allowed to wither away on a large scale. Intellectual and spiritual pursuits flourished however and are being continuously rediscovered by researchers. </a:t>
            </a:r>
          </a:p>
          <a:p>
            <a:r>
              <a:rPr lang="en-US" sz="1200" kern="1200" baseline="0" dirty="0" smtClean="0">
                <a:solidFill>
                  <a:schemeClr val="tx1"/>
                </a:solidFill>
                <a:latin typeface="+mn-lt"/>
                <a:ea typeface="+mn-ea"/>
                <a:cs typeface="+mn-cs"/>
              </a:rPr>
              <a:t>Indian society was deeply devoted to the generation of philosophical insights and treatises were written on them in great detail with a bewildering span of topics. In all this a core belief was that man is an expression of nature therefore aggression and violence were devalued, even in their universally accepted form of military prowess. This rendered the country vulnerable to foreign aggression. Earlier foreign aggressions were marked by a subsequent process of absorption and integration. The hallmark of the process of this absorption and integration were institutions which encouraged dialogue and recalibration of social, political, intellectual and religious norms for people to employ and follow. </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Box 1 </a:t>
            </a:r>
          </a:p>
          <a:p>
            <a:r>
              <a:rPr lang="en-US" sz="1200" kern="1200" baseline="0" dirty="0" smtClean="0">
                <a:solidFill>
                  <a:schemeClr val="tx1"/>
                </a:solidFill>
                <a:latin typeface="+mn-lt"/>
                <a:ea typeface="+mn-ea"/>
                <a:cs typeface="+mn-cs"/>
              </a:rPr>
              <a:t>The social design of the classical period in India postulated the institution of </a:t>
            </a:r>
            <a:r>
              <a:rPr lang="en-US" sz="1200" kern="1200" baseline="0" dirty="0" err="1" smtClean="0">
                <a:solidFill>
                  <a:schemeClr val="tx1"/>
                </a:solidFill>
                <a:latin typeface="+mn-lt"/>
                <a:ea typeface="+mn-ea"/>
                <a:cs typeface="+mn-cs"/>
              </a:rPr>
              <a:t>Rajasuya</a:t>
            </a:r>
            <a:r>
              <a:rPr lang="en-US" sz="1200" kern="1200" baseline="0" dirty="0" smtClean="0">
                <a:solidFill>
                  <a:schemeClr val="tx1"/>
                </a:solidFill>
                <a:latin typeface="+mn-lt"/>
                <a:ea typeface="+mn-ea"/>
                <a:cs typeface="+mn-cs"/>
              </a:rPr>
              <a:t>/ Dharma </a:t>
            </a:r>
            <a:r>
              <a:rPr lang="en-US" sz="1200" kern="1200" baseline="0" dirty="0" err="1" smtClean="0">
                <a:solidFill>
                  <a:schemeClr val="tx1"/>
                </a:solidFill>
                <a:latin typeface="+mn-lt"/>
                <a:ea typeface="+mn-ea"/>
                <a:cs typeface="+mn-cs"/>
              </a:rPr>
              <a:t>Yagna</a:t>
            </a:r>
            <a:r>
              <a:rPr lang="en-US" sz="1200" kern="1200" baseline="0" dirty="0" smtClean="0">
                <a:solidFill>
                  <a:schemeClr val="tx1"/>
                </a:solidFill>
                <a:latin typeface="+mn-lt"/>
                <a:ea typeface="+mn-ea"/>
                <a:cs typeface="+mn-cs"/>
              </a:rPr>
              <a:t>. The institutions could be activated through a call issued by a King to intellectuals of different persuasion of a region or the country to assemble for dialogues. A time and locale were set. The assembled intellectuals would be invited by the King to take stock of the social phenomenology, </a:t>
            </a:r>
            <a:r>
              <a:rPr lang="en-US" sz="1200" kern="1200" baseline="0" dirty="0" err="1" smtClean="0">
                <a:solidFill>
                  <a:schemeClr val="tx1"/>
                </a:solidFill>
                <a:latin typeface="+mn-lt"/>
                <a:ea typeface="+mn-ea"/>
                <a:cs typeface="+mn-cs"/>
              </a:rPr>
              <a:t>dysfunctionalities</a:t>
            </a:r>
            <a:r>
              <a:rPr lang="en-US" sz="1200" kern="1200" baseline="0" dirty="0" smtClean="0">
                <a:solidFill>
                  <a:schemeClr val="tx1"/>
                </a:solidFill>
                <a:latin typeface="+mn-lt"/>
                <a:ea typeface="+mn-ea"/>
                <a:cs typeface="+mn-cs"/>
              </a:rPr>
              <a:t>, deviances and deviations which had cropped up, dislocating the structural and interpersonal </a:t>
            </a:r>
            <a:r>
              <a:rPr lang="en-US" sz="1200" kern="1200" baseline="0" dirty="0" err="1" smtClean="0">
                <a:solidFill>
                  <a:schemeClr val="tx1"/>
                </a:solidFill>
                <a:latin typeface="+mn-lt"/>
                <a:ea typeface="+mn-ea"/>
                <a:cs typeface="+mn-cs"/>
              </a:rPr>
              <a:t>codings</a:t>
            </a:r>
            <a:r>
              <a:rPr lang="en-US" sz="1200" kern="1200" baseline="0" dirty="0" smtClean="0">
                <a:solidFill>
                  <a:schemeClr val="tx1"/>
                </a:solidFill>
                <a:latin typeface="+mn-lt"/>
                <a:ea typeface="+mn-ea"/>
                <a:cs typeface="+mn-cs"/>
              </a:rPr>
              <a:t> conventionally held as legitimate. In the allocated time the dialogue would </a:t>
            </a:r>
            <a:r>
              <a:rPr lang="en-US" sz="1200" kern="1200" baseline="0" dirty="0" err="1" smtClean="0">
                <a:solidFill>
                  <a:schemeClr val="tx1"/>
                </a:solidFill>
                <a:latin typeface="+mn-lt"/>
                <a:ea typeface="+mn-ea"/>
                <a:cs typeface="+mn-cs"/>
              </a:rPr>
              <a:t>crystallise</a:t>
            </a:r>
            <a:r>
              <a:rPr lang="en-US" sz="1200" kern="1200" baseline="0" dirty="0" smtClean="0">
                <a:solidFill>
                  <a:schemeClr val="tx1"/>
                </a:solidFill>
                <a:latin typeface="+mn-lt"/>
                <a:ea typeface="+mn-ea"/>
                <a:cs typeface="+mn-cs"/>
              </a:rPr>
              <a:t> recommendations which would </a:t>
            </a:r>
            <a:r>
              <a:rPr lang="en-US" sz="1200" kern="1200" baseline="0" dirty="0" err="1" smtClean="0">
                <a:solidFill>
                  <a:schemeClr val="tx1"/>
                </a:solidFill>
                <a:latin typeface="+mn-lt"/>
                <a:ea typeface="+mn-ea"/>
                <a:cs typeface="+mn-cs"/>
              </a:rPr>
              <a:t>legitimise</a:t>
            </a:r>
            <a:r>
              <a:rPr lang="en-US" sz="1200" kern="1200" baseline="0" dirty="0" smtClean="0">
                <a:solidFill>
                  <a:schemeClr val="tx1"/>
                </a:solidFill>
                <a:latin typeface="+mn-lt"/>
                <a:ea typeface="+mn-ea"/>
                <a:cs typeface="+mn-cs"/>
              </a:rPr>
              <a:t> some of the deviances and deviations. The  assembly of intellectuals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would also recommend structural modifications to create new space and identity for ethnic groups who had entered the area or had come into existence due to cross-marriages across the groups. The institution of </a:t>
            </a:r>
            <a:r>
              <a:rPr lang="en-US" sz="1200" kern="1200" baseline="0" dirty="0" err="1" smtClean="0">
                <a:solidFill>
                  <a:schemeClr val="tx1"/>
                </a:solidFill>
                <a:latin typeface="+mn-lt"/>
                <a:ea typeface="+mn-ea"/>
                <a:cs typeface="+mn-cs"/>
              </a:rPr>
              <a:t>Rajasuya</a:t>
            </a:r>
            <a:r>
              <a:rPr lang="en-US" sz="1200" kern="1200" baseline="0" dirty="0" smtClean="0">
                <a:solidFill>
                  <a:schemeClr val="tx1"/>
                </a:solidFill>
                <a:latin typeface="+mn-lt"/>
                <a:ea typeface="+mn-ea"/>
                <a:cs typeface="+mn-cs"/>
              </a:rPr>
              <a:t>/Dharma </a:t>
            </a:r>
            <a:r>
              <a:rPr lang="en-US" sz="1200" kern="1200" baseline="0" dirty="0" err="1" smtClean="0">
                <a:solidFill>
                  <a:schemeClr val="tx1"/>
                </a:solidFill>
                <a:latin typeface="+mn-lt"/>
                <a:ea typeface="+mn-ea"/>
                <a:cs typeface="+mn-cs"/>
              </a:rPr>
              <a:t>Yagna</a:t>
            </a:r>
            <a:r>
              <a:rPr lang="en-US" sz="1200" kern="1200" baseline="0" dirty="0" smtClean="0">
                <a:solidFill>
                  <a:schemeClr val="tx1"/>
                </a:solidFill>
                <a:latin typeface="+mn-lt"/>
                <a:ea typeface="+mn-ea"/>
                <a:cs typeface="+mn-cs"/>
              </a:rPr>
              <a:t> was a potent instrument in maintaining the process ambience of the society. Its constructive function was to recalibrate the correspondence, congruence, convergence and coherence of the human psyche of the era with the social design. The institution kept alive the resilience of the social design to cultural identity with a diverse ethos. The dialogue organized and integrated the experiential elements into new configurations of structural and interpersonal codes. It helped the individual to sustain his relatedness with the society instead of becoming an outsider. </a:t>
            </a:r>
          </a:p>
          <a:p>
            <a:r>
              <a:rPr lang="en-US" sz="1200" kern="1200" baseline="0" dirty="0" smtClean="0">
                <a:solidFill>
                  <a:schemeClr val="tx1"/>
                </a:solidFill>
                <a:latin typeface="+mn-lt"/>
                <a:ea typeface="+mn-ea"/>
                <a:cs typeface="+mn-cs"/>
              </a:rPr>
              <a:t>(From key note Address of Puling K. Gag, International Conference 1986 "TRANSIENCE AND TRANSITIONS IN ORGANISATIONS", Indian Society for Individual and Social Development)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This hallmark institution provided Indian society the strength to review and recalibrate new inputs thus never creating the forces of majority versus minority, preventing the rise of fundamentalism and leaving society to continuously balance psychological needs and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But following the expansion of Islam the attacking forces chose to convert the populace rather than integrate with the existing culture. The newly entered crusaders for Islam became a ruling minority, they were then followed by the British, who too chose not to integrate but remain the ruling minority until 1947. The Muslim and the British brought with them a fresh look at the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then prevailing in India. They brought an outlook more vigorous and egalitarian than which existed earlier. This provided a significant impetus to question some of the pathologies of the society such as </a:t>
            </a:r>
            <a:r>
              <a:rPr lang="en-US" sz="1200" kern="1200" baseline="0" dirty="0" err="1" smtClean="0">
                <a:solidFill>
                  <a:schemeClr val="tx1"/>
                </a:solidFill>
                <a:latin typeface="+mn-lt"/>
                <a:ea typeface="+mn-ea"/>
                <a:cs typeface="+mn-cs"/>
              </a:rPr>
              <a:t>untouchability</a:t>
            </a:r>
            <a:r>
              <a:rPr lang="en-US" sz="1200" kern="1200" baseline="0" dirty="0" smtClean="0">
                <a:solidFill>
                  <a:schemeClr val="tx1"/>
                </a:solidFill>
                <a:latin typeface="+mn-lt"/>
                <a:ea typeface="+mn-ea"/>
                <a:cs typeface="+mn-cs"/>
              </a:rPr>
              <a:t>, caste and rigid </a:t>
            </a:r>
            <a:r>
              <a:rPr lang="en-US" sz="1200" kern="1200" baseline="0" dirty="0" err="1" smtClean="0">
                <a:solidFill>
                  <a:schemeClr val="tx1"/>
                </a:solidFill>
                <a:latin typeface="+mn-lt"/>
                <a:ea typeface="+mn-ea"/>
                <a:cs typeface="+mn-cs"/>
              </a:rPr>
              <a:t>brahminical</a:t>
            </a:r>
            <a:r>
              <a:rPr lang="en-US" sz="1200" kern="1200" baseline="0" dirty="0" smtClean="0">
                <a:solidFill>
                  <a:schemeClr val="tx1"/>
                </a:solidFill>
                <a:latin typeface="+mn-lt"/>
                <a:ea typeface="+mn-ea"/>
                <a:cs typeface="+mn-cs"/>
              </a:rPr>
              <a:t> dogmas where institutional values had long ago disappeared. Until these new earnings from the Islamic and Christian beliefs could get integrated even freedom from foreign rule was difficult. Vivekananda, Deanna, Ramakrishna and finally Gandhi became the beacons who showed how this new learning could be integrated. </a:t>
            </a:r>
          </a:p>
          <a:p>
            <a:r>
              <a:rPr lang="en-US" sz="1200" kern="1200" baseline="0" dirty="0" smtClean="0">
                <a:solidFill>
                  <a:schemeClr val="tx1"/>
                </a:solidFill>
                <a:latin typeface="+mn-lt"/>
                <a:ea typeface="+mn-ea"/>
                <a:cs typeface="+mn-cs"/>
              </a:rPr>
              <a:t>As a society thus India has withstood for nearly a full century coercive state pressures to convert into religious which have had their beginnings in other cultures and cellmates - Near about 10th century the need to protect indigenous culture from state ' pressure to convert, turned the vibrancy of the earlier society dormant and created a society which reflected all signs of turning moribund, as if the social élan energy and vibrancy had been put in a kind of cold storage and all processes and institutions of re-vitalization renewal and change having been put under house-arrest. Later, Amber attempted a degree of integration by reactivating dialogue and religious eclecticism but with no success with his </a:t>
            </a:r>
            <a:r>
              <a:rPr lang="en-US" sz="1200" b="1" kern="1200" baseline="0" dirty="0" err="1" smtClean="0">
                <a:solidFill>
                  <a:schemeClr val="tx1"/>
                </a:solidFill>
                <a:latin typeface="+mn-lt"/>
                <a:ea typeface="+mn-ea"/>
                <a:cs typeface="+mn-cs"/>
              </a:rPr>
              <a:t>Deen</a:t>
            </a:r>
            <a:r>
              <a:rPr lang="en-US" sz="1200" b="1" kern="1200" baseline="0" dirty="0" smtClean="0">
                <a:solidFill>
                  <a:schemeClr val="tx1"/>
                </a:solidFill>
                <a:latin typeface="+mn-lt"/>
                <a:ea typeface="+mn-ea"/>
                <a:cs typeface="+mn-cs"/>
              </a:rPr>
              <a:t>-e-</a:t>
            </a:r>
            <a:r>
              <a:rPr lang="en-US" sz="1200" b="1" kern="1200" baseline="0" dirty="0" err="1" smtClean="0">
                <a:solidFill>
                  <a:schemeClr val="tx1"/>
                </a:solidFill>
                <a:latin typeface="+mn-lt"/>
                <a:ea typeface="+mn-ea"/>
                <a:cs typeface="+mn-cs"/>
              </a:rPr>
              <a:t>Illahi</a:t>
            </a:r>
            <a:r>
              <a:rPr lang="en-US" sz="1200" b="1" kern="1200" baseline="0" dirty="0" smtClean="0">
                <a:solidFill>
                  <a:schemeClr val="tx1"/>
                </a:solidFill>
                <a:latin typeface="+mn-lt"/>
                <a:ea typeface="+mn-ea"/>
                <a:cs typeface="+mn-cs"/>
              </a:rPr>
              <a:t> movement. The Sufis also tried integration through dialogic processes. Akbar's attempt failed completely and Aurangzeb put the Sufis behind bars. The decay and disintegration of </a:t>
            </a:r>
            <a:r>
              <a:rPr lang="en-US" sz="1200" b="1" kern="1200" baseline="0" dirty="0" err="1" smtClean="0">
                <a:solidFill>
                  <a:schemeClr val="tx1"/>
                </a:solidFill>
                <a:latin typeface="+mn-lt"/>
                <a:ea typeface="+mn-ea"/>
                <a:cs typeface="+mn-cs"/>
              </a:rPr>
              <a:t>Mughal</a:t>
            </a:r>
            <a:r>
              <a:rPr lang="en-US" sz="1200" b="1" kern="1200" baseline="0" dirty="0" smtClean="0">
                <a:solidFill>
                  <a:schemeClr val="tx1"/>
                </a:solidFill>
                <a:latin typeface="+mn-lt"/>
                <a:ea typeface="+mn-ea"/>
                <a:cs typeface="+mn-cs"/>
              </a:rPr>
              <a:t> power was an opportunity which was seized quickly ands efficiently by the British to assert their supremacy and governance. British governance drew its principles largely from the church and military ethics. These appeared to some degree non-partisan and "fair". The British however retained the firm belief that they were "civilizing" an "uncivilized" country. To this end Indian history was re-written by the </a:t>
            </a:r>
            <a:r>
              <a:rPr lang="en-US" sz="1200" b="1" kern="1200" baseline="0" dirty="0" err="1" smtClean="0">
                <a:solidFill>
                  <a:schemeClr val="tx1"/>
                </a:solidFill>
                <a:latin typeface="+mn-lt"/>
                <a:ea typeface="+mn-ea"/>
                <a:cs typeface="+mn-cs"/>
              </a:rPr>
              <a:t>colonisers</a:t>
            </a:r>
            <a:r>
              <a:rPr lang="en-US" sz="1200" b="1" kern="1200" baseline="0" dirty="0" smtClean="0">
                <a:solidFill>
                  <a:schemeClr val="tx1"/>
                </a:solidFill>
                <a:latin typeface="+mn-lt"/>
                <a:ea typeface="+mn-ea"/>
                <a:cs typeface="+mn-cs"/>
              </a:rPr>
              <a:t> to convey this point to the Indians who were learning English and to the rest of the world. </a:t>
            </a:r>
          </a:p>
          <a:p>
            <a:r>
              <a:rPr lang="en-US" sz="1200" b="1" kern="1200" baseline="0" dirty="0" smtClean="0">
                <a:solidFill>
                  <a:schemeClr val="tx1"/>
                </a:solidFill>
                <a:latin typeface="+mn-lt"/>
                <a:ea typeface="+mn-ea"/>
                <a:cs typeface="+mn-cs"/>
              </a:rPr>
              <a:t>Box 2 </a:t>
            </a:r>
          </a:p>
          <a:p>
            <a:r>
              <a:rPr lang="en-US" sz="1200" kern="1200" baseline="0" dirty="0" smtClean="0">
                <a:solidFill>
                  <a:schemeClr val="tx1"/>
                </a:solidFill>
                <a:latin typeface="+mn-lt"/>
                <a:ea typeface="+mn-ea"/>
                <a:cs typeface="+mn-cs"/>
              </a:rPr>
              <a:t>"Time has come when an attempt should be made to write the history of India purely from the historical standpoint, untrammeled by any Imperialistic or European point of view", wrote Prof. R.C. </a:t>
            </a:r>
            <a:r>
              <a:rPr lang="en-US" sz="1200" kern="1200" baseline="0" dirty="0" err="1" smtClean="0">
                <a:solidFill>
                  <a:schemeClr val="tx1"/>
                </a:solidFill>
                <a:latin typeface="+mn-lt"/>
                <a:ea typeface="+mn-ea"/>
                <a:cs typeface="+mn-cs"/>
              </a:rPr>
              <a:t>Mazumdar</a:t>
            </a:r>
            <a:r>
              <a:rPr lang="en-US" sz="1200" kern="1200" baseline="0" dirty="0" smtClean="0">
                <a:solidFill>
                  <a:schemeClr val="tx1"/>
                </a:solidFill>
                <a:latin typeface="+mn-lt"/>
                <a:ea typeface="+mn-ea"/>
                <a:cs typeface="+mn-cs"/>
              </a:rPr>
              <a:t> in 1927. He goes on further, referring to the then most popular historical work which was used as a textbook in the following words. While V. Smith seems to take great pleasure in thus describing at length the Greek conquest of India which demonstrates, to his satisfaction, "the inherent weakness of the greatest Asiatic armies when confronted with European skill and discipline", he has not a word to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say about the political or military greatness of India as exemplified/by her colonial empires in Asia. Again, in describing the political condition of India after the reign of Marsha, he seeks to "give the reader a notion of what India always has been when released from the control of a supreme authority, and what she would be again, if the hands of the benevolent despotism which now holds her in its iron grasp should be withdrawn". These sentiments, which are echoed in other books, are not only, uncalled for and misleading, but are calculated to distort the vision and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of modem readers. Thos who cannot forget, even while writing the history of ancient India, that they belong to the imperial race which holds India in political subjection, can hardly be expected to possess that sympathy and perspective of ancient Indian history and civilization. European scholars have rendered most valuable service by the way of collecting material for ancient Indian history and civilization, and Indians must ever remain grateful to them for their splendid pioneer work. But they would hardly be in a position to write the history of India, so long as they do not cast aside the assumptions of racial superiority and cease to regard Indians as an inferior race. </a:t>
            </a:r>
          </a:p>
          <a:p>
            <a:r>
              <a:rPr lang="en-US" sz="1200" kern="1200" baseline="0" dirty="0" smtClean="0">
                <a:solidFill>
                  <a:schemeClr val="tx1"/>
                </a:solidFill>
                <a:latin typeface="+mn-lt"/>
                <a:ea typeface="+mn-ea"/>
                <a:cs typeface="+mn-cs"/>
              </a:rPr>
              <a:t>(From R.C. </a:t>
            </a:r>
            <a:r>
              <a:rPr lang="en-US" sz="1200" kern="1200" baseline="0" dirty="0" err="1" smtClean="0">
                <a:solidFill>
                  <a:schemeClr val="tx1"/>
                </a:solidFill>
                <a:latin typeface="+mn-lt"/>
                <a:ea typeface="+mn-ea"/>
                <a:cs typeface="+mn-cs"/>
              </a:rPr>
              <a:t>Majumdar</a:t>
            </a:r>
            <a:r>
              <a:rPr lang="en-US" sz="1200" kern="1200" baseline="0" dirty="0" smtClean="0">
                <a:solidFill>
                  <a:schemeClr val="tx1"/>
                </a:solidFill>
                <a:latin typeface="+mn-lt"/>
                <a:ea typeface="+mn-ea"/>
                <a:cs typeface="+mn-cs"/>
              </a:rPr>
              <a:t> in Preface to "ANCIENT INDIA") 	</a:t>
            </a:r>
          </a:p>
        </p:txBody>
      </p:sp>
      <p:sp>
        <p:nvSpPr>
          <p:cNvPr id="4" name="Slide Number Placeholder 3"/>
          <p:cNvSpPr>
            <a:spLocks noGrp="1"/>
          </p:cNvSpPr>
          <p:nvPr>
            <p:ph type="sldNum" sz="quarter" idx="10"/>
          </p:nvPr>
        </p:nvSpPr>
        <p:spPr/>
        <p:txBody>
          <a:bodyPr/>
          <a:lstStyle/>
          <a:p>
            <a:fld id="{AF716CA8-EAF9-404B-9E00-740B1F497BE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sz="1200" kern="1200" baseline="0" dirty="0" smtClean="0">
                <a:solidFill>
                  <a:schemeClr val="tx1"/>
                </a:solidFill>
                <a:latin typeface="+mn-lt"/>
                <a:ea typeface="+mn-ea"/>
                <a:cs typeface="+mn-cs"/>
              </a:rPr>
              <a:t>Objectively India has been, for ever, a region wherein diversity of beliefs, faiths and ideologies have poured in from all over the world. Thus today India is one of the largest combinations of faiths, languages and customs. No other nation in the world has so many current languages and customs as India has. No other country boasts of a larger number of faiths and ideologies without coercive forces demanding uniformity. </a:t>
            </a:r>
          </a:p>
          <a:p>
            <a:r>
              <a:rPr lang="en-US" sz="1200" kern="1200" baseline="0" dirty="0" smtClean="0">
                <a:solidFill>
                  <a:schemeClr val="tx1"/>
                </a:solidFill>
                <a:latin typeface="+mn-lt"/>
                <a:ea typeface="+mn-ea"/>
                <a:cs typeface="+mn-cs"/>
              </a:rPr>
              <a:t>To this objective fact there exists a diversity of responses. The lines of responses of all alien perspectives find this multiplicity and diversity an unmanageable and bewildering liability. In the nineteen forties the West had predicted a disintegration of India into smaller countries within 20 years of finding Independence from colonial rule. In this line of thinking the fact of India remaining one nation is a matter of mystery. The second line of response to the objective fact of multiplicity of our society is to search for an\underlying unity. The underlying unity lies in India being a culture state as opposed to the concept of nation state which has defined national boundaries (for instance) in Europe. </a:t>
            </a:r>
          </a:p>
          <a:p>
            <a:r>
              <a:rPr lang="en-US" sz="1200" kern="1200" baseline="0" dirty="0" smtClean="0">
                <a:solidFill>
                  <a:schemeClr val="tx1"/>
                </a:solidFill>
                <a:latin typeface="+mn-lt"/>
                <a:ea typeface="+mn-ea"/>
                <a:cs typeface="+mn-cs"/>
              </a:rPr>
              <a:t>In a nation state political ideology and processes of power distribution remains reasonably uniform giving rise to a national identity. Historically however India has been a culture state in which although many different political entities have flourished in the form of countries with a monarchy, the dominant elements of their culture have been uniform. This basic framework was demonstrated also in medieval Indian imperialism in which Indian culture was potent fountainhead and helped design societies in the far reaches of South East Asia. These countries were all politically independent but had </a:t>
            </a:r>
            <a:r>
              <a:rPr lang="en-US" sz="1200" kern="1200" baseline="0" dirty="0" err="1" smtClean="0">
                <a:solidFill>
                  <a:schemeClr val="tx1"/>
                </a:solidFill>
                <a:latin typeface="+mn-lt"/>
                <a:ea typeface="+mn-ea"/>
                <a:cs typeface="+mn-cs"/>
              </a:rPr>
              <a:t>institutionalised</a:t>
            </a:r>
            <a:r>
              <a:rPr lang="en-US" sz="1200" kern="1200" baseline="0" dirty="0" smtClean="0">
                <a:solidFill>
                  <a:schemeClr val="tx1"/>
                </a:solidFill>
                <a:latin typeface="+mn-lt"/>
                <a:ea typeface="+mn-ea"/>
                <a:cs typeface="+mn-cs"/>
              </a:rPr>
              <a:t> processes which had their origin in India. Thus, there was no central seat of power in India that determined governance of say Kampuchea but the Kampuchean people </a:t>
            </a:r>
            <a:r>
              <a:rPr lang="en-US" sz="1200" kern="1200" baseline="0" dirty="0" err="1" smtClean="0">
                <a:solidFill>
                  <a:schemeClr val="tx1"/>
                </a:solidFill>
                <a:latin typeface="+mn-lt"/>
                <a:ea typeface="+mn-ea"/>
                <a:cs typeface="+mn-cs"/>
              </a:rPr>
              <a:t>revelled</a:t>
            </a:r>
            <a:r>
              <a:rPr lang="en-US" sz="1200" kern="1200" baseline="0" dirty="0" smtClean="0">
                <a:solidFill>
                  <a:schemeClr val="tx1"/>
                </a:solidFill>
                <a:latin typeface="+mn-lt"/>
                <a:ea typeface="+mn-ea"/>
                <a:cs typeface="+mn-cs"/>
              </a:rPr>
              <a:t> in the Ramayana, Mahabharata and </a:t>
            </a:r>
            <a:r>
              <a:rPr lang="en-US" sz="1200" kern="1200" baseline="0" dirty="0" err="1" smtClean="0">
                <a:solidFill>
                  <a:schemeClr val="tx1"/>
                </a:solidFill>
                <a:latin typeface="+mn-lt"/>
                <a:ea typeface="+mn-ea"/>
                <a:cs typeface="+mn-cs"/>
              </a:rPr>
              <a:t>Budha's</a:t>
            </a:r>
            <a:r>
              <a:rPr lang="en-US" sz="1200" kern="1200" baseline="0" dirty="0" smtClean="0">
                <a:solidFill>
                  <a:schemeClr val="tx1"/>
                </a:solidFill>
                <a:latin typeface="+mn-lt"/>
                <a:ea typeface="+mn-ea"/>
                <a:cs typeface="+mn-cs"/>
              </a:rPr>
              <a:t> teachings. For their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they held in value, ethics and living processes based on Indian philosophies. </a:t>
            </a:r>
          </a:p>
          <a:p>
            <a:r>
              <a:rPr lang="en-US" sz="1200" kern="1200" baseline="0" dirty="0" smtClean="0">
                <a:solidFill>
                  <a:schemeClr val="tx1"/>
                </a:solidFill>
                <a:latin typeface="+mn-lt"/>
                <a:ea typeface="+mn-ea"/>
                <a:cs typeface="+mn-cs"/>
              </a:rPr>
              <a:t>Following its own course of development, </a:t>
            </a:r>
            <a:r>
              <a:rPr lang="en-US" sz="1200" kern="1200" baseline="0" dirty="0" err="1" smtClean="0">
                <a:solidFill>
                  <a:schemeClr val="tx1"/>
                </a:solidFill>
                <a:latin typeface="+mn-lt"/>
                <a:ea typeface="+mn-ea"/>
                <a:cs typeface="+mn-cs"/>
              </a:rPr>
              <a:t>civilisation</a:t>
            </a:r>
            <a:r>
              <a:rPr lang="en-US" sz="1200" kern="1200" baseline="0" dirty="0" smtClean="0">
                <a:solidFill>
                  <a:schemeClr val="tx1"/>
                </a:solidFill>
                <a:latin typeface="+mn-lt"/>
                <a:ea typeface="+mn-ea"/>
                <a:cs typeface="+mn-cs"/>
              </a:rPr>
              <a:t> in India took a path in which militancy and military capabilities were neglected and allowed to wither away on a large scale. Intellectual and spiritual pursuits flourished however and are being continuously rediscovered by researchers. </a:t>
            </a:r>
          </a:p>
          <a:p>
            <a:r>
              <a:rPr lang="en-US" sz="1200" kern="1200" baseline="0" dirty="0" smtClean="0">
                <a:solidFill>
                  <a:schemeClr val="tx1"/>
                </a:solidFill>
                <a:latin typeface="+mn-lt"/>
                <a:ea typeface="+mn-ea"/>
                <a:cs typeface="+mn-cs"/>
              </a:rPr>
              <a:t>Indian society was deeply devoted to the generation of philosophical insights and treatises were written on them in great detail with a bewildering span of topics. In all this a core belief was that man is an expression of nature therefore aggression and violence were devalued, even in their universally accepted form of military prowess. This rendered the country vulnerable to foreign aggression. Earlier foreign aggressions were marked by a subsequent process of absorption and integration. The hallmark of the process of this absorption and integration were institutions which encouraged dialogue and recalibration of social, political, intellectual and religious norms for people to employ and follow. </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Box 1 </a:t>
            </a:r>
          </a:p>
          <a:p>
            <a:r>
              <a:rPr lang="en-US" sz="1200" kern="1200" baseline="0" dirty="0" smtClean="0">
                <a:solidFill>
                  <a:schemeClr val="tx1"/>
                </a:solidFill>
                <a:latin typeface="+mn-lt"/>
                <a:ea typeface="+mn-ea"/>
                <a:cs typeface="+mn-cs"/>
              </a:rPr>
              <a:t>The social design of the classical period in India postulated the institution of </a:t>
            </a:r>
            <a:r>
              <a:rPr lang="en-US" sz="1200" kern="1200" baseline="0" dirty="0" err="1" smtClean="0">
                <a:solidFill>
                  <a:schemeClr val="tx1"/>
                </a:solidFill>
                <a:latin typeface="+mn-lt"/>
                <a:ea typeface="+mn-ea"/>
                <a:cs typeface="+mn-cs"/>
              </a:rPr>
              <a:t>Rajasuya</a:t>
            </a:r>
            <a:r>
              <a:rPr lang="en-US" sz="1200" kern="1200" baseline="0" dirty="0" smtClean="0">
                <a:solidFill>
                  <a:schemeClr val="tx1"/>
                </a:solidFill>
                <a:latin typeface="+mn-lt"/>
                <a:ea typeface="+mn-ea"/>
                <a:cs typeface="+mn-cs"/>
              </a:rPr>
              <a:t>/ Dharma </a:t>
            </a:r>
            <a:r>
              <a:rPr lang="en-US" sz="1200" kern="1200" baseline="0" dirty="0" err="1" smtClean="0">
                <a:solidFill>
                  <a:schemeClr val="tx1"/>
                </a:solidFill>
                <a:latin typeface="+mn-lt"/>
                <a:ea typeface="+mn-ea"/>
                <a:cs typeface="+mn-cs"/>
              </a:rPr>
              <a:t>Yagna</a:t>
            </a:r>
            <a:r>
              <a:rPr lang="en-US" sz="1200" kern="1200" baseline="0" dirty="0" smtClean="0">
                <a:solidFill>
                  <a:schemeClr val="tx1"/>
                </a:solidFill>
                <a:latin typeface="+mn-lt"/>
                <a:ea typeface="+mn-ea"/>
                <a:cs typeface="+mn-cs"/>
              </a:rPr>
              <a:t>. The institutions could be activated through a call issued by a King to intellectuals of different persuasion of a region or the country to assemble for dialogues. A time and locale were set. The assembled intellectuals would be invited by the King to take stock of the social phenomenology, </a:t>
            </a:r>
            <a:r>
              <a:rPr lang="en-US" sz="1200" kern="1200" baseline="0" dirty="0" err="1" smtClean="0">
                <a:solidFill>
                  <a:schemeClr val="tx1"/>
                </a:solidFill>
                <a:latin typeface="+mn-lt"/>
                <a:ea typeface="+mn-ea"/>
                <a:cs typeface="+mn-cs"/>
              </a:rPr>
              <a:t>dysfunctionalities</a:t>
            </a:r>
            <a:r>
              <a:rPr lang="en-US" sz="1200" kern="1200" baseline="0" dirty="0" smtClean="0">
                <a:solidFill>
                  <a:schemeClr val="tx1"/>
                </a:solidFill>
                <a:latin typeface="+mn-lt"/>
                <a:ea typeface="+mn-ea"/>
                <a:cs typeface="+mn-cs"/>
              </a:rPr>
              <a:t>, deviances and deviations which had cropped up, dislocating the structural and interpersonal </a:t>
            </a:r>
            <a:r>
              <a:rPr lang="en-US" sz="1200" kern="1200" baseline="0" dirty="0" err="1" smtClean="0">
                <a:solidFill>
                  <a:schemeClr val="tx1"/>
                </a:solidFill>
                <a:latin typeface="+mn-lt"/>
                <a:ea typeface="+mn-ea"/>
                <a:cs typeface="+mn-cs"/>
              </a:rPr>
              <a:t>codings</a:t>
            </a:r>
            <a:r>
              <a:rPr lang="en-US" sz="1200" kern="1200" baseline="0" dirty="0" smtClean="0">
                <a:solidFill>
                  <a:schemeClr val="tx1"/>
                </a:solidFill>
                <a:latin typeface="+mn-lt"/>
                <a:ea typeface="+mn-ea"/>
                <a:cs typeface="+mn-cs"/>
              </a:rPr>
              <a:t> conventionally held as legitimate. In the allocated time the dialogue would </a:t>
            </a:r>
            <a:r>
              <a:rPr lang="en-US" sz="1200" kern="1200" baseline="0" dirty="0" err="1" smtClean="0">
                <a:solidFill>
                  <a:schemeClr val="tx1"/>
                </a:solidFill>
                <a:latin typeface="+mn-lt"/>
                <a:ea typeface="+mn-ea"/>
                <a:cs typeface="+mn-cs"/>
              </a:rPr>
              <a:t>crystallise</a:t>
            </a:r>
            <a:r>
              <a:rPr lang="en-US" sz="1200" kern="1200" baseline="0" dirty="0" smtClean="0">
                <a:solidFill>
                  <a:schemeClr val="tx1"/>
                </a:solidFill>
                <a:latin typeface="+mn-lt"/>
                <a:ea typeface="+mn-ea"/>
                <a:cs typeface="+mn-cs"/>
              </a:rPr>
              <a:t> recommendations which would </a:t>
            </a:r>
            <a:r>
              <a:rPr lang="en-US" sz="1200" kern="1200" baseline="0" dirty="0" err="1" smtClean="0">
                <a:solidFill>
                  <a:schemeClr val="tx1"/>
                </a:solidFill>
                <a:latin typeface="+mn-lt"/>
                <a:ea typeface="+mn-ea"/>
                <a:cs typeface="+mn-cs"/>
              </a:rPr>
              <a:t>legitimise</a:t>
            </a:r>
            <a:r>
              <a:rPr lang="en-US" sz="1200" kern="1200" baseline="0" dirty="0" smtClean="0">
                <a:solidFill>
                  <a:schemeClr val="tx1"/>
                </a:solidFill>
                <a:latin typeface="+mn-lt"/>
                <a:ea typeface="+mn-ea"/>
                <a:cs typeface="+mn-cs"/>
              </a:rPr>
              <a:t> some of the deviances and deviations. The  assembly of intellectuals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would also recommend structural modifications to create new space and identity for ethnic groups who had entered the area or had come into existence due to cross-marriages across the groups. The institution of </a:t>
            </a:r>
            <a:r>
              <a:rPr lang="en-US" sz="1200" kern="1200" baseline="0" dirty="0" err="1" smtClean="0">
                <a:solidFill>
                  <a:schemeClr val="tx1"/>
                </a:solidFill>
                <a:latin typeface="+mn-lt"/>
                <a:ea typeface="+mn-ea"/>
                <a:cs typeface="+mn-cs"/>
              </a:rPr>
              <a:t>Rajasuya</a:t>
            </a:r>
            <a:r>
              <a:rPr lang="en-US" sz="1200" kern="1200" baseline="0" dirty="0" smtClean="0">
                <a:solidFill>
                  <a:schemeClr val="tx1"/>
                </a:solidFill>
                <a:latin typeface="+mn-lt"/>
                <a:ea typeface="+mn-ea"/>
                <a:cs typeface="+mn-cs"/>
              </a:rPr>
              <a:t>/Dharma </a:t>
            </a:r>
            <a:r>
              <a:rPr lang="en-US" sz="1200" kern="1200" baseline="0" dirty="0" err="1" smtClean="0">
                <a:solidFill>
                  <a:schemeClr val="tx1"/>
                </a:solidFill>
                <a:latin typeface="+mn-lt"/>
                <a:ea typeface="+mn-ea"/>
                <a:cs typeface="+mn-cs"/>
              </a:rPr>
              <a:t>Yagna</a:t>
            </a:r>
            <a:r>
              <a:rPr lang="en-US" sz="1200" kern="1200" baseline="0" dirty="0" smtClean="0">
                <a:solidFill>
                  <a:schemeClr val="tx1"/>
                </a:solidFill>
                <a:latin typeface="+mn-lt"/>
                <a:ea typeface="+mn-ea"/>
                <a:cs typeface="+mn-cs"/>
              </a:rPr>
              <a:t> was a potent instrument in maintaining the process ambience of the society. Its constructive function was to recalibrate the correspondence, congruence, convergence and coherence of the human psyche of the era with the social design. The institution kept alive the resilience of the social design to cultural identity with a diverse ethos. The dialogue organized and integrated the experiential elements into new configurations of structural and interpersonal codes. It helped the individual to sustain his relatedness with the society instead of becoming an outsider. </a:t>
            </a:r>
          </a:p>
          <a:p>
            <a:r>
              <a:rPr lang="en-US" sz="1200" kern="1200" baseline="0" dirty="0" smtClean="0">
                <a:solidFill>
                  <a:schemeClr val="tx1"/>
                </a:solidFill>
                <a:latin typeface="+mn-lt"/>
                <a:ea typeface="+mn-ea"/>
                <a:cs typeface="+mn-cs"/>
              </a:rPr>
              <a:t>(From key note Address of Puling K. Gag, International Conference 1986 "TRANSIENCE AND TRANSITIONS IN ORGANISATIONS", Indian Society for Individual and Social Development)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This hallmark institution provided Indian society the strength to review and recalibrate new inputs thus never creating the forces of majority versus minority, preventing the rise of fundamentalism and leaving society to continuously balance psychological needs and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But following the expansion of Islam the attacking forces chose to convert the populace rather than integrate with the existing culture. The newly entered crusaders for Islam became a ruling minority, they were then followed by the British, who too chose not to integrate but remain the ruling minority until 1947. The Muslim and the British brought with them a fresh look at the social </a:t>
            </a:r>
            <a:r>
              <a:rPr lang="en-US" sz="1200" kern="1200" baseline="0" dirty="0" err="1" smtClean="0">
                <a:solidFill>
                  <a:schemeClr val="tx1"/>
                </a:solidFill>
                <a:latin typeface="+mn-lt"/>
                <a:ea typeface="+mn-ea"/>
                <a:cs typeface="+mn-cs"/>
              </a:rPr>
              <a:t>organisation</a:t>
            </a:r>
            <a:r>
              <a:rPr lang="en-US" sz="1200" kern="1200" baseline="0" dirty="0" smtClean="0">
                <a:solidFill>
                  <a:schemeClr val="tx1"/>
                </a:solidFill>
                <a:latin typeface="+mn-lt"/>
                <a:ea typeface="+mn-ea"/>
                <a:cs typeface="+mn-cs"/>
              </a:rPr>
              <a:t> then prevailing in India. They brought an outlook more vigorous and egalitarian than which existed earlier. This provided a significant impetus to question some of the pathologies of the society such as </a:t>
            </a:r>
            <a:r>
              <a:rPr lang="en-US" sz="1200" kern="1200" baseline="0" dirty="0" err="1" smtClean="0">
                <a:solidFill>
                  <a:schemeClr val="tx1"/>
                </a:solidFill>
                <a:latin typeface="+mn-lt"/>
                <a:ea typeface="+mn-ea"/>
                <a:cs typeface="+mn-cs"/>
              </a:rPr>
              <a:t>untouchability</a:t>
            </a:r>
            <a:r>
              <a:rPr lang="en-US" sz="1200" kern="1200" baseline="0" dirty="0" smtClean="0">
                <a:solidFill>
                  <a:schemeClr val="tx1"/>
                </a:solidFill>
                <a:latin typeface="+mn-lt"/>
                <a:ea typeface="+mn-ea"/>
                <a:cs typeface="+mn-cs"/>
              </a:rPr>
              <a:t>, caste and rigid </a:t>
            </a:r>
            <a:r>
              <a:rPr lang="en-US" sz="1200" kern="1200" baseline="0" dirty="0" err="1" smtClean="0">
                <a:solidFill>
                  <a:schemeClr val="tx1"/>
                </a:solidFill>
                <a:latin typeface="+mn-lt"/>
                <a:ea typeface="+mn-ea"/>
                <a:cs typeface="+mn-cs"/>
              </a:rPr>
              <a:t>brahminical</a:t>
            </a:r>
            <a:r>
              <a:rPr lang="en-US" sz="1200" kern="1200" baseline="0" dirty="0" smtClean="0">
                <a:solidFill>
                  <a:schemeClr val="tx1"/>
                </a:solidFill>
                <a:latin typeface="+mn-lt"/>
                <a:ea typeface="+mn-ea"/>
                <a:cs typeface="+mn-cs"/>
              </a:rPr>
              <a:t> dogmas where institutional values had long ago disappeared. Until these new earnings from the Islamic and Christian beliefs could get integrated even freedom from foreign rule was difficult. Vivekananda, Deanna, Ramakrishna and finally Gandhi became the beacons who showed how this new learning could be integrated. </a:t>
            </a:r>
          </a:p>
          <a:p>
            <a:r>
              <a:rPr lang="en-US" sz="1200" kern="1200" baseline="0" dirty="0" smtClean="0">
                <a:solidFill>
                  <a:schemeClr val="tx1"/>
                </a:solidFill>
                <a:latin typeface="+mn-lt"/>
                <a:ea typeface="+mn-ea"/>
                <a:cs typeface="+mn-cs"/>
              </a:rPr>
              <a:t>As a society thus India has withstood for nearly a full century coercive state pressures to convert into religious which have had their beginnings in other cultures and cellmates - Near about 10th century the need to protect indigenous culture from state ' pressure to convert, turned the vibrancy of the earlier society dormant and created a society which reflected all signs of turning moribund, as if the social élan energy and vibrancy had been put in a kind of cold storage and all processes and institutions of re-vitalization renewal and change having been put under house-arrest. Later, Amber attempted a degree of integration by reactivating dialogue and religious eclecticism but with no success with his </a:t>
            </a:r>
            <a:r>
              <a:rPr lang="en-US" sz="1200" b="1" kern="1200" baseline="0" dirty="0" err="1" smtClean="0">
                <a:solidFill>
                  <a:schemeClr val="tx1"/>
                </a:solidFill>
                <a:latin typeface="+mn-lt"/>
                <a:ea typeface="+mn-ea"/>
                <a:cs typeface="+mn-cs"/>
              </a:rPr>
              <a:t>Deen</a:t>
            </a:r>
            <a:r>
              <a:rPr lang="en-US" sz="1200" b="1" kern="1200" baseline="0" dirty="0" smtClean="0">
                <a:solidFill>
                  <a:schemeClr val="tx1"/>
                </a:solidFill>
                <a:latin typeface="+mn-lt"/>
                <a:ea typeface="+mn-ea"/>
                <a:cs typeface="+mn-cs"/>
              </a:rPr>
              <a:t>-e-</a:t>
            </a:r>
            <a:r>
              <a:rPr lang="en-US" sz="1200" b="1" kern="1200" baseline="0" dirty="0" err="1" smtClean="0">
                <a:solidFill>
                  <a:schemeClr val="tx1"/>
                </a:solidFill>
                <a:latin typeface="+mn-lt"/>
                <a:ea typeface="+mn-ea"/>
                <a:cs typeface="+mn-cs"/>
              </a:rPr>
              <a:t>Illahi</a:t>
            </a:r>
            <a:r>
              <a:rPr lang="en-US" sz="1200" b="1" kern="1200" baseline="0" dirty="0" smtClean="0">
                <a:solidFill>
                  <a:schemeClr val="tx1"/>
                </a:solidFill>
                <a:latin typeface="+mn-lt"/>
                <a:ea typeface="+mn-ea"/>
                <a:cs typeface="+mn-cs"/>
              </a:rPr>
              <a:t> movement. The Sufis also tried integration through dialogic processes. Akbar's attempt failed completely and Aurangzeb put the Sufis behind bars. The decay and disintegration of </a:t>
            </a:r>
            <a:r>
              <a:rPr lang="en-US" sz="1200" b="1" kern="1200" baseline="0" dirty="0" err="1" smtClean="0">
                <a:solidFill>
                  <a:schemeClr val="tx1"/>
                </a:solidFill>
                <a:latin typeface="+mn-lt"/>
                <a:ea typeface="+mn-ea"/>
                <a:cs typeface="+mn-cs"/>
              </a:rPr>
              <a:t>Mughal</a:t>
            </a:r>
            <a:r>
              <a:rPr lang="en-US" sz="1200" b="1" kern="1200" baseline="0" dirty="0" smtClean="0">
                <a:solidFill>
                  <a:schemeClr val="tx1"/>
                </a:solidFill>
                <a:latin typeface="+mn-lt"/>
                <a:ea typeface="+mn-ea"/>
                <a:cs typeface="+mn-cs"/>
              </a:rPr>
              <a:t> power was an opportunity which was seized quickly ands efficiently by the British to assert their supremacy and governance. British governance drew its principles largely from the church and military ethics. These appeared to some degree non-partisan and "fair". The British however retained the firm belief that they were "civilizing" an "uncivilized" country. To this end Indian history was re-written by the </a:t>
            </a:r>
            <a:r>
              <a:rPr lang="en-US" sz="1200" b="1" kern="1200" baseline="0" dirty="0" err="1" smtClean="0">
                <a:solidFill>
                  <a:schemeClr val="tx1"/>
                </a:solidFill>
                <a:latin typeface="+mn-lt"/>
                <a:ea typeface="+mn-ea"/>
                <a:cs typeface="+mn-cs"/>
              </a:rPr>
              <a:t>colonisers</a:t>
            </a:r>
            <a:r>
              <a:rPr lang="en-US" sz="1200" b="1" kern="1200" baseline="0" dirty="0" smtClean="0">
                <a:solidFill>
                  <a:schemeClr val="tx1"/>
                </a:solidFill>
                <a:latin typeface="+mn-lt"/>
                <a:ea typeface="+mn-ea"/>
                <a:cs typeface="+mn-cs"/>
              </a:rPr>
              <a:t> to convey this point to the Indians who were learning English and to the rest of the world. </a:t>
            </a:r>
          </a:p>
          <a:p>
            <a:r>
              <a:rPr lang="en-US" sz="1200" b="1" kern="1200" baseline="0" dirty="0" smtClean="0">
                <a:solidFill>
                  <a:schemeClr val="tx1"/>
                </a:solidFill>
                <a:latin typeface="+mn-lt"/>
                <a:ea typeface="+mn-ea"/>
                <a:cs typeface="+mn-cs"/>
              </a:rPr>
              <a:t>Box 2 </a:t>
            </a:r>
          </a:p>
          <a:p>
            <a:r>
              <a:rPr lang="en-US" sz="1200" kern="1200" baseline="0" dirty="0" smtClean="0">
                <a:solidFill>
                  <a:schemeClr val="tx1"/>
                </a:solidFill>
                <a:latin typeface="+mn-lt"/>
                <a:ea typeface="+mn-ea"/>
                <a:cs typeface="+mn-cs"/>
              </a:rPr>
              <a:t>"Time has come when an attempt should be made to write the history of India purely from the historical standpoint, untrammeled by any Imperialistic or European point of view", wrote Prof. R.C. </a:t>
            </a:r>
            <a:r>
              <a:rPr lang="en-US" sz="1200" kern="1200" baseline="0" dirty="0" err="1" smtClean="0">
                <a:solidFill>
                  <a:schemeClr val="tx1"/>
                </a:solidFill>
                <a:latin typeface="+mn-lt"/>
                <a:ea typeface="+mn-ea"/>
                <a:cs typeface="+mn-cs"/>
              </a:rPr>
              <a:t>Mazumdar</a:t>
            </a:r>
            <a:r>
              <a:rPr lang="en-US" sz="1200" kern="1200" baseline="0" dirty="0" smtClean="0">
                <a:solidFill>
                  <a:schemeClr val="tx1"/>
                </a:solidFill>
                <a:latin typeface="+mn-lt"/>
                <a:ea typeface="+mn-ea"/>
                <a:cs typeface="+mn-cs"/>
              </a:rPr>
              <a:t> in 1927. He goes on further, referring to the then most popular historical work which was used as a textbook in the following words. While V. Smith seems to take great pleasure in thus describing at length the Greek conquest of India which demonstrates, to his satisfaction, "the inherent weakness of the greatest Asiatic armies when confronted with European skill and discipline", he has not a word to 	</a:t>
            </a: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say about the political or military greatness of India as exemplified/by her colonial empires in Asia. Again, in describing the political condition of India after the reign of Marsha, he seeks to "give the reader a notion of what India always has been when released from the control of a supreme authority, and what she would be again, if the hands of the benevolent despotism which now holds her in its iron grasp should be withdrawn". These sentiments, which are echoed in other books, are not only, uncalled for and misleading, but are calculated to distort the vision and </a:t>
            </a:r>
            <a:r>
              <a:rPr lang="en-US" sz="1200" kern="1200" baseline="0" dirty="0" err="1" smtClean="0">
                <a:solidFill>
                  <a:schemeClr val="tx1"/>
                </a:solidFill>
                <a:latin typeface="+mn-lt"/>
                <a:ea typeface="+mn-ea"/>
                <a:cs typeface="+mn-cs"/>
              </a:rPr>
              <a:t>judgement</a:t>
            </a:r>
            <a:r>
              <a:rPr lang="en-US" sz="1200" kern="1200" baseline="0" dirty="0" smtClean="0">
                <a:solidFill>
                  <a:schemeClr val="tx1"/>
                </a:solidFill>
                <a:latin typeface="+mn-lt"/>
                <a:ea typeface="+mn-ea"/>
                <a:cs typeface="+mn-cs"/>
              </a:rPr>
              <a:t> of modem readers. Thos who cannot forget, even while writing the history of ancient India, that they belong to the imperial race which holds India in political subjection, can hardly be expected to possess that sympathy and perspective of ancient Indian history and civilization. European scholars have rendered most valuable service by the way of collecting material for ancient Indian history and civilization, and Indians must ever remain grateful to them for their splendid pioneer work. But they would hardly be in a position to write the history of India, so long as they do not cast aside the assumptions of racial superiority and cease to regard Indians as an inferior race. </a:t>
            </a:r>
          </a:p>
          <a:p>
            <a:r>
              <a:rPr lang="en-US" sz="1200" kern="1200" baseline="0" dirty="0" smtClean="0">
                <a:solidFill>
                  <a:schemeClr val="tx1"/>
                </a:solidFill>
                <a:latin typeface="+mn-lt"/>
                <a:ea typeface="+mn-ea"/>
                <a:cs typeface="+mn-cs"/>
              </a:rPr>
              <a:t>(From R.C. </a:t>
            </a:r>
            <a:r>
              <a:rPr lang="en-US" sz="1200" kern="1200" baseline="0" dirty="0" err="1" smtClean="0">
                <a:solidFill>
                  <a:schemeClr val="tx1"/>
                </a:solidFill>
                <a:latin typeface="+mn-lt"/>
                <a:ea typeface="+mn-ea"/>
                <a:cs typeface="+mn-cs"/>
              </a:rPr>
              <a:t>Majumdar</a:t>
            </a:r>
            <a:r>
              <a:rPr lang="en-US" sz="1200" kern="1200" baseline="0" dirty="0" smtClean="0">
                <a:solidFill>
                  <a:schemeClr val="tx1"/>
                </a:solidFill>
                <a:latin typeface="+mn-lt"/>
                <a:ea typeface="+mn-ea"/>
                <a:cs typeface="+mn-cs"/>
              </a:rPr>
              <a:t> in Preface to "ANCIENT INDIA") </a:t>
            </a:r>
            <a:endParaRPr lang="en-US" dirty="0" smtClean="0"/>
          </a:p>
          <a:p>
            <a:endParaRPr lang="en-US" dirty="0"/>
          </a:p>
        </p:txBody>
      </p:sp>
      <p:sp>
        <p:nvSpPr>
          <p:cNvPr id="4" name="Slide Number Placeholder 3"/>
          <p:cNvSpPr>
            <a:spLocks noGrp="1"/>
          </p:cNvSpPr>
          <p:nvPr>
            <p:ph type="sldNum" sz="quarter" idx="10"/>
          </p:nvPr>
        </p:nvSpPr>
        <p:spPr/>
        <p:txBody>
          <a:bodyPr/>
          <a:lstStyle/>
          <a:p>
            <a:fld id="{AF716CA8-EAF9-404B-9E00-740B1F497BE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India began its new history as a political entity a nation state for the first time in 1947 with two streams of history which appear somewhat contradictory. A history of glorious accomplishments and repeated failure to assert, A history of a vibrant society, one of the oldest in the world, unique in its understanding of man and nature, spiritually highly developed. </a:t>
            </a:r>
          </a:p>
          <a:p>
            <a:r>
              <a:rPr lang="en-US" sz="1200" b="1" kern="1200" baseline="0" dirty="0" smtClean="0">
                <a:solidFill>
                  <a:schemeClr val="tx1"/>
                </a:solidFill>
                <a:latin typeface="+mn-lt"/>
                <a:ea typeface="+mn-ea"/>
                <a:cs typeface="+mn-cs"/>
              </a:rPr>
              <a:t>Box3 </a:t>
            </a:r>
          </a:p>
          <a:p>
            <a:r>
              <a:rPr lang="en-US" sz="1200" kern="1200" baseline="0" dirty="0" smtClean="0">
                <a:solidFill>
                  <a:schemeClr val="tx1"/>
                </a:solidFill>
                <a:latin typeface="+mn-lt"/>
                <a:ea typeface="+mn-ea"/>
                <a:cs typeface="+mn-cs"/>
              </a:rPr>
              <a:t>Just as in the period of the deflation of the revealed gods of the Vedic pantheon, so today revealed Christianity has been devalued. The Christian, as </a:t>
            </a:r>
            <a:r>
              <a:rPr lang="en-US" sz="1200" kern="1200" baseline="0" dirty="0" err="1" smtClean="0">
                <a:solidFill>
                  <a:schemeClr val="tx1"/>
                </a:solidFill>
                <a:latin typeface="+mn-lt"/>
                <a:ea typeface="+mn-ea"/>
                <a:cs typeface="+mn-cs"/>
              </a:rPr>
              <a:t>Nietzche</a:t>
            </a:r>
            <a:r>
              <a:rPr lang="en-US" sz="1200" kern="1200" baseline="0" dirty="0" smtClean="0">
                <a:solidFill>
                  <a:schemeClr val="tx1"/>
                </a:solidFill>
                <a:latin typeface="+mn-lt"/>
                <a:ea typeface="+mn-ea"/>
                <a:cs typeface="+mn-cs"/>
              </a:rPr>
              <a:t> says, is a man who behaves like everybody else. Our professions of faith have no longer any discernible bearing either on our public conduct or on our private state of hope. The sacraments do not work on many of us their spiritual transformations we are bereft and at a loss where to turn. Meanwhile, our academic secular philosophies are concerned rather with information than with that redemptive transformation which our souls require. And this is the reason why a glance at the face of India may assist us to discover and recover something of ourselves. </a:t>
            </a:r>
          </a:p>
          <a:p>
            <a:r>
              <a:rPr lang="en-US" sz="1200" kern="1200" baseline="0" dirty="0" smtClean="0">
                <a:solidFill>
                  <a:schemeClr val="tx1"/>
                </a:solidFill>
                <a:latin typeface="+mn-lt"/>
                <a:ea typeface="+mn-ea"/>
                <a:cs typeface="+mn-cs"/>
              </a:rPr>
              <a:t>(from Heinrich Zimmer, "PHILOSOPHES OF INDIA")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 the other hand a modern history in which internal forces and the very people themselves seemed to have turned against their own country and repeatedly done </a:t>
            </a:r>
            <a:r>
              <a:rPr lang="en-US" sz="1200" kern="1200" baseline="0" dirty="0" err="1" smtClean="0">
                <a:solidFill>
                  <a:schemeClr val="tx1"/>
                </a:solidFill>
                <a:latin typeface="+mn-lt"/>
                <a:ea typeface="+mn-ea"/>
                <a:cs typeface="+mn-cs"/>
              </a:rPr>
              <a:t>damange</a:t>
            </a:r>
            <a:r>
              <a:rPr lang="en-US" sz="1200" kern="1200" baseline="0" dirty="0" smtClean="0">
                <a:solidFill>
                  <a:schemeClr val="tx1"/>
                </a:solidFill>
                <a:latin typeface="+mn-lt"/>
                <a:ea typeface="+mn-ea"/>
                <a:cs typeface="+mn-cs"/>
              </a:rPr>
              <a:t> to it, in short a history to be ashamed of. The shame of this history is further reinforced by looking at Indian society purely with Western criteria of technological achievements and economic prosperity. Objectively in the world order of today only those nations which were militarily active and aggressive in the last three centuries are the ones which are also now technologically advanced and economically powerful, Objectively also it is true that the technologically advanced nations consume per capita many times over the resources, that the individuals of `less developed' countries consume (including food and energy). </a:t>
            </a:r>
          </a:p>
          <a:p>
            <a:r>
              <a:rPr lang="en-US" sz="1200" kern="1200" baseline="0" dirty="0" smtClean="0">
                <a:solidFill>
                  <a:schemeClr val="tx1"/>
                </a:solidFill>
                <a:latin typeface="+mn-lt"/>
                <a:ea typeface="+mn-ea"/>
                <a:cs typeface="+mn-cs"/>
              </a:rPr>
              <a:t>The duality of India's history is important from a managerial perspective in that, the thinking and rational processes are guided by Western beliefs while emotional pro-</a:t>
            </a:r>
            <a:r>
              <a:rPr lang="en-US" sz="1200" kern="1200" baseline="0" dirty="0" err="1" smtClean="0">
                <a:solidFill>
                  <a:schemeClr val="tx1"/>
                </a:solidFill>
                <a:latin typeface="+mn-lt"/>
                <a:ea typeface="+mn-ea"/>
                <a:cs typeface="+mn-cs"/>
              </a:rPr>
              <a:t>cesses</a:t>
            </a:r>
            <a:r>
              <a:rPr lang="en-US" sz="1200" kern="1200" baseline="0" dirty="0" smtClean="0">
                <a:solidFill>
                  <a:schemeClr val="tx1"/>
                </a:solidFill>
                <a:latin typeface="+mn-lt"/>
                <a:ea typeface="+mn-ea"/>
                <a:cs typeface="+mn-cs"/>
              </a:rPr>
              <a:t> of affiliation and risk management are guided by the Indian experience, The shame, induced by Imperialist doctrines of the west and partly by Indians having let themselves down, time and again, has created a large-scale "losing team" syndrome in our contemporary society. Thus, all rational thought processes are guided by Western beliefs but the feelings associated while engaging in converting plans to action-an Indian in their structure and values. It is impossible thus to expect Indian managers to </a:t>
            </a:r>
          </a:p>
          <a:p>
            <a:r>
              <a:rPr lang="en-US" sz="1200" kern="1200" baseline="0" dirty="0" smtClean="0">
                <a:solidFill>
                  <a:schemeClr val="tx1"/>
                </a:solidFill>
                <a:latin typeface="+mn-lt"/>
                <a:ea typeface="+mn-ea"/>
                <a:cs typeface="+mn-cs"/>
              </a:rPr>
              <a:t>bring in spectacular results in comparison with Germany or Japan. Indian however when convinced and determined can bring in excellent results which are brilliant in their own rights. The green revolution is only such example. Perhaps such revolution can spread a managerial revolution or work revolution in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It as is well known "nothing succeeds like success", a society which has lost its pride invariably finds it difficult to even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its own success. We have come a long way since the 70s and 80. The challenges that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face today are very different from the yester years. Let us look into some of the concerns.</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F716CA8-EAF9-404B-9E00-740B1F497BE6}"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sz="1200" kern="1200" baseline="0" dirty="0" smtClean="0">
                <a:solidFill>
                  <a:schemeClr val="tx1"/>
                </a:solidFill>
                <a:latin typeface="+mn-lt"/>
                <a:ea typeface="+mn-ea"/>
                <a:cs typeface="+mn-cs"/>
              </a:rPr>
              <a:t>India began its new history as a political entity a nation state for the first time in 1947 with two streams of history which appear somewhat contradictory. A history of glorious accomplishments and repeated failure to assert, A history of a vibrant society, one of the oldest in the world, unique in its understanding of man and nature, spiritually highly developed. </a:t>
            </a:r>
          </a:p>
          <a:p>
            <a:r>
              <a:rPr lang="en-US" sz="1200" b="1" kern="1200" baseline="0" dirty="0" smtClean="0">
                <a:solidFill>
                  <a:schemeClr val="tx1"/>
                </a:solidFill>
                <a:latin typeface="+mn-lt"/>
                <a:ea typeface="+mn-ea"/>
                <a:cs typeface="+mn-cs"/>
              </a:rPr>
              <a:t>Box3 </a:t>
            </a:r>
          </a:p>
          <a:p>
            <a:r>
              <a:rPr lang="en-US" sz="1200" kern="1200" baseline="0" dirty="0" smtClean="0">
                <a:solidFill>
                  <a:schemeClr val="tx1"/>
                </a:solidFill>
                <a:latin typeface="+mn-lt"/>
                <a:ea typeface="+mn-ea"/>
                <a:cs typeface="+mn-cs"/>
              </a:rPr>
              <a:t>Just as in the period of the deflation of the revealed gods of the Vedic pantheon, so today revealed Christianity has been devalued. The Christian, as </a:t>
            </a:r>
            <a:r>
              <a:rPr lang="en-US" sz="1200" kern="1200" baseline="0" dirty="0" err="1" smtClean="0">
                <a:solidFill>
                  <a:schemeClr val="tx1"/>
                </a:solidFill>
                <a:latin typeface="+mn-lt"/>
                <a:ea typeface="+mn-ea"/>
                <a:cs typeface="+mn-cs"/>
              </a:rPr>
              <a:t>Nietzche</a:t>
            </a:r>
            <a:r>
              <a:rPr lang="en-US" sz="1200" kern="1200" baseline="0" dirty="0" smtClean="0">
                <a:solidFill>
                  <a:schemeClr val="tx1"/>
                </a:solidFill>
                <a:latin typeface="+mn-lt"/>
                <a:ea typeface="+mn-ea"/>
                <a:cs typeface="+mn-cs"/>
              </a:rPr>
              <a:t> says, is a man who behaves like everybody else. Our professions of faith have no longer any discernible bearing either on our public conduct or on our private state of hope. The sacraments do not work on many of us their spiritual transformations we are bereft and at a loss where to turn. Meanwhile, our academic secular philosophies are concerned rather with information than with that redemptive transformation which our souls require. And this is the reason why a glance at the face of India may assist us to discover and recover something of ourselves. </a:t>
            </a:r>
          </a:p>
          <a:p>
            <a:r>
              <a:rPr lang="en-US" sz="1200" kern="1200" baseline="0" dirty="0" smtClean="0">
                <a:solidFill>
                  <a:schemeClr val="tx1"/>
                </a:solidFill>
                <a:latin typeface="+mn-lt"/>
                <a:ea typeface="+mn-ea"/>
                <a:cs typeface="+mn-cs"/>
              </a:rPr>
              <a:t>(from Heinrich Zimmer, "PHILOSOPHES OF INDIA")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On the other hand a modern history in which internal forces and the very people themselves seemed to have turned against their own country and repeatedly done </a:t>
            </a:r>
            <a:r>
              <a:rPr lang="en-US" sz="1200" kern="1200" baseline="0" dirty="0" err="1" smtClean="0">
                <a:solidFill>
                  <a:schemeClr val="tx1"/>
                </a:solidFill>
                <a:latin typeface="+mn-lt"/>
                <a:ea typeface="+mn-ea"/>
                <a:cs typeface="+mn-cs"/>
              </a:rPr>
              <a:t>damange</a:t>
            </a:r>
            <a:r>
              <a:rPr lang="en-US" sz="1200" kern="1200" baseline="0" dirty="0" smtClean="0">
                <a:solidFill>
                  <a:schemeClr val="tx1"/>
                </a:solidFill>
                <a:latin typeface="+mn-lt"/>
                <a:ea typeface="+mn-ea"/>
                <a:cs typeface="+mn-cs"/>
              </a:rPr>
              <a:t> to it, in short a history to be ashamed of. The shame of this history is further reinforced by looking at Indian society purely with Western criteria of technological achievements and economic prosperity. Objectively in the world order of today only those nations which were militarily active and aggressive in the last three centuries are the ones which are also now technologically advanced and economically powerful, Objectively also it is true that the technologically advanced nations consume per capita many times over the resources, that the individuals of `less developed' countries consume (including food and energy). </a:t>
            </a:r>
          </a:p>
          <a:p>
            <a:r>
              <a:rPr lang="en-US" sz="1200" kern="1200" baseline="0" dirty="0" smtClean="0">
                <a:solidFill>
                  <a:schemeClr val="tx1"/>
                </a:solidFill>
                <a:latin typeface="+mn-lt"/>
                <a:ea typeface="+mn-ea"/>
                <a:cs typeface="+mn-cs"/>
              </a:rPr>
              <a:t>The duality of India's history is important from a managerial perspective in that, the thinking and rational processes are guided by Western beliefs while emotional pro-</a:t>
            </a:r>
            <a:r>
              <a:rPr lang="en-US" sz="1200" kern="1200" baseline="0" dirty="0" err="1" smtClean="0">
                <a:solidFill>
                  <a:schemeClr val="tx1"/>
                </a:solidFill>
                <a:latin typeface="+mn-lt"/>
                <a:ea typeface="+mn-ea"/>
                <a:cs typeface="+mn-cs"/>
              </a:rPr>
              <a:t>cesses</a:t>
            </a:r>
            <a:r>
              <a:rPr lang="en-US" sz="1200" kern="1200" baseline="0" dirty="0" smtClean="0">
                <a:solidFill>
                  <a:schemeClr val="tx1"/>
                </a:solidFill>
                <a:latin typeface="+mn-lt"/>
                <a:ea typeface="+mn-ea"/>
                <a:cs typeface="+mn-cs"/>
              </a:rPr>
              <a:t> of affiliation and risk management are guided by the Indian experience, The shame, induced by Imperialist doctrines of the west and partly by Indians having let themselves down, time and again, has created a large-scale "losing team" syndrome in our contemporary society. Thus, all rational thought processes are guided by Western beliefs but the feelings associated while engaging in converting plans to action-an Indian in their structure and values. It is impossible thus to expect Indian managers to </a:t>
            </a:r>
          </a:p>
          <a:p>
            <a:r>
              <a:rPr lang="en-US" sz="1200" kern="1200" baseline="0" dirty="0" smtClean="0">
                <a:solidFill>
                  <a:schemeClr val="tx1"/>
                </a:solidFill>
                <a:latin typeface="+mn-lt"/>
                <a:ea typeface="+mn-ea"/>
                <a:cs typeface="+mn-cs"/>
              </a:rPr>
              <a:t>bring in spectacular results in comparison with Germany or Japan. Indian however when convinced and determined can bring in excellent results which are brilliant in their own rights. The green revolution is only such example. Perhaps such revolution can spread a managerial revolution or work revolution in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It as is well known "nothing succeeds like success", a society which has lost its pride invariably finds it difficult to even </a:t>
            </a:r>
            <a:r>
              <a:rPr lang="en-US" sz="1200" kern="1200" baseline="0" dirty="0" err="1" smtClean="0">
                <a:solidFill>
                  <a:schemeClr val="tx1"/>
                </a:solidFill>
                <a:latin typeface="+mn-lt"/>
                <a:ea typeface="+mn-ea"/>
                <a:cs typeface="+mn-cs"/>
              </a:rPr>
              <a:t>recognise</a:t>
            </a:r>
            <a:r>
              <a:rPr lang="en-US" sz="1200" kern="1200" baseline="0" dirty="0" smtClean="0">
                <a:solidFill>
                  <a:schemeClr val="tx1"/>
                </a:solidFill>
                <a:latin typeface="+mn-lt"/>
                <a:ea typeface="+mn-ea"/>
                <a:cs typeface="+mn-cs"/>
              </a:rPr>
              <a:t> its own success. We have come a long way since the 70s and 80. The challenges that </a:t>
            </a:r>
            <a:r>
              <a:rPr lang="en-US" sz="1200" kern="1200" baseline="0" dirty="0" err="1" smtClean="0">
                <a:solidFill>
                  <a:schemeClr val="tx1"/>
                </a:solidFill>
                <a:latin typeface="+mn-lt"/>
                <a:ea typeface="+mn-ea"/>
                <a:cs typeface="+mn-cs"/>
              </a:rPr>
              <a:t>organisations</a:t>
            </a:r>
            <a:r>
              <a:rPr lang="en-US" sz="1200" kern="1200" baseline="0" dirty="0" smtClean="0">
                <a:solidFill>
                  <a:schemeClr val="tx1"/>
                </a:solidFill>
                <a:latin typeface="+mn-lt"/>
                <a:ea typeface="+mn-ea"/>
                <a:cs typeface="+mn-cs"/>
              </a:rPr>
              <a:t> face today are very different from the yester years. Let us look into some of the concerns.</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F716CA8-EAF9-404B-9E00-740B1F497BE6}" type="slidenum">
              <a:rPr lang="en-US" smtClean="0"/>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55448"/>
            <a:ext cx="8229600" cy="1252728"/>
          </a:xfrm>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marL="457200" indent="-457200" algn="just">
              <a:buSzPct val="100000"/>
              <a:buFont typeface="Wingdings" pitchFamily="2" charset="2"/>
              <a:buChar char="§"/>
              <a:defRPr/>
            </a:lvl1pPr>
            <a:lvl2pPr algn="just">
              <a:buSzPct val="100000"/>
              <a:defRPr/>
            </a:lvl2pPr>
            <a:lvl3pPr algn="just">
              <a:defRPr/>
            </a:lvl3pPr>
            <a:lvl4pPr algn="just">
              <a:defRPr/>
            </a:lvl4pPr>
            <a:lvl5pPr algn="just">
              <a:defRPr/>
            </a:lvl5pPr>
            <a:extLst/>
          </a:lstStyle>
          <a:p>
            <a:pPr lvl="0" eaLnBrk="1" latinLnBrk="0" hangingPunct="1"/>
            <a:r>
              <a:rPr lang="en-US" dirty="0" smtClean="0"/>
              <a:t>Click to edit Master text styles</a:t>
            </a:r>
          </a:p>
          <a:p>
            <a:pPr lvl="2" eaLnBrk="1" latinLnBrk="0" hangingPunct="1"/>
            <a:r>
              <a:rPr lang="en-US" dirty="0" smtClean="0"/>
              <a:t>Second level</a:t>
            </a:r>
          </a:p>
          <a:p>
            <a:pPr lvl="3" eaLnBrk="1" latinLnBrk="0" hangingPunct="1"/>
            <a:r>
              <a:rPr lang="en-US" dirty="0" smtClean="0"/>
              <a:t>Third level</a:t>
            </a:r>
          </a:p>
          <a:p>
            <a:pPr lvl="4" eaLnBrk="1" latinLnBrk="0" hangingPunct="1"/>
            <a:r>
              <a:rPr lang="en-US" dirty="0" smtClean="0"/>
              <a:t>Fourth level</a:t>
            </a:r>
          </a:p>
          <a:p>
            <a:pPr lvl="7"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7/27/2010</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7/27/2010</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b="1" kern="1200">
          <a:solidFill>
            <a:schemeClr val="accent1">
              <a:satMod val="150000"/>
            </a:schemeClr>
          </a:solidFill>
          <a:effectLst/>
          <a:latin typeface="Arial" pitchFamily="34" charset="0"/>
          <a:ea typeface="+mj-ea"/>
          <a:cs typeface="Arial" pitchFamily="34" charset="0"/>
        </a:defRPr>
      </a:lvl1pPr>
      <a:extLst/>
    </p:titleStyle>
    <p:bodyStyle>
      <a:lvl1pPr marL="0" indent="0" algn="l" rtl="0" eaLnBrk="1" latinLnBrk="0" hangingPunct="1">
        <a:spcBef>
          <a:spcPts val="0"/>
        </a:spcBef>
        <a:buClr>
          <a:schemeClr val="accent1"/>
        </a:buClr>
        <a:buSzPct val="80000"/>
        <a:buFont typeface="Wingdings 2"/>
        <a:buNone/>
        <a:defRPr kumimoji="0" sz="3600" kern="1200">
          <a:solidFill>
            <a:schemeClr val="tx1"/>
          </a:solidFill>
          <a:latin typeface="Arial" pitchFamily="34" charset="0"/>
          <a:ea typeface="+mn-ea"/>
          <a:cs typeface="Arial" pitchFamily="34" charset="0"/>
        </a:defRPr>
      </a:lvl1pPr>
      <a:lvl2pPr marL="457200" indent="-457200" algn="l" rtl="0" eaLnBrk="1" latinLnBrk="0" hangingPunct="1">
        <a:spcBef>
          <a:spcPct val="20000"/>
        </a:spcBef>
        <a:buClr>
          <a:schemeClr val="accent2"/>
        </a:buClr>
        <a:buSzPct val="90000"/>
        <a:buFont typeface="Wingdings"/>
        <a:buChar char=""/>
        <a:defRPr kumimoji="0" sz="3200" kern="1200">
          <a:solidFill>
            <a:schemeClr val="tx1"/>
          </a:solidFill>
          <a:latin typeface="Arial" pitchFamily="34" charset="0"/>
          <a:ea typeface="+mn-ea"/>
          <a:cs typeface="Arial" pitchFamily="34" charset="0"/>
        </a:defRPr>
      </a:lvl2pPr>
      <a:lvl3pPr marL="914400" indent="-457200" algn="l" rtl="0" eaLnBrk="1" latinLnBrk="0" hangingPunct="1">
        <a:spcBef>
          <a:spcPct val="20000"/>
        </a:spcBef>
        <a:buClr>
          <a:schemeClr val="accent3"/>
        </a:buClr>
        <a:buFont typeface="Arial"/>
        <a:buChar char="▪"/>
        <a:defRPr kumimoji="0" sz="3000" kern="1200">
          <a:solidFill>
            <a:schemeClr val="tx1"/>
          </a:solidFill>
          <a:latin typeface="Arial" pitchFamily="34" charset="0"/>
          <a:ea typeface="+mn-ea"/>
          <a:cs typeface="Arial" pitchFamily="34" charset="0"/>
        </a:defRPr>
      </a:lvl3pPr>
      <a:lvl4pPr marL="1371600" indent="-457200" algn="l" rtl="0" eaLnBrk="1" latinLnBrk="0" hangingPunct="1">
        <a:spcBef>
          <a:spcPct val="20000"/>
        </a:spcBef>
        <a:buClr>
          <a:schemeClr val="accent4"/>
        </a:buClr>
        <a:buFont typeface="Arial"/>
        <a:buChar char="▪"/>
        <a:defRPr kumimoji="0" sz="2800" kern="1200">
          <a:solidFill>
            <a:schemeClr val="tx1"/>
          </a:solidFill>
          <a:latin typeface="Arial" pitchFamily="34" charset="0"/>
          <a:ea typeface="+mn-ea"/>
          <a:cs typeface="Arial" pitchFamily="34" charset="0"/>
        </a:defRPr>
      </a:lvl4pPr>
      <a:lvl5pPr marL="1828800" indent="-457200" algn="l" rtl="0" eaLnBrk="1" latinLnBrk="0" hangingPunct="1">
        <a:spcBef>
          <a:spcPct val="20000"/>
        </a:spcBef>
        <a:buClr>
          <a:schemeClr val="accent5"/>
        </a:buClr>
        <a:buFont typeface="Wingdings 3"/>
        <a:buChar char=""/>
        <a:defRPr kumimoji="0" lang="en-US" sz="2000" kern="1200" smtClean="0">
          <a:solidFill>
            <a:schemeClr val="tx1"/>
          </a:solidFill>
          <a:latin typeface="Arial" pitchFamily="34" charset="0"/>
          <a:ea typeface="+mn-ea"/>
          <a:cs typeface="Arial"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2362200"/>
            <a:ext cx="8077200" cy="1905000"/>
          </a:xfrm>
        </p:spPr>
        <p:txBody>
          <a:bodyPr>
            <a:normAutofit/>
          </a:bodyPr>
          <a:lstStyle/>
          <a:p>
            <a:r>
              <a:rPr lang="en-US" sz="4400" dirty="0" smtClean="0">
                <a:solidFill>
                  <a:schemeClr val="tx1"/>
                </a:solidFill>
                <a:effectLst>
                  <a:glow rad="228600">
                    <a:schemeClr val="accent6">
                      <a:satMod val="175000"/>
                      <a:alpha val="40000"/>
                    </a:schemeClr>
                  </a:glow>
                </a:effectLst>
              </a:rPr>
              <a:t>Unit 1: </a:t>
            </a:r>
            <a:r>
              <a:rPr lang="en-US" sz="4400" dirty="0" smtClean="0"/>
              <a:t>Indian Environment:        The Changing Scenario</a:t>
            </a:r>
            <a:endParaRPr lang="en-US" sz="4400" dirty="0"/>
          </a:p>
        </p:txBody>
      </p:sp>
      <p:sp>
        <p:nvSpPr>
          <p:cNvPr id="4" name="TextBox 3"/>
          <p:cNvSpPr txBox="1"/>
          <p:nvPr/>
        </p:nvSpPr>
        <p:spPr>
          <a:xfrm>
            <a:off x="762000" y="457200"/>
            <a:ext cx="7772400" cy="1569660"/>
          </a:xfrm>
          <a:prstGeom prst="rect">
            <a:avLst/>
          </a:prstGeom>
          <a:noFill/>
        </p:spPr>
        <p:txBody>
          <a:bodyPr wrap="square" rtlCol="0">
            <a:spAutoFit/>
          </a:bodyPr>
          <a:lstStyle/>
          <a:p>
            <a:r>
              <a:rPr lang="en-US" sz="4800" dirty="0" smtClean="0">
                <a:solidFill>
                  <a:srgbClr val="FFC000"/>
                </a:solidFill>
              </a:rPr>
              <a:t>Personal and Interpersonal Dynamics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endParaRPr lang="en-US" dirty="0"/>
          </a:p>
        </p:txBody>
      </p:sp>
      <p:sp>
        <p:nvSpPr>
          <p:cNvPr id="3" name="Content Placeholder 2"/>
          <p:cNvSpPr>
            <a:spLocks noGrp="1"/>
          </p:cNvSpPr>
          <p:nvPr>
            <p:ph idx="1"/>
          </p:nvPr>
        </p:nvSpPr>
        <p:spPr/>
        <p:txBody>
          <a:bodyPr>
            <a:normAutofit lnSpcReduction="10000"/>
          </a:bodyPr>
          <a:lstStyle/>
          <a:p>
            <a:pPr>
              <a:lnSpc>
                <a:spcPct val="110000"/>
              </a:lnSpc>
            </a:pPr>
            <a:r>
              <a:rPr lang="en-US" b="1" dirty="0" smtClean="0"/>
              <a:t>Pace of Change</a:t>
            </a:r>
          </a:p>
          <a:p>
            <a:pPr marL="514350" indent="-514350">
              <a:lnSpc>
                <a:spcPct val="110000"/>
              </a:lnSpc>
              <a:buFont typeface="Arial" pitchFamily="34" charset="0"/>
              <a:buChar char="•"/>
            </a:pPr>
            <a:r>
              <a:rPr lang="en-US" sz="3000" dirty="0" smtClean="0"/>
              <a:t>Change has affected all aspects of our lives, social, cultural, political and economics. </a:t>
            </a:r>
          </a:p>
          <a:p>
            <a:pPr marL="514350" indent="-514350">
              <a:buFont typeface="Arial" pitchFamily="34" charset="0"/>
              <a:buChar char="•"/>
            </a:pPr>
            <a:r>
              <a:rPr lang="en-US" sz="3000" dirty="0" smtClean="0"/>
              <a:t>In the last five years alone the Indian market has been flooded with consumer goods and new services resulting in wider choice for consumers. </a:t>
            </a:r>
          </a:p>
          <a:p>
            <a:pPr marL="514350" indent="-514350">
              <a:buFont typeface="Arial" pitchFamily="34" charset="0"/>
              <a:buChar char="•"/>
            </a:pPr>
            <a:r>
              <a:rPr lang="en-US" sz="3000" dirty="0" smtClean="0"/>
              <a:t>The fast pace and complexity of change has resulted in increased uncertainty in the world of business.</a:t>
            </a:r>
          </a:p>
          <a:p>
            <a:pPr marL="514350" indent="-514350">
              <a:buFont typeface="Arial" pitchFamily="34" charset="0"/>
              <a:buChar char="•"/>
            </a:pPr>
            <a:endParaRPr lang="en-US" sz="3000" dirty="0" smtClean="0"/>
          </a:p>
          <a:p>
            <a:endParaRPr lang="en-US" b="1"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endParaRPr lang="en-US" dirty="0"/>
          </a:p>
        </p:txBody>
      </p:sp>
      <p:sp>
        <p:nvSpPr>
          <p:cNvPr id="3" name="Content Placeholder 2"/>
          <p:cNvSpPr>
            <a:spLocks noGrp="1"/>
          </p:cNvSpPr>
          <p:nvPr>
            <p:ph idx="1"/>
          </p:nvPr>
        </p:nvSpPr>
        <p:spPr/>
        <p:txBody>
          <a:bodyPr/>
          <a:lstStyle/>
          <a:p>
            <a:r>
              <a:rPr lang="en-US" b="1" dirty="0" smtClean="0"/>
              <a:t>Pace of Change</a:t>
            </a:r>
          </a:p>
          <a:p>
            <a:pPr marL="514350" indent="-514350">
              <a:buFont typeface="Arial" pitchFamily="34" charset="0"/>
              <a:buChar char="•"/>
            </a:pPr>
            <a:r>
              <a:rPr lang="en-US" sz="3000" dirty="0" smtClean="0"/>
              <a:t>The impact of these episodes on global economic order was so devastating that economies of molly nations are yet to recover from the repercussions. </a:t>
            </a:r>
          </a:p>
          <a:p>
            <a:pPr marL="514350" indent="-514350">
              <a:buFont typeface="Arial" pitchFamily="34" charset="0"/>
              <a:buChar char="•"/>
            </a:pPr>
            <a:r>
              <a:rPr lang="en-US" sz="3000" dirty="0" err="1" smtClean="0"/>
              <a:t>Organisations</a:t>
            </a:r>
            <a:r>
              <a:rPr lang="en-US" sz="3000" dirty="0" smtClean="0"/>
              <a:t> thus have to prepare themselves to survive in a turbulent, orderless, chaotic and complex environment.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endParaRPr lang="en-US" dirty="0"/>
          </a:p>
        </p:txBody>
      </p:sp>
      <p:sp>
        <p:nvSpPr>
          <p:cNvPr id="3" name="Content Placeholder 2"/>
          <p:cNvSpPr>
            <a:spLocks noGrp="1"/>
          </p:cNvSpPr>
          <p:nvPr>
            <p:ph idx="1"/>
          </p:nvPr>
        </p:nvSpPr>
        <p:spPr/>
        <p:txBody>
          <a:bodyPr>
            <a:normAutofit/>
          </a:bodyPr>
          <a:lstStyle/>
          <a:p>
            <a:r>
              <a:rPr lang="fr-FR" sz="3400" b="1" dirty="0" err="1" smtClean="0"/>
              <a:t>Liberalisation</a:t>
            </a:r>
            <a:r>
              <a:rPr lang="fr-FR" sz="3400" b="1" dirty="0" smtClean="0"/>
              <a:t>, Privatisation and Globalisation (LPG) </a:t>
            </a:r>
          </a:p>
          <a:p>
            <a:pPr marL="514350" indent="-514350">
              <a:buFont typeface="Arial" pitchFamily="34" charset="0"/>
              <a:buChar char="•"/>
            </a:pPr>
            <a:r>
              <a:rPr lang="en-US" sz="3000" dirty="0" smtClean="0"/>
              <a:t>The Indian economy was sheltered and protected with very little competition until around July 1991, due to the serious financial crisis as also the then emerging trends in developed and developing countries all over the world, </a:t>
            </a:r>
          </a:p>
          <a:p>
            <a:endParaRPr lang="fr-FR" b="1" dirty="0" smtClean="0"/>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endParaRPr lang="en-US" dirty="0"/>
          </a:p>
        </p:txBody>
      </p:sp>
      <p:sp>
        <p:nvSpPr>
          <p:cNvPr id="3" name="Content Placeholder 2"/>
          <p:cNvSpPr>
            <a:spLocks noGrp="1"/>
          </p:cNvSpPr>
          <p:nvPr>
            <p:ph idx="1"/>
          </p:nvPr>
        </p:nvSpPr>
        <p:spPr/>
        <p:txBody>
          <a:bodyPr/>
          <a:lstStyle/>
          <a:p>
            <a:r>
              <a:rPr lang="fr-FR" sz="3400" b="1" dirty="0" err="1" smtClean="0"/>
              <a:t>Liberalisation</a:t>
            </a:r>
            <a:r>
              <a:rPr lang="fr-FR" sz="3400" b="1" dirty="0" smtClean="0"/>
              <a:t>, Privatisation and Globalisation (LPG) </a:t>
            </a:r>
          </a:p>
          <a:p>
            <a:pPr marL="514350" indent="-514350">
              <a:buFont typeface="Arial" pitchFamily="34" charset="0"/>
              <a:buChar char="•"/>
            </a:pPr>
            <a:r>
              <a:rPr lang="en-US" sz="2800" dirty="0" smtClean="0"/>
              <a:t>India chose to introduce economic reforms with a view to opening up its economy. </a:t>
            </a:r>
          </a:p>
          <a:p>
            <a:pPr marL="514350" indent="-514350">
              <a:buFont typeface="Arial" pitchFamily="34" charset="0"/>
              <a:buChar char="•"/>
            </a:pPr>
            <a:r>
              <a:rPr lang="en-US" sz="3000" dirty="0" err="1" smtClean="0"/>
              <a:t>Liberalisation</a:t>
            </a:r>
            <a:r>
              <a:rPr lang="en-US" sz="3000" dirty="0" smtClean="0"/>
              <a:t> was aimed at easing barriers to entry and exit of businesses and other sectors of economy through deregulation of market and doing away with the "license raj" in the early 90s.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marL="457200" indent="-457200">
              <a:buFont typeface="Arial" pitchFamily="34" charset="0"/>
              <a:buChar char="•"/>
            </a:pPr>
            <a:r>
              <a:rPr lang="en-US" sz="3000" dirty="0" smtClean="0"/>
              <a:t>Social environment is seen in various terms. </a:t>
            </a:r>
          </a:p>
          <a:p>
            <a:pPr marL="457200" indent="-457200">
              <a:buFont typeface="Arial" pitchFamily="34" charset="0"/>
              <a:buChar char="•"/>
            </a:pPr>
            <a:r>
              <a:rPr lang="en-US" sz="3000" dirty="0" smtClean="0"/>
              <a:t>It depending on the position of the viewer. </a:t>
            </a:r>
          </a:p>
          <a:p>
            <a:pPr marL="457200" indent="-457200">
              <a:buFont typeface="Arial" pitchFamily="34" charset="0"/>
              <a:buChar char="•"/>
            </a:pPr>
            <a:r>
              <a:rPr lang="en-US" sz="3000" dirty="0" smtClean="0"/>
              <a:t>Diversity of views about social processes of the country are "good or bad".</a:t>
            </a:r>
          </a:p>
          <a:p>
            <a:pPr>
              <a:buFont typeface="Arial" pitchFamily="34" charset="0"/>
              <a:buChar char="•"/>
            </a:pPr>
            <a:r>
              <a:rPr lang="en-US" sz="3200" dirty="0" smtClean="0"/>
              <a:t>As passive, non-vibrant, indigent and lazy. </a:t>
            </a:r>
          </a:p>
          <a:p>
            <a:pPr>
              <a:buFont typeface="Arial" pitchFamily="34" charset="0"/>
              <a:buChar char="•"/>
            </a:pPr>
            <a:r>
              <a:rPr lang="en-US" sz="3200" dirty="0" smtClean="0"/>
              <a:t>Potentially strong and capable of being energetic and productive. </a:t>
            </a:r>
            <a:endParaRPr lang="en-US" sz="3000" dirty="0" smtClean="0"/>
          </a:p>
          <a:p>
            <a:pPr marL="457200" indent="-457200">
              <a:buNone/>
            </a:pPr>
            <a:endParaRPr lang="en-US"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a:bodyPr>
          <a:lstStyle/>
          <a:p>
            <a:pPr>
              <a:buFont typeface="Arial" pitchFamily="34" charset="0"/>
              <a:buChar char="•"/>
            </a:pPr>
            <a:r>
              <a:rPr lang="en-US" sz="3200" dirty="0" smtClean="0"/>
              <a:t>Unprecedented pace of changes in LPG:</a:t>
            </a:r>
          </a:p>
          <a:p>
            <a:pPr lvl="2">
              <a:buFont typeface="Arial" pitchFamily="34" charset="0"/>
              <a:buChar char="•"/>
            </a:pPr>
            <a:r>
              <a:rPr lang="en-US" sz="2600" dirty="0" smtClean="0"/>
              <a:t>Volume, </a:t>
            </a:r>
          </a:p>
          <a:p>
            <a:pPr lvl="2">
              <a:buFont typeface="Arial" pitchFamily="34" charset="0"/>
              <a:buChar char="•"/>
            </a:pPr>
            <a:r>
              <a:rPr lang="en-US" sz="2600" dirty="0" smtClean="0"/>
              <a:t>Scale, </a:t>
            </a:r>
          </a:p>
          <a:p>
            <a:pPr lvl="2">
              <a:buFont typeface="Arial" pitchFamily="34" charset="0"/>
              <a:buChar char="•"/>
            </a:pPr>
            <a:r>
              <a:rPr lang="en-US" sz="2600" dirty="0" smtClean="0"/>
              <a:t>Speed, </a:t>
            </a:r>
          </a:p>
          <a:p>
            <a:pPr lvl="2">
              <a:buFont typeface="Arial" pitchFamily="34" charset="0"/>
              <a:buChar char="•"/>
            </a:pPr>
            <a:r>
              <a:rPr lang="en-US" sz="2600" dirty="0" smtClean="0"/>
              <a:t>Complexity, </a:t>
            </a:r>
          </a:p>
          <a:p>
            <a:pPr lvl="2">
              <a:buFont typeface="Arial" pitchFamily="34" charset="0"/>
              <a:buChar char="•"/>
            </a:pPr>
            <a:r>
              <a:rPr lang="en-US" sz="2600" dirty="0" smtClean="0"/>
              <a:t>Discontinuity and </a:t>
            </a:r>
          </a:p>
          <a:p>
            <a:pPr lvl="2">
              <a:buFont typeface="Arial" pitchFamily="34" charset="0"/>
              <a:buChar char="•"/>
            </a:pPr>
            <a:r>
              <a:rPr lang="en-US" sz="2600" dirty="0" smtClean="0"/>
              <a:t>Increased turbulence in the business environment</a:t>
            </a:r>
          </a:p>
          <a:p>
            <a:pPr>
              <a:buFont typeface="Arial" pitchFamily="34" charset="0"/>
              <a:buChar char="•"/>
            </a:pPr>
            <a:r>
              <a:rPr lang="en-US" sz="3000" dirty="0" smtClean="0"/>
              <a:t>Global standards are required.</a:t>
            </a:r>
          </a:p>
          <a:p>
            <a:pPr>
              <a:buFont typeface="Arial" pitchFamily="34" charset="0"/>
              <a:buChar char="•"/>
            </a:pPr>
            <a:r>
              <a:rPr lang="en-US" sz="3200" dirty="0" smtClean="0"/>
              <a:t>Fundamental transformation in the conduct of business.</a:t>
            </a:r>
          </a:p>
          <a:p>
            <a:pPr>
              <a:buNone/>
            </a:pPr>
            <a:endParaRPr lang="en-US" sz="3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3200" dirty="0" smtClean="0"/>
              <a:t>Do more and more with less and less resources</a:t>
            </a:r>
          </a:p>
          <a:p>
            <a:pPr>
              <a:buFont typeface="Arial" pitchFamily="34" charset="0"/>
              <a:buChar char="•"/>
            </a:pPr>
            <a:r>
              <a:rPr lang="en-US" sz="3200" dirty="0" smtClean="0"/>
              <a:t>service orientation and customer relations </a:t>
            </a:r>
            <a:r>
              <a:rPr lang="en-US" sz="3200" dirty="0" smtClean="0"/>
              <a:t>management</a:t>
            </a:r>
          </a:p>
          <a:p>
            <a:pPr>
              <a:buFont typeface="Arial" pitchFamily="34" charset="0"/>
              <a:buChar char="•"/>
            </a:pPr>
            <a:r>
              <a:rPr lang="en-US" sz="3200" dirty="0" smtClean="0"/>
              <a:t>re-organization of </a:t>
            </a:r>
            <a:r>
              <a:rPr lang="en-US" sz="3200" dirty="0" smtClean="0"/>
              <a:t>resources by </a:t>
            </a:r>
            <a:r>
              <a:rPr lang="en-US" sz="3200" dirty="0" smtClean="0"/>
              <a:t>re-structuring </a:t>
            </a:r>
            <a:r>
              <a:rPr lang="en-US" sz="3200" dirty="0" smtClean="0"/>
              <a:t>of activities and </a:t>
            </a:r>
            <a:r>
              <a:rPr lang="en-US" sz="3200" dirty="0" smtClean="0"/>
              <a:t>functions</a:t>
            </a:r>
          </a:p>
          <a:p>
            <a:pPr>
              <a:buFont typeface="Arial" pitchFamily="34" charset="0"/>
              <a:buChar char="•"/>
            </a:pPr>
            <a:r>
              <a:rPr lang="en-US" sz="3200" dirty="0" smtClean="0"/>
              <a:t>F</a:t>
            </a:r>
            <a:r>
              <a:rPr lang="en-US" sz="3200" dirty="0" smtClean="0"/>
              <a:t>ar </a:t>
            </a:r>
            <a:r>
              <a:rPr lang="en-US" sz="3200" dirty="0" smtClean="0"/>
              <a:t>reaching impact on </a:t>
            </a:r>
            <a:r>
              <a:rPr lang="en-US" sz="3200" dirty="0" err="1" smtClean="0"/>
              <a:t>behavioural</a:t>
            </a:r>
            <a:r>
              <a:rPr lang="en-US" sz="3200" dirty="0" smtClean="0"/>
              <a:t> </a:t>
            </a:r>
            <a:r>
              <a:rPr lang="en-US" sz="3200" dirty="0" smtClean="0"/>
              <a:t>processes.</a:t>
            </a:r>
            <a:endParaRPr lang="en-US"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Historical Perspective </a:t>
            </a:r>
            <a:endParaRPr lang="en-US"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sz="3000" dirty="0" smtClean="0"/>
              <a:t>Objectively India has been, for ever, a region wherein diversity of beliefs, faiths and ideologies have poured in from all over the world.</a:t>
            </a:r>
          </a:p>
          <a:p>
            <a:pPr marL="514350" indent="-514350">
              <a:buFont typeface="Arial" pitchFamily="34" charset="0"/>
              <a:buChar char="•"/>
            </a:pPr>
            <a:r>
              <a:rPr lang="en-US" sz="3000" dirty="0" smtClean="0"/>
              <a:t>Thus today India is one of the largest combinations of faiths, languages and customs.</a:t>
            </a:r>
          </a:p>
          <a:p>
            <a:pPr marL="514350" indent="-514350">
              <a:buFont typeface="Arial" pitchFamily="34" charset="0"/>
              <a:buChar char="•"/>
            </a:pPr>
            <a:r>
              <a:rPr lang="en-US" sz="3000" dirty="0" smtClean="0"/>
              <a:t>To this objective fact there exists a diversity of responses. </a:t>
            </a:r>
          </a:p>
          <a:p>
            <a:endParaRPr lang="en-US" sz="3200" dirty="0" smtClean="0"/>
          </a:p>
          <a:p>
            <a:pPr marL="514350" indent="-514350">
              <a:buFont typeface="Arial" pitchFamily="34" charset="0"/>
              <a:buChar char="•"/>
            </a:pPr>
            <a:endParaRPr lang="en-US" sz="30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 </a:t>
            </a:r>
            <a:endParaRPr lang="en-US"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sz="3000" dirty="0" smtClean="0"/>
              <a:t>In a nation state political ideology and processes of power distribution remains reasonably uniform giving rise to a national identity.</a:t>
            </a:r>
          </a:p>
          <a:p>
            <a:pPr marL="514350" indent="-514350">
              <a:buFont typeface="Arial" pitchFamily="34" charset="0"/>
              <a:buChar char="•"/>
            </a:pPr>
            <a:r>
              <a:rPr lang="en-US" sz="3000" dirty="0" smtClean="0"/>
              <a:t>Following its own course of development, </a:t>
            </a:r>
            <a:r>
              <a:rPr lang="en-US" sz="3000" dirty="0" err="1" smtClean="0"/>
              <a:t>civilisation</a:t>
            </a:r>
            <a:r>
              <a:rPr lang="en-US" sz="3000" dirty="0" smtClean="0"/>
              <a:t> in India took a path in which militancy and military capabilities were neglected and allowed to wither away on a large scale.</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Dual History of India</a:t>
            </a:r>
            <a:endParaRPr lang="en-US" dirty="0"/>
          </a:p>
        </p:txBody>
      </p:sp>
      <p:sp>
        <p:nvSpPr>
          <p:cNvPr id="3" name="Content Placeholder 2"/>
          <p:cNvSpPr>
            <a:spLocks noGrp="1"/>
          </p:cNvSpPr>
          <p:nvPr>
            <p:ph idx="1"/>
          </p:nvPr>
        </p:nvSpPr>
        <p:spPr/>
        <p:txBody>
          <a:bodyPr>
            <a:normAutofit/>
          </a:bodyPr>
          <a:lstStyle/>
          <a:p>
            <a:pPr marL="514350" indent="-514350">
              <a:buFont typeface="Arial" pitchFamily="34" charset="0"/>
              <a:buChar char="•"/>
            </a:pPr>
            <a:r>
              <a:rPr lang="en-US" sz="3000" dirty="0" smtClean="0"/>
              <a:t>India began its new history as a political entity a nation state for the first time in 1947 with two streams of history which appear somewhat contradictory. </a:t>
            </a:r>
          </a:p>
          <a:p>
            <a:pPr marL="514350" indent="-514350">
              <a:buFont typeface="Arial" pitchFamily="34" charset="0"/>
              <a:buChar char="•"/>
            </a:pPr>
            <a:r>
              <a:rPr lang="en-US" sz="3000" dirty="0" smtClean="0"/>
              <a:t>A history of glorious accomplishments and repeated failure to assert, A history of a vibrant society, one of the oldest in the world, unique in its understanding of man and nature, spiritually highly developed.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p>
        </p:txBody>
      </p:sp>
      <p:sp>
        <p:nvSpPr>
          <p:cNvPr id="3" name="Content Placeholder 2"/>
          <p:cNvSpPr>
            <a:spLocks noGrp="1"/>
          </p:cNvSpPr>
          <p:nvPr>
            <p:ph idx="1"/>
          </p:nvPr>
        </p:nvSpPr>
        <p:spPr/>
        <p:txBody>
          <a:bodyPr>
            <a:normAutofit lnSpcReduction="10000"/>
          </a:bodyPr>
          <a:lstStyle/>
          <a:p>
            <a:pPr marL="514350" indent="-514350">
              <a:buFont typeface="Arial" pitchFamily="34" charset="0"/>
              <a:buChar char="•"/>
            </a:pPr>
            <a:r>
              <a:rPr lang="en-US" sz="3000" dirty="0" smtClean="0"/>
              <a:t>On the other hand a modern history in which internal forces and the very people themselves seemed to have turned against their own country and repeatedly done damage to it, in short a history to be ashamed of.</a:t>
            </a:r>
          </a:p>
          <a:p>
            <a:pPr marL="514350" indent="-514350">
              <a:buFont typeface="Arial" pitchFamily="34" charset="0"/>
              <a:buChar char="•"/>
            </a:pPr>
            <a:r>
              <a:rPr lang="en-US" sz="3000" dirty="0" smtClean="0"/>
              <a:t>The shame of this history is further reinforced by looking at Indian society purely with Western criteria of technological achievements and economic prosperity.</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Dual History of India</a:t>
            </a:r>
            <a:endParaRPr lang="en-US" dirty="0"/>
          </a:p>
        </p:txBody>
      </p:sp>
      <p:sp>
        <p:nvSpPr>
          <p:cNvPr id="3" name="Content Placeholder 2"/>
          <p:cNvSpPr>
            <a:spLocks noGrp="1"/>
          </p:cNvSpPr>
          <p:nvPr>
            <p:ph idx="1"/>
          </p:nvPr>
        </p:nvSpPr>
        <p:spPr/>
        <p:txBody>
          <a:bodyPr>
            <a:normAutofit/>
          </a:bodyPr>
          <a:lstStyle/>
          <a:p>
            <a:r>
              <a:rPr lang="en-US" b="1" dirty="0" smtClean="0"/>
              <a:t>Pace of Change</a:t>
            </a:r>
          </a:p>
          <a:p>
            <a:pPr marL="514350" indent="-514350">
              <a:buFont typeface="Arial" pitchFamily="34" charset="0"/>
              <a:buChar char="•"/>
            </a:pPr>
            <a:r>
              <a:rPr lang="en-US" sz="3000" dirty="0" smtClean="0"/>
              <a:t>Toffler in his classic book Future Shock has said, "As interdependency grows, smaller and smaller groups within society achieve greater and greater power for disruption. However, as the rate of change speeds up the length of time in which they can be ignored shrinks to near nothingness".</a:t>
            </a:r>
          </a:p>
          <a:p>
            <a:endParaRPr lang="en-US" b="1"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1944</TotalTime>
  <Words>2620</Words>
  <Application>Microsoft Office PowerPoint</Application>
  <PresentationFormat>On-screen Show (4:3)</PresentationFormat>
  <Paragraphs>133</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Slide 1</vt:lpstr>
      <vt:lpstr>Introduction</vt:lpstr>
      <vt:lpstr>Introduction</vt:lpstr>
      <vt:lpstr>Introduction</vt:lpstr>
      <vt:lpstr>Historical Perspective </vt:lpstr>
      <vt:lpstr>Historical Perspective </vt:lpstr>
      <vt:lpstr>The Dual History of India</vt:lpstr>
      <vt:lpstr>The Dual History of India</vt:lpstr>
      <vt:lpstr>The Dual History of India</vt:lpstr>
      <vt:lpstr>The Dual History of India</vt:lpstr>
      <vt:lpstr>The Dual History of India</vt:lpstr>
      <vt:lpstr>The Dual History of India</vt:lpstr>
      <vt:lpstr>The Dual History of India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PDS</dc:creator>
  <cp:lastModifiedBy>HCL</cp:lastModifiedBy>
  <cp:revision>465</cp:revision>
  <dcterms:created xsi:type="dcterms:W3CDTF">2006-08-16T00:00:00Z</dcterms:created>
  <dcterms:modified xsi:type="dcterms:W3CDTF">2010-07-27T03:50:37Z</dcterms:modified>
</cp:coreProperties>
</file>