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420" r:id="rId2"/>
    <p:sldId id="534" r:id="rId3"/>
    <p:sldId id="535" r:id="rId4"/>
    <p:sldId id="536" r:id="rId5"/>
    <p:sldId id="537" r:id="rId6"/>
    <p:sldId id="538" r:id="rId7"/>
    <p:sldId id="539" r:id="rId8"/>
    <p:sldId id="540" r:id="rId9"/>
    <p:sldId id="541" r:id="rId10"/>
    <p:sldId id="542" r:id="rId11"/>
    <p:sldId id="543" r:id="rId12"/>
    <p:sldId id="544" r:id="rId13"/>
    <p:sldId id="545" r:id="rId14"/>
    <p:sldId id="546" r:id="rId15"/>
    <p:sldId id="547" r:id="rId16"/>
    <p:sldId id="548" r:id="rId17"/>
    <p:sldId id="549" r:id="rId18"/>
    <p:sldId id="550" r:id="rId19"/>
    <p:sldId id="551" r:id="rId20"/>
    <p:sldId id="552" r:id="rId21"/>
    <p:sldId id="553" r:id="rId22"/>
    <p:sldId id="554" r:id="rId23"/>
    <p:sldId id="555" r:id="rId24"/>
    <p:sldId id="556" r:id="rId25"/>
    <p:sldId id="557" r:id="rId26"/>
    <p:sldId id="558" r:id="rId27"/>
    <p:sldId id="559" r:id="rId28"/>
    <p:sldId id="560" r:id="rId29"/>
    <p:sldId id="561" r:id="rId30"/>
    <p:sldId id="562" r:id="rId31"/>
    <p:sldId id="563" r:id="rId32"/>
  </p:sldIdLst>
  <p:sldSz cx="9144000" cy="6858000" type="screen4x3"/>
  <p:notesSz cx="6858000" cy="9144000"/>
  <p:custShowLst>
    <p:custShow name="Introduction" id="0">
      <p:sldLst>
        <p:sld r:id="rId4"/>
      </p:sldLst>
    </p:custShow>
    <p:custShow name="Meaning of Persuasion" id="1">
      <p:sldLst>
        <p:sld r:id="rId5"/>
        <p:sld r:id="rId6"/>
      </p:sldLst>
    </p:custShow>
    <p:custShow name="Theory of Persuasion" id="2">
      <p:sldLst>
        <p:sld r:id="rId7"/>
        <p:sld r:id="rId8"/>
        <p:sld r:id="rId9"/>
      </p:sldLst>
    </p:custShow>
    <p:custShow name="Importance Power of Persuasio" id="3">
      <p:sldLst>
        <p:sld r:id="rId10"/>
        <p:sld r:id="rId11"/>
        <p:sld r:id="rId12"/>
        <p:sld r:id="rId13"/>
        <p:sld r:id="rId14"/>
      </p:sldLst>
    </p:custShow>
    <p:custShow name="Process of Persuasion" id="4">
      <p:sldLst>
        <p:sld r:id="rId15"/>
        <p:sld r:id="rId16"/>
        <p:sld r:id="rId17"/>
        <p:sld r:id="rId18"/>
      </p:sldLst>
    </p:custShow>
    <p:custShow name="How to Persuade" id="5">
      <p:sldLst>
        <p:sld r:id="rId19"/>
        <p:sld r:id="rId20"/>
        <p:sld r:id="rId21"/>
        <p:sld r:id="rId22"/>
        <p:sld r:id="rId23"/>
        <p:sld r:id="rId24"/>
        <p:sld r:id="rId25"/>
        <p:sld r:id="rId26"/>
        <p:sld r:id="rId27"/>
        <p:sld r:id="rId28"/>
      </p:sldLst>
    </p:custShow>
    <p:custShow name="Self-Awareness and Persuasion" id="6">
      <p:sldLst>
        <p:sld r:id="rId29"/>
        <p:sld r:id="rId30"/>
        <p:sld r:id="rId31"/>
        <p:sld r:id="rId32"/>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5211" autoAdjust="0"/>
  </p:normalViewPr>
  <p:slideViewPr>
    <p:cSldViewPr>
      <p:cViewPr>
        <p:scale>
          <a:sx n="66" d="100"/>
          <a:sy n="66" d="100"/>
        </p:scale>
        <p:origin x="-570" y="4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53" d="100"/>
          <a:sy n="53" d="100"/>
        </p:scale>
        <p:origin x="-184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EFC85F-110C-4B4D-8C74-E5B16D3F9EE2}" type="datetimeFigureOut">
              <a:rPr lang="en-US" smtClean="0"/>
              <a:pPr/>
              <a:t>10/11/2010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04C938-7FB1-4297-97B6-E7228C0C11F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just" defTabSz="914400" rtl="0" eaLnBrk="1" latinLnBrk="0" hangingPunct="1">
      <a:defRPr sz="1200" kern="1200">
        <a:solidFill>
          <a:schemeClr val="tx1"/>
        </a:solidFill>
        <a:latin typeface="+mn-lt"/>
        <a:ea typeface="+mn-ea"/>
        <a:cs typeface="+mn-cs"/>
      </a:defRPr>
    </a:lvl1pPr>
    <a:lvl2pPr marL="457200" algn="just" defTabSz="914400" rtl="0" eaLnBrk="1" latinLnBrk="0" hangingPunct="1">
      <a:defRPr sz="1200" kern="1200">
        <a:solidFill>
          <a:schemeClr val="tx1"/>
        </a:solidFill>
        <a:latin typeface="+mn-lt"/>
        <a:ea typeface="+mn-ea"/>
        <a:cs typeface="+mn-cs"/>
      </a:defRPr>
    </a:lvl2pPr>
    <a:lvl3pPr marL="914400" algn="just" defTabSz="914400" rtl="0" eaLnBrk="1" latinLnBrk="0" hangingPunct="1">
      <a:defRPr sz="1200" kern="1200">
        <a:solidFill>
          <a:schemeClr val="tx1"/>
        </a:solidFill>
        <a:latin typeface="+mn-lt"/>
        <a:ea typeface="+mn-ea"/>
        <a:cs typeface="+mn-cs"/>
      </a:defRPr>
    </a:lvl3pPr>
    <a:lvl4pPr marL="1371600" algn="just" defTabSz="914400" rtl="0" eaLnBrk="1" latinLnBrk="0" hangingPunct="1">
      <a:defRPr sz="1200" kern="1200">
        <a:solidFill>
          <a:schemeClr val="tx1"/>
        </a:solidFill>
        <a:latin typeface="+mn-lt"/>
        <a:ea typeface="+mn-ea"/>
        <a:cs typeface="+mn-cs"/>
      </a:defRPr>
    </a:lvl4pPr>
    <a:lvl5pPr marL="1828800" algn="just"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INTRODUCTION </a:t>
            </a:r>
          </a:p>
          <a:p>
            <a:r>
              <a:rPr lang="en-US" sz="1200" kern="1200" baseline="0" dirty="0" smtClean="0">
                <a:solidFill>
                  <a:schemeClr val="tx1"/>
                </a:solidFill>
                <a:latin typeface="+mn-lt"/>
                <a:ea typeface="+mn-ea"/>
                <a:cs typeface="+mn-cs"/>
              </a:rPr>
              <a:t>Persuasion is the process of changing or reinforcing attitudes, beliefs or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of a person. People respond to persuasive messages in two ways: thoughtfully and mindlessly. When we are in thoughtful mode, the persuasiveness of the message is determined by merits of the message. When we, respond to messages mindlessly, our brains are locked on automatic. We do not have the time, motivation or ability to listen intently. Typically, persuasion is largely dependent upon the attractiveness of the speakers and reaction of the listeners. Persuasion is solely related with communication, learning, awareness and thought.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3) Beliefs or Presuppositions </a:t>
            </a:r>
          </a:p>
          <a:p>
            <a:r>
              <a:rPr lang="en-US" sz="1200" kern="1200" baseline="0" dirty="0" smtClean="0">
                <a:solidFill>
                  <a:schemeClr val="tx1"/>
                </a:solidFill>
                <a:latin typeface="+mn-lt"/>
                <a:ea typeface="+mn-ea"/>
                <a:cs typeface="+mn-cs"/>
              </a:rPr>
              <a:t>First we keep our eye on congruency between values and beliefs, then we look at whether the beliefs used in this model actually suppose the strategies/skill sets layered on top of them. </a:t>
            </a:r>
          </a:p>
          <a:p>
            <a:r>
              <a:rPr lang="en-US" sz="1200" kern="1200" baseline="0" dirty="0" smtClean="0">
                <a:solidFill>
                  <a:schemeClr val="tx1"/>
                </a:solidFill>
                <a:latin typeface="+mn-lt"/>
                <a:ea typeface="+mn-ea"/>
                <a:cs typeface="+mn-cs"/>
              </a:rPr>
              <a:t>There is no substitute for congruence. Of all of the process that make up this persuasion model, congruence is the most important. Here are some possible presuppositions of this model.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1" kern="1200" baseline="0" dirty="0" smtClean="0">
                <a:solidFill>
                  <a:schemeClr val="tx1"/>
                </a:solidFill>
                <a:latin typeface="+mn-lt"/>
                <a:ea typeface="+mn-ea"/>
                <a:cs typeface="+mn-cs"/>
              </a:rPr>
              <a:t>PROCESS OF PERSUASION </a:t>
            </a:r>
          </a:p>
          <a:p>
            <a:r>
              <a:rPr lang="en-US" sz="1200" kern="1200" baseline="0" dirty="0" smtClean="0">
                <a:solidFill>
                  <a:schemeClr val="tx1"/>
                </a:solidFill>
                <a:latin typeface="+mn-lt"/>
                <a:ea typeface="+mn-ea"/>
                <a:cs typeface="+mn-cs"/>
              </a:rPr>
              <a:t>In the process of persuasion both the persuader and the receiver of the persuasive message are consciously active. As </a:t>
            </a:r>
            <a:r>
              <a:rPr lang="en-US" sz="1200" kern="1200" baseline="0" dirty="0" err="1" smtClean="0">
                <a:solidFill>
                  <a:schemeClr val="tx1"/>
                </a:solidFill>
                <a:latin typeface="+mn-lt"/>
                <a:ea typeface="+mn-ea"/>
                <a:cs typeface="+mn-cs"/>
              </a:rPr>
              <a:t>Bettinghaus</a:t>
            </a:r>
            <a:r>
              <a:rPr lang="en-US" sz="1200" kern="1200" baseline="0" dirty="0" smtClean="0">
                <a:solidFill>
                  <a:schemeClr val="tx1"/>
                </a:solidFill>
                <a:latin typeface="+mn-lt"/>
                <a:ea typeface="+mn-ea"/>
                <a:cs typeface="+mn-cs"/>
              </a:rPr>
              <a:t> writes, "perception of a persuasive message is not a passive process. The receiver is as active in the receiving process as is the source in the transmitting process. The attitudes and beliefs of the receiver mediate the way in which the message will be received and responded to". </a:t>
            </a:r>
          </a:p>
          <a:p>
            <a:pPr marL="228600" indent="-228600">
              <a:buFont typeface="+mj-lt"/>
              <a:buAutoNum type="arabicPeriod"/>
            </a:pPr>
            <a:r>
              <a:rPr lang="en-US" sz="1200" kern="1200" baseline="0" dirty="0" smtClean="0">
                <a:solidFill>
                  <a:schemeClr val="tx1"/>
                </a:solidFill>
                <a:latin typeface="+mn-lt"/>
                <a:ea typeface="+mn-ea"/>
                <a:cs typeface="+mn-cs"/>
              </a:rPr>
              <a:t>People are inherently brilliant. </a:t>
            </a:r>
          </a:p>
          <a:p>
            <a:pPr marL="228600" indent="-228600">
              <a:buFont typeface="+mj-lt"/>
              <a:buAutoNum type="arabicPeriod"/>
            </a:pPr>
            <a:r>
              <a:rPr lang="en-US" sz="1200" kern="1200" baseline="0" dirty="0" smtClean="0">
                <a:solidFill>
                  <a:schemeClr val="tx1"/>
                </a:solidFill>
                <a:latin typeface="+mn-lt"/>
                <a:ea typeface="+mn-ea"/>
                <a:cs typeface="+mn-cs"/>
              </a:rPr>
              <a:t>People can learn to do anything they want to do easily. </a:t>
            </a:r>
          </a:p>
          <a:p>
            <a:pPr marL="228600" indent="-228600">
              <a:buFont typeface="+mj-lt"/>
              <a:buAutoNum type="arabicPeriod"/>
            </a:pPr>
            <a:r>
              <a:rPr lang="en-US" sz="1200" kern="1200" baseline="0" dirty="0" smtClean="0">
                <a:solidFill>
                  <a:schemeClr val="tx1"/>
                </a:solidFill>
                <a:latin typeface="+mn-lt"/>
                <a:ea typeface="+mn-ea"/>
                <a:cs typeface="+mn-cs"/>
              </a:rPr>
              <a:t>Rapport is a natural function of communication which is brought about by honoring the person with whom you are communicating. </a:t>
            </a:r>
          </a:p>
          <a:p>
            <a:pPr marL="228600" indent="-228600">
              <a:buFont typeface="+mj-lt"/>
              <a:buAutoNum type="arabicPeriod"/>
            </a:pPr>
            <a:r>
              <a:rPr lang="en-US" sz="1200" kern="1200" baseline="0" dirty="0" smtClean="0">
                <a:solidFill>
                  <a:schemeClr val="tx1"/>
                </a:solidFill>
                <a:latin typeface="+mn-lt"/>
                <a:ea typeface="+mn-ea"/>
                <a:cs typeface="+mn-cs"/>
              </a:rPr>
              <a:t>The goal is in finding out what the other person wants. Then in discovering how you can help that other person reach that goal. </a:t>
            </a:r>
          </a:p>
          <a:p>
            <a:pPr marL="228600" indent="-228600">
              <a:buFont typeface="+mj-lt"/>
              <a:buAutoNum type="arabicPeriod"/>
            </a:pPr>
            <a:r>
              <a:rPr lang="en-US" sz="1200" kern="1200" baseline="0" dirty="0" smtClean="0">
                <a:solidFill>
                  <a:schemeClr val="tx1"/>
                </a:solidFill>
                <a:latin typeface="+mn-lt"/>
                <a:ea typeface="+mn-ea"/>
                <a:cs typeface="+mn-cs"/>
              </a:rPr>
              <a:t>When selling a product, </a:t>
            </a:r>
            <a:r>
              <a:rPr lang="en-US" sz="1200" kern="1200" baseline="0" dirty="0" err="1" smtClean="0">
                <a:solidFill>
                  <a:schemeClr val="tx1"/>
                </a:solidFill>
                <a:latin typeface="+mn-lt"/>
                <a:ea typeface="+mn-ea"/>
                <a:cs typeface="+mn-cs"/>
              </a:rPr>
              <a:t>targetting</a:t>
            </a:r>
            <a:r>
              <a:rPr lang="en-US" sz="1200" kern="1200" baseline="0" dirty="0" smtClean="0">
                <a:solidFill>
                  <a:schemeClr val="tx1"/>
                </a:solidFill>
                <a:latin typeface="+mn-lt"/>
                <a:ea typeface="+mn-ea"/>
                <a:cs typeface="+mn-cs"/>
              </a:rPr>
              <a:t> people who are already interested in that product makes sense. </a:t>
            </a:r>
          </a:p>
          <a:p>
            <a:pPr marL="228600" indent="-228600">
              <a:buFont typeface="+mj-lt"/>
              <a:buAutoNum type="arabicPeriod"/>
            </a:pPr>
            <a:r>
              <a:rPr lang="en-US" sz="1200" kern="1200" baseline="0" dirty="0" smtClean="0">
                <a:solidFill>
                  <a:schemeClr val="tx1"/>
                </a:solidFill>
                <a:latin typeface="+mn-lt"/>
                <a:ea typeface="+mn-ea"/>
                <a:cs typeface="+mn-cs"/>
              </a:rPr>
              <a:t>There is no resistance, only feedback. </a:t>
            </a:r>
          </a:p>
          <a:p>
            <a:pPr marL="228600" indent="-228600">
              <a:buFont typeface="+mj-lt"/>
              <a:buAutoNum type="arabicPeriod"/>
            </a:pPr>
            <a:r>
              <a:rPr lang="en-US" sz="1200" kern="1200" baseline="0" dirty="0" smtClean="0">
                <a:solidFill>
                  <a:schemeClr val="tx1"/>
                </a:solidFill>
                <a:latin typeface="+mn-lt"/>
                <a:ea typeface="+mn-ea"/>
                <a:cs typeface="+mn-cs"/>
              </a:rPr>
              <a:t>Communicating effectively is not about being in control but rather about being able to </a:t>
            </a:r>
            <a:r>
              <a:rPr lang="en-US" sz="1200" kern="1200" baseline="0" dirty="0" err="1" smtClean="0">
                <a:solidFill>
                  <a:schemeClr val="tx1"/>
                </a:solidFill>
                <a:latin typeface="+mn-lt"/>
                <a:ea typeface="+mn-ea"/>
                <a:cs typeface="+mn-cs"/>
              </a:rPr>
              <a:t>recognise</a:t>
            </a:r>
            <a:r>
              <a:rPr lang="en-US" sz="1200" kern="1200" baseline="0" dirty="0" smtClean="0">
                <a:solidFill>
                  <a:schemeClr val="tx1"/>
                </a:solidFill>
                <a:latin typeface="+mn-lt"/>
                <a:ea typeface="+mn-ea"/>
                <a:cs typeface="+mn-cs"/>
              </a:rPr>
              <a:t> what you are, in fact eliciting with your communication, and having the flexibility to adjust accordingly.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1" kern="1200" baseline="0" dirty="0" smtClean="0">
                <a:solidFill>
                  <a:schemeClr val="tx1"/>
                </a:solidFill>
                <a:latin typeface="+mn-lt"/>
                <a:ea typeface="+mn-ea"/>
                <a:cs typeface="+mn-cs"/>
              </a:rPr>
              <a:t>PROCESS OF PERSUASION </a:t>
            </a:r>
          </a:p>
          <a:p>
            <a:r>
              <a:rPr lang="en-US" sz="1200" kern="1200" baseline="0" dirty="0" smtClean="0">
                <a:solidFill>
                  <a:schemeClr val="tx1"/>
                </a:solidFill>
                <a:latin typeface="+mn-lt"/>
                <a:ea typeface="+mn-ea"/>
                <a:cs typeface="+mn-cs"/>
              </a:rPr>
              <a:t>In the process of persuasion both the persuader and the receiver of the persuasive message are consciously active. As </a:t>
            </a:r>
            <a:r>
              <a:rPr lang="en-US" sz="1200" kern="1200" baseline="0" dirty="0" err="1" smtClean="0">
                <a:solidFill>
                  <a:schemeClr val="tx1"/>
                </a:solidFill>
                <a:latin typeface="+mn-lt"/>
                <a:ea typeface="+mn-ea"/>
                <a:cs typeface="+mn-cs"/>
              </a:rPr>
              <a:t>Bettinghaus</a:t>
            </a:r>
            <a:r>
              <a:rPr lang="en-US" sz="1200" kern="1200" baseline="0" dirty="0" smtClean="0">
                <a:solidFill>
                  <a:schemeClr val="tx1"/>
                </a:solidFill>
                <a:latin typeface="+mn-lt"/>
                <a:ea typeface="+mn-ea"/>
                <a:cs typeface="+mn-cs"/>
              </a:rPr>
              <a:t> writes, "perception of a persuasive message is not a passive process. The receiver is as active in the receiving process as is the source in the transmitting process. The attitudes and beliefs of the receiver mediate the way in which the message will be received and responded to". </a:t>
            </a:r>
          </a:p>
          <a:p>
            <a:pPr marL="228600" indent="-228600">
              <a:buFont typeface="+mj-lt"/>
              <a:buAutoNum type="arabicPeriod"/>
            </a:pPr>
            <a:r>
              <a:rPr lang="en-US" sz="1200" kern="1200" baseline="0" dirty="0" smtClean="0">
                <a:solidFill>
                  <a:schemeClr val="tx1"/>
                </a:solidFill>
                <a:latin typeface="+mn-lt"/>
                <a:ea typeface="+mn-ea"/>
                <a:cs typeface="+mn-cs"/>
              </a:rPr>
              <a:t>People are inherently brilliant. </a:t>
            </a:r>
          </a:p>
          <a:p>
            <a:pPr marL="228600" indent="-228600">
              <a:buFont typeface="+mj-lt"/>
              <a:buAutoNum type="arabicPeriod"/>
            </a:pPr>
            <a:r>
              <a:rPr lang="en-US" sz="1200" kern="1200" baseline="0" dirty="0" smtClean="0">
                <a:solidFill>
                  <a:schemeClr val="tx1"/>
                </a:solidFill>
                <a:latin typeface="+mn-lt"/>
                <a:ea typeface="+mn-ea"/>
                <a:cs typeface="+mn-cs"/>
              </a:rPr>
              <a:t>People can learn to do anything they want to do easily. </a:t>
            </a:r>
          </a:p>
          <a:p>
            <a:pPr marL="228600" indent="-228600">
              <a:buFont typeface="+mj-lt"/>
              <a:buAutoNum type="arabicPeriod"/>
            </a:pPr>
            <a:r>
              <a:rPr lang="en-US" sz="1200" kern="1200" baseline="0" dirty="0" smtClean="0">
                <a:solidFill>
                  <a:schemeClr val="tx1"/>
                </a:solidFill>
                <a:latin typeface="+mn-lt"/>
                <a:ea typeface="+mn-ea"/>
                <a:cs typeface="+mn-cs"/>
              </a:rPr>
              <a:t>Rapport is a natural function of communication which is brought about by honoring the person with whom you are communicating. </a:t>
            </a:r>
          </a:p>
          <a:p>
            <a:pPr marL="228600" indent="-228600">
              <a:buFont typeface="+mj-lt"/>
              <a:buAutoNum type="arabicPeriod"/>
            </a:pPr>
            <a:r>
              <a:rPr lang="en-US" sz="1200" kern="1200" baseline="0" dirty="0" smtClean="0">
                <a:solidFill>
                  <a:schemeClr val="tx1"/>
                </a:solidFill>
                <a:latin typeface="+mn-lt"/>
                <a:ea typeface="+mn-ea"/>
                <a:cs typeface="+mn-cs"/>
              </a:rPr>
              <a:t>The goal is in finding out what the other person wants. Then in discovering how you can help that other person reach that goal. </a:t>
            </a:r>
          </a:p>
          <a:p>
            <a:pPr marL="228600" indent="-228600">
              <a:buFont typeface="+mj-lt"/>
              <a:buAutoNum type="arabicPeriod"/>
            </a:pPr>
            <a:r>
              <a:rPr lang="en-US" sz="1200" kern="1200" baseline="0" dirty="0" smtClean="0">
                <a:solidFill>
                  <a:schemeClr val="tx1"/>
                </a:solidFill>
                <a:latin typeface="+mn-lt"/>
                <a:ea typeface="+mn-ea"/>
                <a:cs typeface="+mn-cs"/>
              </a:rPr>
              <a:t>When selling a product, </a:t>
            </a:r>
            <a:r>
              <a:rPr lang="en-US" sz="1200" kern="1200" baseline="0" dirty="0" err="1" smtClean="0">
                <a:solidFill>
                  <a:schemeClr val="tx1"/>
                </a:solidFill>
                <a:latin typeface="+mn-lt"/>
                <a:ea typeface="+mn-ea"/>
                <a:cs typeface="+mn-cs"/>
              </a:rPr>
              <a:t>targetting</a:t>
            </a:r>
            <a:r>
              <a:rPr lang="en-US" sz="1200" kern="1200" baseline="0" dirty="0" smtClean="0">
                <a:solidFill>
                  <a:schemeClr val="tx1"/>
                </a:solidFill>
                <a:latin typeface="+mn-lt"/>
                <a:ea typeface="+mn-ea"/>
                <a:cs typeface="+mn-cs"/>
              </a:rPr>
              <a:t> people who are already interested in that product makes sense. </a:t>
            </a:r>
          </a:p>
          <a:p>
            <a:pPr marL="228600" indent="-228600">
              <a:buFont typeface="+mj-lt"/>
              <a:buAutoNum type="arabicPeriod"/>
            </a:pPr>
            <a:r>
              <a:rPr lang="en-US" sz="1200" kern="1200" baseline="0" dirty="0" smtClean="0">
                <a:solidFill>
                  <a:schemeClr val="tx1"/>
                </a:solidFill>
                <a:latin typeface="+mn-lt"/>
                <a:ea typeface="+mn-ea"/>
                <a:cs typeface="+mn-cs"/>
              </a:rPr>
              <a:t>There is no resistance, only feedback. </a:t>
            </a:r>
          </a:p>
          <a:p>
            <a:pPr marL="228600" indent="-228600">
              <a:buFont typeface="+mj-lt"/>
              <a:buAutoNum type="arabicPeriod"/>
            </a:pPr>
            <a:r>
              <a:rPr lang="en-US" sz="1200" kern="1200" baseline="0" dirty="0" smtClean="0">
                <a:solidFill>
                  <a:schemeClr val="tx1"/>
                </a:solidFill>
                <a:latin typeface="+mn-lt"/>
                <a:ea typeface="+mn-ea"/>
                <a:cs typeface="+mn-cs"/>
              </a:rPr>
              <a:t>Communicating effectively is not about being in control but rather about being able to </a:t>
            </a:r>
            <a:r>
              <a:rPr lang="en-US" sz="1200" kern="1200" baseline="0" dirty="0" err="1" smtClean="0">
                <a:solidFill>
                  <a:schemeClr val="tx1"/>
                </a:solidFill>
                <a:latin typeface="+mn-lt"/>
                <a:ea typeface="+mn-ea"/>
                <a:cs typeface="+mn-cs"/>
              </a:rPr>
              <a:t>recognise</a:t>
            </a:r>
            <a:r>
              <a:rPr lang="en-US" sz="1200" kern="1200" baseline="0" dirty="0" smtClean="0">
                <a:solidFill>
                  <a:schemeClr val="tx1"/>
                </a:solidFill>
                <a:latin typeface="+mn-lt"/>
                <a:ea typeface="+mn-ea"/>
                <a:cs typeface="+mn-cs"/>
              </a:rPr>
              <a:t> what you are, in fact eliciting with your communication, and having the flexibility to adjust accordingly.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PROCESS OF PERSUASION </a:t>
            </a:r>
          </a:p>
          <a:p>
            <a:r>
              <a:rPr lang="en-US" sz="1200" kern="1200" baseline="0" dirty="0" smtClean="0">
                <a:solidFill>
                  <a:schemeClr val="tx1"/>
                </a:solidFill>
                <a:latin typeface="+mn-lt"/>
                <a:ea typeface="+mn-ea"/>
                <a:cs typeface="+mn-cs"/>
              </a:rPr>
              <a:t>In the process of persuasion both the persuader and the receiver of the persuasive message are consciously active. As </a:t>
            </a:r>
            <a:r>
              <a:rPr lang="en-US" sz="1200" kern="1200" baseline="0" dirty="0" err="1" smtClean="0">
                <a:solidFill>
                  <a:schemeClr val="tx1"/>
                </a:solidFill>
                <a:latin typeface="+mn-lt"/>
                <a:ea typeface="+mn-ea"/>
                <a:cs typeface="+mn-cs"/>
              </a:rPr>
              <a:t>Bettinghaus</a:t>
            </a:r>
            <a:r>
              <a:rPr lang="en-US" sz="1200" kern="1200" baseline="0" dirty="0" smtClean="0">
                <a:solidFill>
                  <a:schemeClr val="tx1"/>
                </a:solidFill>
                <a:latin typeface="+mn-lt"/>
                <a:ea typeface="+mn-ea"/>
                <a:cs typeface="+mn-cs"/>
              </a:rPr>
              <a:t> writes, "perception of a persuasive message is not a passive process. The receiver is as active in the receiving process as is the source in the transmitting process. The attitudes and beliefs of the receiver mediate the way in which the message will be received and responded to". </a:t>
            </a:r>
          </a:p>
          <a:p>
            <a:pPr marL="228600" indent="-228600">
              <a:buFont typeface="+mj-lt"/>
              <a:buAutoNum type="arabicPeriod"/>
            </a:pPr>
            <a:r>
              <a:rPr lang="en-US" sz="1200" kern="1200" baseline="0" dirty="0" smtClean="0">
                <a:solidFill>
                  <a:schemeClr val="tx1"/>
                </a:solidFill>
                <a:latin typeface="+mn-lt"/>
                <a:ea typeface="+mn-ea"/>
                <a:cs typeface="+mn-cs"/>
              </a:rPr>
              <a:t>People are inherently brilliant. </a:t>
            </a:r>
          </a:p>
          <a:p>
            <a:pPr marL="228600" indent="-228600">
              <a:buFont typeface="+mj-lt"/>
              <a:buAutoNum type="arabicPeriod"/>
            </a:pPr>
            <a:r>
              <a:rPr lang="en-US" sz="1200" kern="1200" baseline="0" dirty="0" smtClean="0">
                <a:solidFill>
                  <a:schemeClr val="tx1"/>
                </a:solidFill>
                <a:latin typeface="+mn-lt"/>
                <a:ea typeface="+mn-ea"/>
                <a:cs typeface="+mn-cs"/>
              </a:rPr>
              <a:t>People can learn to do anything they want to do easily. </a:t>
            </a:r>
          </a:p>
          <a:p>
            <a:pPr marL="228600" indent="-228600">
              <a:buFont typeface="+mj-lt"/>
              <a:buAutoNum type="arabicPeriod"/>
            </a:pPr>
            <a:r>
              <a:rPr lang="en-US" sz="1200" kern="1200" baseline="0" dirty="0" smtClean="0">
                <a:solidFill>
                  <a:schemeClr val="tx1"/>
                </a:solidFill>
                <a:latin typeface="+mn-lt"/>
                <a:ea typeface="+mn-ea"/>
                <a:cs typeface="+mn-cs"/>
              </a:rPr>
              <a:t>Rapport is a natural function of communication which is brought about by honoring the person with whom you are communicating. </a:t>
            </a:r>
          </a:p>
          <a:p>
            <a:pPr marL="228600" indent="-228600">
              <a:buFont typeface="+mj-lt"/>
              <a:buAutoNum type="arabicPeriod"/>
            </a:pPr>
            <a:r>
              <a:rPr lang="en-US" sz="1200" kern="1200" baseline="0" dirty="0" smtClean="0">
                <a:solidFill>
                  <a:schemeClr val="tx1"/>
                </a:solidFill>
                <a:latin typeface="+mn-lt"/>
                <a:ea typeface="+mn-ea"/>
                <a:cs typeface="+mn-cs"/>
              </a:rPr>
              <a:t>The goal is in finding out what the other person wants. Then in discovering how you can help that other person reach that goal. </a:t>
            </a:r>
          </a:p>
          <a:p>
            <a:pPr marL="228600" indent="-228600">
              <a:buFont typeface="+mj-lt"/>
              <a:buAutoNum type="arabicPeriod"/>
            </a:pPr>
            <a:r>
              <a:rPr lang="en-US" sz="1200" kern="1200" baseline="0" dirty="0" smtClean="0">
                <a:solidFill>
                  <a:schemeClr val="tx1"/>
                </a:solidFill>
                <a:latin typeface="+mn-lt"/>
                <a:ea typeface="+mn-ea"/>
                <a:cs typeface="+mn-cs"/>
              </a:rPr>
              <a:t>When selling a product, </a:t>
            </a:r>
            <a:r>
              <a:rPr lang="en-US" sz="1200" kern="1200" baseline="0" dirty="0" err="1" smtClean="0">
                <a:solidFill>
                  <a:schemeClr val="tx1"/>
                </a:solidFill>
                <a:latin typeface="+mn-lt"/>
                <a:ea typeface="+mn-ea"/>
                <a:cs typeface="+mn-cs"/>
              </a:rPr>
              <a:t>targetting</a:t>
            </a:r>
            <a:r>
              <a:rPr lang="en-US" sz="1200" kern="1200" baseline="0" dirty="0" smtClean="0">
                <a:solidFill>
                  <a:schemeClr val="tx1"/>
                </a:solidFill>
                <a:latin typeface="+mn-lt"/>
                <a:ea typeface="+mn-ea"/>
                <a:cs typeface="+mn-cs"/>
              </a:rPr>
              <a:t> people who are already interested in that product makes sense. </a:t>
            </a:r>
          </a:p>
          <a:p>
            <a:pPr marL="228600" indent="-228600">
              <a:buFont typeface="+mj-lt"/>
              <a:buAutoNum type="arabicPeriod"/>
            </a:pPr>
            <a:r>
              <a:rPr lang="en-US" sz="1200" kern="1200" baseline="0" dirty="0" smtClean="0">
                <a:solidFill>
                  <a:schemeClr val="tx1"/>
                </a:solidFill>
                <a:latin typeface="+mn-lt"/>
                <a:ea typeface="+mn-ea"/>
                <a:cs typeface="+mn-cs"/>
              </a:rPr>
              <a:t>There is no resistance, only feedback. </a:t>
            </a:r>
          </a:p>
          <a:p>
            <a:pPr marL="228600" indent="-228600">
              <a:buFont typeface="+mj-lt"/>
              <a:buAutoNum type="arabicPeriod"/>
            </a:pPr>
            <a:r>
              <a:rPr lang="en-US" sz="1200" kern="1200" baseline="0" dirty="0" smtClean="0">
                <a:solidFill>
                  <a:schemeClr val="tx1"/>
                </a:solidFill>
                <a:latin typeface="+mn-lt"/>
                <a:ea typeface="+mn-ea"/>
                <a:cs typeface="+mn-cs"/>
              </a:rPr>
              <a:t>Communicating effectively is not about being in control but rather about being able to </a:t>
            </a:r>
            <a:r>
              <a:rPr lang="en-US" sz="1200" kern="1200" baseline="0" dirty="0" err="1" smtClean="0">
                <a:solidFill>
                  <a:schemeClr val="tx1"/>
                </a:solidFill>
                <a:latin typeface="+mn-lt"/>
                <a:ea typeface="+mn-ea"/>
                <a:cs typeface="+mn-cs"/>
              </a:rPr>
              <a:t>recognise</a:t>
            </a:r>
            <a:r>
              <a:rPr lang="en-US" sz="1200" kern="1200" baseline="0" dirty="0" smtClean="0">
                <a:solidFill>
                  <a:schemeClr val="tx1"/>
                </a:solidFill>
                <a:latin typeface="+mn-lt"/>
                <a:ea typeface="+mn-ea"/>
                <a:cs typeface="+mn-cs"/>
              </a:rPr>
              <a:t> what you are, in fact eliciting with your communication, and having the flexibility to adjust accordingly.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PROCESS OF PERSUASION </a:t>
            </a:r>
          </a:p>
          <a:p>
            <a:r>
              <a:rPr lang="en-US" sz="1200" kern="1200" baseline="0" dirty="0" smtClean="0">
                <a:solidFill>
                  <a:schemeClr val="tx1"/>
                </a:solidFill>
                <a:latin typeface="+mn-lt"/>
                <a:ea typeface="+mn-ea"/>
                <a:cs typeface="+mn-cs"/>
              </a:rPr>
              <a:t>In the process of persuasion both the persuader and the receiver of the persuasive message are consciously active. As </a:t>
            </a:r>
            <a:r>
              <a:rPr lang="en-US" sz="1200" kern="1200" baseline="0" dirty="0" err="1" smtClean="0">
                <a:solidFill>
                  <a:schemeClr val="tx1"/>
                </a:solidFill>
                <a:latin typeface="+mn-lt"/>
                <a:ea typeface="+mn-ea"/>
                <a:cs typeface="+mn-cs"/>
              </a:rPr>
              <a:t>Bettinghaus</a:t>
            </a:r>
            <a:r>
              <a:rPr lang="en-US" sz="1200" kern="1200" baseline="0" dirty="0" smtClean="0">
                <a:solidFill>
                  <a:schemeClr val="tx1"/>
                </a:solidFill>
                <a:latin typeface="+mn-lt"/>
                <a:ea typeface="+mn-ea"/>
                <a:cs typeface="+mn-cs"/>
              </a:rPr>
              <a:t> writes, "perception of a persuasive message is not a passive process. The receiver is as active in the receiving process as is the source in the transmitting process. The attitudes and beliefs of the receiver mediate the way in which the message will be received and responded to". </a:t>
            </a:r>
          </a:p>
          <a:p>
            <a:pPr marL="228600" indent="-228600">
              <a:buFont typeface="+mj-lt"/>
              <a:buAutoNum type="arabicPeriod"/>
            </a:pPr>
            <a:r>
              <a:rPr lang="en-US" sz="1200" kern="1200" baseline="0" dirty="0" smtClean="0">
                <a:solidFill>
                  <a:schemeClr val="tx1"/>
                </a:solidFill>
                <a:latin typeface="+mn-lt"/>
                <a:ea typeface="+mn-ea"/>
                <a:cs typeface="+mn-cs"/>
              </a:rPr>
              <a:t>People are inherently brilliant. </a:t>
            </a:r>
          </a:p>
          <a:p>
            <a:pPr marL="228600" indent="-228600">
              <a:buFont typeface="+mj-lt"/>
              <a:buAutoNum type="arabicPeriod"/>
            </a:pPr>
            <a:r>
              <a:rPr lang="en-US" sz="1200" kern="1200" baseline="0" dirty="0" smtClean="0">
                <a:solidFill>
                  <a:schemeClr val="tx1"/>
                </a:solidFill>
                <a:latin typeface="+mn-lt"/>
                <a:ea typeface="+mn-ea"/>
                <a:cs typeface="+mn-cs"/>
              </a:rPr>
              <a:t>People can learn to do anything they want to do easily. </a:t>
            </a:r>
          </a:p>
          <a:p>
            <a:pPr marL="228600" indent="-228600">
              <a:buFont typeface="+mj-lt"/>
              <a:buAutoNum type="arabicPeriod"/>
            </a:pPr>
            <a:r>
              <a:rPr lang="en-US" sz="1200" kern="1200" baseline="0" dirty="0" smtClean="0">
                <a:solidFill>
                  <a:schemeClr val="tx1"/>
                </a:solidFill>
                <a:latin typeface="+mn-lt"/>
                <a:ea typeface="+mn-ea"/>
                <a:cs typeface="+mn-cs"/>
              </a:rPr>
              <a:t>Rapport is a natural function of communication which is brought about by honoring the person with whom you are communicating. </a:t>
            </a:r>
          </a:p>
          <a:p>
            <a:pPr marL="228600" indent="-228600">
              <a:buFont typeface="+mj-lt"/>
              <a:buAutoNum type="arabicPeriod"/>
            </a:pPr>
            <a:r>
              <a:rPr lang="en-US" sz="1200" kern="1200" baseline="0" dirty="0" smtClean="0">
                <a:solidFill>
                  <a:schemeClr val="tx1"/>
                </a:solidFill>
                <a:latin typeface="+mn-lt"/>
                <a:ea typeface="+mn-ea"/>
                <a:cs typeface="+mn-cs"/>
              </a:rPr>
              <a:t>The goal is in finding out what the other person wants. Then in discovering how you can help that other person reach that goal. </a:t>
            </a:r>
          </a:p>
          <a:p>
            <a:pPr marL="228600" indent="-228600">
              <a:buFont typeface="+mj-lt"/>
              <a:buAutoNum type="arabicPeriod"/>
            </a:pPr>
            <a:r>
              <a:rPr lang="en-US" sz="1200" kern="1200" baseline="0" dirty="0" smtClean="0">
                <a:solidFill>
                  <a:schemeClr val="tx1"/>
                </a:solidFill>
                <a:latin typeface="+mn-lt"/>
                <a:ea typeface="+mn-ea"/>
                <a:cs typeface="+mn-cs"/>
              </a:rPr>
              <a:t>When selling a product, </a:t>
            </a:r>
            <a:r>
              <a:rPr lang="en-US" sz="1200" kern="1200" baseline="0" dirty="0" err="1" smtClean="0">
                <a:solidFill>
                  <a:schemeClr val="tx1"/>
                </a:solidFill>
                <a:latin typeface="+mn-lt"/>
                <a:ea typeface="+mn-ea"/>
                <a:cs typeface="+mn-cs"/>
              </a:rPr>
              <a:t>targetting</a:t>
            </a:r>
            <a:r>
              <a:rPr lang="en-US" sz="1200" kern="1200" baseline="0" dirty="0" smtClean="0">
                <a:solidFill>
                  <a:schemeClr val="tx1"/>
                </a:solidFill>
                <a:latin typeface="+mn-lt"/>
                <a:ea typeface="+mn-ea"/>
                <a:cs typeface="+mn-cs"/>
              </a:rPr>
              <a:t> people who are already interested in that product makes sense. </a:t>
            </a:r>
          </a:p>
          <a:p>
            <a:pPr marL="228600" indent="-228600">
              <a:buFont typeface="+mj-lt"/>
              <a:buAutoNum type="arabicPeriod"/>
            </a:pPr>
            <a:r>
              <a:rPr lang="en-US" sz="1200" kern="1200" baseline="0" dirty="0" smtClean="0">
                <a:solidFill>
                  <a:schemeClr val="tx1"/>
                </a:solidFill>
                <a:latin typeface="+mn-lt"/>
                <a:ea typeface="+mn-ea"/>
                <a:cs typeface="+mn-cs"/>
              </a:rPr>
              <a:t>There is no resistance, only feedback. </a:t>
            </a:r>
          </a:p>
          <a:p>
            <a:pPr marL="228600" indent="-228600">
              <a:buFont typeface="+mj-lt"/>
              <a:buAutoNum type="arabicPeriod"/>
            </a:pPr>
            <a:r>
              <a:rPr lang="en-US" sz="1200" kern="1200" baseline="0" dirty="0" smtClean="0">
                <a:solidFill>
                  <a:schemeClr val="tx1"/>
                </a:solidFill>
                <a:latin typeface="+mn-lt"/>
                <a:ea typeface="+mn-ea"/>
                <a:cs typeface="+mn-cs"/>
              </a:rPr>
              <a:t>Communicating effectively is not about being in control but rather about being able to </a:t>
            </a:r>
            <a:r>
              <a:rPr lang="en-US" sz="1200" kern="1200" baseline="0" dirty="0" err="1" smtClean="0">
                <a:solidFill>
                  <a:schemeClr val="tx1"/>
                </a:solidFill>
                <a:latin typeface="+mn-lt"/>
                <a:ea typeface="+mn-ea"/>
                <a:cs typeface="+mn-cs"/>
              </a:rPr>
              <a:t>recognise</a:t>
            </a:r>
            <a:r>
              <a:rPr lang="en-US" sz="1200" kern="1200" baseline="0" dirty="0" smtClean="0">
                <a:solidFill>
                  <a:schemeClr val="tx1"/>
                </a:solidFill>
                <a:latin typeface="+mn-lt"/>
                <a:ea typeface="+mn-ea"/>
                <a:cs typeface="+mn-cs"/>
              </a:rPr>
              <a:t> what you are, in fact eliciting with your communication, and having the flexibility to adjust accordingly.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17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How to Persuade </a:t>
            </a:r>
          </a:p>
          <a:p>
            <a:r>
              <a:rPr lang="en-US" sz="1200" kern="1200" baseline="0" dirty="0" smtClean="0">
                <a:solidFill>
                  <a:schemeClr val="tx1"/>
                </a:solidFill>
                <a:latin typeface="+mn-lt"/>
                <a:ea typeface="+mn-ea"/>
                <a:cs typeface="+mn-cs"/>
              </a:rPr>
              <a:t>Upon agreeing that individuals are persuaded by symbolic means, the question can be raised as to whether certain types of symbolic strategies should be viewed as typifying the persuasion process, with others being exempted. More specifically, some writers (such as Rowell and </a:t>
            </a:r>
            <a:r>
              <a:rPr lang="en-US" sz="1200" kern="1200" baseline="0" dirty="0" err="1" smtClean="0">
                <a:solidFill>
                  <a:schemeClr val="tx1"/>
                </a:solidFill>
                <a:latin typeface="+mn-lt"/>
                <a:ea typeface="+mn-ea"/>
                <a:cs typeface="+mn-cs"/>
              </a:rPr>
              <a:t>Woolbert</a:t>
            </a:r>
            <a:r>
              <a:rPr lang="en-US" sz="1200" kern="1200" baseline="0" dirty="0" smtClean="0">
                <a:solidFill>
                  <a:schemeClr val="tx1"/>
                </a:solidFill>
                <a:latin typeface="+mn-lt"/>
                <a:ea typeface="+mn-ea"/>
                <a:cs typeface="+mn-cs"/>
              </a:rPr>
              <a:t>) have explored the wisdom of </a:t>
            </a:r>
            <a:r>
              <a:rPr lang="en-US" sz="1200" kern="1200" baseline="0" dirty="0" err="1" smtClean="0">
                <a:solidFill>
                  <a:schemeClr val="tx1"/>
                </a:solidFill>
                <a:latin typeface="+mn-lt"/>
                <a:ea typeface="+mn-ea"/>
                <a:cs typeface="+mn-cs"/>
              </a:rPr>
              <a:t>distinguishsing</a:t>
            </a:r>
            <a:r>
              <a:rPr lang="en-US" sz="1200" kern="1200" baseline="0" dirty="0" smtClean="0">
                <a:solidFill>
                  <a:schemeClr val="tx1"/>
                </a:solidFill>
                <a:latin typeface="+mn-lt"/>
                <a:ea typeface="+mn-ea"/>
                <a:cs typeface="+mn-cs"/>
              </a:rPr>
              <a:t> between convincing and persuading - the so called conviction/persuasion duality. The duality holds that persuasion relies primarily on symbolic strategies, which trigger the emotions of intended </a:t>
            </a:r>
            <a:r>
              <a:rPr lang="en-US" sz="1200" kern="1200" baseline="0" dirty="0" err="1" smtClean="0">
                <a:solidFill>
                  <a:schemeClr val="tx1"/>
                </a:solidFill>
                <a:latin typeface="+mn-lt"/>
                <a:ea typeface="+mn-ea"/>
                <a:cs typeface="+mn-cs"/>
              </a:rPr>
              <a:t>persuadees</a:t>
            </a:r>
            <a:r>
              <a:rPr lang="en-US" sz="1200" kern="1200" baseline="0" dirty="0" smtClean="0">
                <a:solidFill>
                  <a:schemeClr val="tx1"/>
                </a:solidFill>
                <a:latin typeface="+mn-lt"/>
                <a:ea typeface="+mn-ea"/>
                <a:cs typeface="+mn-cs"/>
              </a:rPr>
              <a:t> while conviction is accomplished primarily by using strategies rooted in logical proof and which appeal to </a:t>
            </a:r>
            <a:r>
              <a:rPr lang="en-US" sz="1200" kern="1200" baseline="0" dirty="0" err="1" smtClean="0">
                <a:solidFill>
                  <a:schemeClr val="tx1"/>
                </a:solidFill>
                <a:latin typeface="+mn-lt"/>
                <a:ea typeface="+mn-ea"/>
                <a:cs typeface="+mn-cs"/>
              </a:rPr>
              <a:t>persuadees</a:t>
            </a:r>
            <a:r>
              <a:rPr lang="en-US" sz="1200" kern="1200" baseline="0" dirty="0" smtClean="0">
                <a:solidFill>
                  <a:schemeClr val="tx1"/>
                </a:solidFill>
                <a:latin typeface="+mn-lt"/>
                <a:ea typeface="+mn-ea"/>
                <a:cs typeface="+mn-cs"/>
              </a:rPr>
              <a:t> reason and intellect. Stated in evaluative terms, conviction derives its force from people's rationality, while persuasion caters to their irrationality.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phrase "being persuaded" applies to situations where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has been modified by symbolic transactions (messages) which are sometimes, but not always, linked with coercive force (indirectly coercive) and which appeal to the reason and emotions of the person(s) being persuaded.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18</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Being Persuaded: Three </a:t>
            </a:r>
            <a:r>
              <a:rPr lang="en-US" sz="1200" b="1" kern="1200" baseline="0" dirty="0" err="1" smtClean="0">
                <a:solidFill>
                  <a:schemeClr val="tx1"/>
                </a:solidFill>
                <a:latin typeface="+mn-lt"/>
                <a:ea typeface="+mn-ea"/>
                <a:cs typeface="+mn-cs"/>
              </a:rPr>
              <a:t>Behavioural</a:t>
            </a:r>
            <a:r>
              <a:rPr lang="en-US" sz="1200" b="1" kern="1200" baseline="0" dirty="0" smtClean="0">
                <a:solidFill>
                  <a:schemeClr val="tx1"/>
                </a:solidFill>
                <a:latin typeface="+mn-lt"/>
                <a:ea typeface="+mn-ea"/>
                <a:cs typeface="+mn-cs"/>
              </a:rPr>
              <a:t> Outcomes </a:t>
            </a:r>
          </a:p>
          <a:p>
            <a:r>
              <a:rPr lang="en-US" sz="1200" kern="1200" baseline="0" dirty="0" smtClean="0">
                <a:solidFill>
                  <a:schemeClr val="tx1"/>
                </a:solidFill>
                <a:latin typeface="+mn-lt"/>
                <a:ea typeface="+mn-ea"/>
                <a:cs typeface="+mn-cs"/>
              </a:rPr>
              <a:t>"Being persuaded" is equated with instances of </a:t>
            </a:r>
            <a:r>
              <a:rPr lang="en-US" sz="1200" kern="1200" baseline="0" dirty="0" err="1" smtClean="0">
                <a:solidFill>
                  <a:schemeClr val="tx1"/>
                </a:solidFill>
                <a:latin typeface="+mn-lt"/>
                <a:ea typeface="+mn-ea"/>
                <a:cs typeface="+mn-cs"/>
              </a:rPr>
              <a:t>behavioural</a:t>
            </a:r>
            <a:r>
              <a:rPr lang="en-US" sz="1200" kern="1200" baseline="0" dirty="0" smtClean="0">
                <a:solidFill>
                  <a:schemeClr val="tx1"/>
                </a:solidFill>
                <a:latin typeface="+mn-lt"/>
                <a:ea typeface="+mn-ea"/>
                <a:cs typeface="+mn-cs"/>
              </a:rPr>
              <a:t> conversation, i.e. individuals are persuaded when they have been induced to abandon one set of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and to adopt another. Despite the tendency to equate persuasion with </a:t>
            </a:r>
            <a:r>
              <a:rPr lang="en-US" sz="1200" kern="1200" baseline="0" dirty="0" err="1" smtClean="0">
                <a:solidFill>
                  <a:schemeClr val="tx1"/>
                </a:solidFill>
                <a:latin typeface="+mn-lt"/>
                <a:ea typeface="+mn-ea"/>
                <a:cs typeface="+mn-cs"/>
              </a:rPr>
              <a:t>behavioural</a:t>
            </a:r>
            <a:r>
              <a:rPr lang="en-US" sz="1200" kern="1200" baseline="0" dirty="0" smtClean="0">
                <a:solidFill>
                  <a:schemeClr val="tx1"/>
                </a:solidFill>
                <a:latin typeface="+mn-lt"/>
                <a:ea typeface="+mn-ea"/>
                <a:cs typeface="+mn-cs"/>
              </a:rPr>
              <a:t> conversion, it seems useful to distinguish between three different </a:t>
            </a:r>
            <a:r>
              <a:rPr lang="en-US" sz="1200" kern="1200" baseline="0" dirty="0" err="1" smtClean="0">
                <a:solidFill>
                  <a:schemeClr val="tx1"/>
                </a:solidFill>
                <a:latin typeface="+mn-lt"/>
                <a:ea typeface="+mn-ea"/>
                <a:cs typeface="+mn-cs"/>
              </a:rPr>
              <a:t>behavioural</a:t>
            </a:r>
            <a:r>
              <a:rPr lang="en-US" sz="1200" kern="1200" baseline="0" dirty="0" smtClean="0">
                <a:solidFill>
                  <a:schemeClr val="tx1"/>
                </a:solidFill>
                <a:latin typeface="+mn-lt"/>
                <a:ea typeface="+mn-ea"/>
                <a:cs typeface="+mn-cs"/>
              </a:rPr>
              <a:t> outcomes commonly served by the persuasion process. Though the three outcomes are not always mutually exclusive, the utility of the distinction rests on the fact that the outcome sought sometimes affects the relative importance of variables contained in the persuasive equation, as well as the probable ease or difficulty with which persuaders may hope to accomplish their goals.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Being Persuaded as a Response-shaping Process </a:t>
            </a:r>
          </a:p>
          <a:p>
            <a:r>
              <a:rPr lang="en-US" sz="1200" kern="1200" baseline="0" dirty="0" smtClean="0">
                <a:solidFill>
                  <a:schemeClr val="tx1"/>
                </a:solidFill>
                <a:latin typeface="+mn-lt"/>
                <a:ea typeface="+mn-ea"/>
                <a:cs typeface="+mn-cs"/>
              </a:rPr>
              <a:t>Individuals possess no clearly established pattern of responses to specific environmental stimuli. In such instances, persuasion takes the form of shaping and conditioning particular response patterns to these stimuli. Such persuasive understandings are particularly relevant when dealing with persons who have limited prior learning histories, or with situations where radically new and novel stimuli have been introduced into the environment. It should be </a:t>
            </a:r>
            <a:r>
              <a:rPr lang="en-US" sz="1200" kern="1200" baseline="0" dirty="0" err="1" smtClean="0">
                <a:solidFill>
                  <a:schemeClr val="tx1"/>
                </a:solidFill>
                <a:latin typeface="+mn-lt"/>
                <a:ea typeface="+mn-ea"/>
                <a:cs typeface="+mn-cs"/>
              </a:rPr>
              <a:t>emphasised</a:t>
            </a:r>
            <a:r>
              <a:rPr lang="en-US" sz="1200" kern="1200" baseline="0" dirty="0" smtClean="0">
                <a:solidFill>
                  <a:schemeClr val="tx1"/>
                </a:solidFill>
                <a:latin typeface="+mn-lt"/>
                <a:ea typeface="+mn-ea"/>
                <a:cs typeface="+mn-cs"/>
              </a:rPr>
              <a:t> that all instances of response-shaping are not commonly through of as instances of being persuaded. This distinction, while admittedly nebulous and slippery, implies that persuasion is a species of the </a:t>
            </a:r>
            <a:r>
              <a:rPr lang="en-US" sz="1200" kern="1200" baseline="0" dirty="0" err="1" smtClean="0">
                <a:solidFill>
                  <a:schemeClr val="tx1"/>
                </a:solidFill>
                <a:latin typeface="+mn-lt"/>
                <a:ea typeface="+mn-ea"/>
                <a:cs typeface="+mn-cs"/>
              </a:rPr>
              <a:t>genoers</a:t>
            </a:r>
            <a:r>
              <a:rPr lang="en-US" sz="1200" kern="1200" baseline="0" dirty="0" smtClean="0">
                <a:solidFill>
                  <a:schemeClr val="tx1"/>
                </a:solidFill>
                <a:latin typeface="+mn-lt"/>
                <a:ea typeface="+mn-ea"/>
                <a:cs typeface="+mn-cs"/>
              </a:rPr>
              <a:t> commonly labeled learning.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Being Persuaded as a Response-shaping Process </a:t>
            </a:r>
          </a:p>
          <a:p>
            <a:r>
              <a:rPr lang="en-US" sz="1200" kern="1200" baseline="0" dirty="0" smtClean="0">
                <a:solidFill>
                  <a:schemeClr val="tx1"/>
                </a:solidFill>
                <a:latin typeface="+mn-lt"/>
                <a:ea typeface="+mn-ea"/>
                <a:cs typeface="+mn-cs"/>
              </a:rPr>
              <a:t>Individuals possess no clearly established pattern of responses to specific environmental stimuli. In such instances, persuasion takes the form of shaping and conditioning particular response patterns to these stimuli. Such persuasive understandings are particularly relevant when dealing with persons who have limited prior learning histories, or with situations where radically new and novel stimuli have been introduced into the environment. It should be </a:t>
            </a:r>
            <a:r>
              <a:rPr lang="en-US" sz="1200" kern="1200" baseline="0" dirty="0" err="1" smtClean="0">
                <a:solidFill>
                  <a:schemeClr val="tx1"/>
                </a:solidFill>
                <a:latin typeface="+mn-lt"/>
                <a:ea typeface="+mn-ea"/>
                <a:cs typeface="+mn-cs"/>
              </a:rPr>
              <a:t>emphasised</a:t>
            </a:r>
            <a:r>
              <a:rPr lang="en-US" sz="1200" kern="1200" baseline="0" dirty="0" smtClean="0">
                <a:solidFill>
                  <a:schemeClr val="tx1"/>
                </a:solidFill>
                <a:latin typeface="+mn-lt"/>
                <a:ea typeface="+mn-ea"/>
                <a:cs typeface="+mn-cs"/>
              </a:rPr>
              <a:t> that all instances of response-shaping are not commonly through of as instances of being persuaded. This distinction, while admittedly nebulous and slippery, implies that persuasion is a species of the </a:t>
            </a:r>
            <a:r>
              <a:rPr lang="en-US" sz="1200" kern="1200" baseline="0" dirty="0" err="1" smtClean="0">
                <a:solidFill>
                  <a:schemeClr val="tx1"/>
                </a:solidFill>
                <a:latin typeface="+mn-lt"/>
                <a:ea typeface="+mn-ea"/>
                <a:cs typeface="+mn-cs"/>
              </a:rPr>
              <a:t>genoers</a:t>
            </a:r>
            <a:r>
              <a:rPr lang="en-US" sz="1200" kern="1200" baseline="0" dirty="0" smtClean="0">
                <a:solidFill>
                  <a:schemeClr val="tx1"/>
                </a:solidFill>
                <a:latin typeface="+mn-lt"/>
                <a:ea typeface="+mn-ea"/>
                <a:cs typeface="+mn-cs"/>
              </a:rPr>
              <a:t> commonly labeled learning.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Meaning of Persuasion </a:t>
            </a:r>
          </a:p>
          <a:p>
            <a:r>
              <a:rPr lang="en-US" sz="1200" kern="1200" baseline="0" dirty="0" smtClean="0">
                <a:solidFill>
                  <a:schemeClr val="tx1"/>
                </a:solidFill>
                <a:latin typeface="+mn-lt"/>
                <a:ea typeface="+mn-ea"/>
                <a:cs typeface="+mn-cs"/>
              </a:rPr>
              <a:t>The notions of communication, learning, awareness and thought pervade definitions of persuasion. </a:t>
            </a:r>
            <a:r>
              <a:rPr lang="en-US" sz="1200" kern="1200" baseline="0" dirty="0" err="1" smtClean="0">
                <a:solidFill>
                  <a:schemeClr val="tx1"/>
                </a:solidFill>
                <a:latin typeface="+mn-lt"/>
                <a:ea typeface="+mn-ea"/>
                <a:cs typeface="+mn-cs"/>
              </a:rPr>
              <a:t>Bettinghaus</a:t>
            </a:r>
            <a:r>
              <a:rPr lang="en-US" sz="1200" kern="1200" baseline="0" dirty="0" smtClean="0">
                <a:solidFill>
                  <a:schemeClr val="tx1"/>
                </a:solidFill>
                <a:latin typeface="+mn-lt"/>
                <a:ea typeface="+mn-ea"/>
                <a:cs typeface="+mn-cs"/>
              </a:rPr>
              <a:t> defines persuasion as "a conscious attempt by one individual to change the attitudes, beliefs or the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of another individual or group of individuals through the transmission of some message". This definition indicates that persuasion is assumed to involve conscious intent on the part of the persuader to affect the receiver of a persuasive message. It involves a selection of a strategy perceived to be most effective and the control of message and environmental variable so as to </a:t>
            </a:r>
            <a:r>
              <a:rPr lang="en-US" sz="1200" kern="1200" baseline="0" dirty="0" err="1" smtClean="0">
                <a:solidFill>
                  <a:schemeClr val="tx1"/>
                </a:solidFill>
                <a:latin typeface="+mn-lt"/>
                <a:ea typeface="+mn-ea"/>
                <a:cs typeface="+mn-cs"/>
              </a:rPr>
              <a:t>maximise</a:t>
            </a:r>
            <a:r>
              <a:rPr lang="en-US" sz="1200" kern="1200" baseline="0" dirty="0" smtClean="0">
                <a:solidFill>
                  <a:schemeClr val="tx1"/>
                </a:solidFill>
                <a:latin typeface="+mn-lt"/>
                <a:ea typeface="+mn-ea"/>
                <a:cs typeface="+mn-cs"/>
              </a:rPr>
              <a:t> the likelihood that the strategy will be effective. Much persuasive discourse is indirectly coercive, that is, the persuasive effectiveness of messages often heavily depends on the credibility of threats and the promises preferred by the communicator. For example, if the child perceives that the threatening parent is, for some reason or another, unlikely to suspend the child's allowance, the parent's persuasive messages will have minimum impact on the child's study habits. Persuasion is also valued as an instrument of democracy. The concept of persuasion has a clear and important focus in the field of marketing; McGuire states it simply as "changing people's attitudes and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through the spoken and written words".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b="1" kern="1200" baseline="0" dirty="0" smtClean="0">
                <a:solidFill>
                  <a:schemeClr val="tx1"/>
                </a:solidFill>
                <a:latin typeface="+mn-lt"/>
                <a:ea typeface="+mn-ea"/>
                <a:cs typeface="+mn-cs"/>
              </a:rPr>
              <a:t>Being Persuaded as a Response-reinforcing Process </a:t>
            </a:r>
          </a:p>
          <a:p>
            <a:r>
              <a:rPr lang="en-US" sz="1200" kern="1200" baseline="0" dirty="0" smtClean="0">
                <a:solidFill>
                  <a:schemeClr val="tx1"/>
                </a:solidFill>
                <a:latin typeface="+mn-lt"/>
                <a:ea typeface="+mn-ea"/>
                <a:cs typeface="+mn-cs"/>
              </a:rPr>
              <a:t>The response-reinforcing function underscores the fact that "being persuaded" is seldom, if ever a one-message proposition; instead, people are constantly in the process of being persuaded. If an individual clings to an attitude (and the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associated with it) more strongly after exposure to a communication, then persuasion has occurred as surely as if the individual had shifted from one set of responses to another. There are strong grounds for believing that much persuasive communication in our society serves a response-reinforcing function. Nevertheless, there are at least three good reasons for not losing sight of the response-reinforcing dimension of "being persuaded". For practicing communicator, this dimension underscores the importance of keeping old persuasive friends as well as making new ones. In the heart of a political campaign or a fund-raising drive, it may be tempting to center efforts on potential converts at the expense of ignoring those whose prevailing response tendencies already coincide with the intent of the political candidate or the fund raiser. Such a mistake can easily yield low vote counts or depleted treasuries. Turning to the interpersonal sphere, close relationships may be damaged, or even terminated, because the parties take each other for granted in the terminology employed here, fail to send persuasive messages aimed at reinforcing mutually held positive attitudes and mutually performed positive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Perhaps most important, however, is the fact that all response-reinforcing strategies and schedules are not destined to be equally effective. Research using cultural truisms (McGuire, 1964, 1969) has demonstrated the low resistance to change which results when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and attitudes rest on a history of nearly 100 per cent positive reinforcement; apparently, too much exclusively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-congruent information is not a good thing. Though studies such as those of McGuire and </a:t>
            </a:r>
            <a:r>
              <a:rPr lang="en-US" sz="1200" kern="1200" baseline="0" dirty="0" err="1" smtClean="0">
                <a:solidFill>
                  <a:schemeClr val="tx1"/>
                </a:solidFill>
                <a:latin typeface="+mn-lt"/>
                <a:ea typeface="+mn-ea"/>
                <a:cs typeface="+mn-cs"/>
              </a:rPr>
              <a:t>Burgoon</a:t>
            </a:r>
            <a:r>
              <a:rPr lang="en-US" sz="1200" kern="1200" baseline="0" dirty="0" smtClean="0">
                <a:solidFill>
                  <a:schemeClr val="tx1"/>
                </a:solidFill>
                <a:latin typeface="+mn-lt"/>
                <a:ea typeface="+mn-ea"/>
                <a:cs typeface="+mn-cs"/>
              </a:rPr>
              <a:t> and his associates (1973, 1974) have been </a:t>
            </a:r>
            <a:r>
              <a:rPr lang="en-US" sz="1200" kern="1200" baseline="0" dirty="0" err="1" smtClean="0">
                <a:solidFill>
                  <a:schemeClr val="tx1"/>
                </a:solidFill>
                <a:latin typeface="+mn-lt"/>
                <a:ea typeface="+mn-ea"/>
                <a:cs typeface="+mn-cs"/>
              </a:rPr>
              <a:t>characterised</a:t>
            </a:r>
            <a:r>
              <a:rPr lang="en-US" sz="1200" kern="1200" baseline="0" dirty="0" smtClean="0">
                <a:solidFill>
                  <a:schemeClr val="tx1"/>
                </a:solidFill>
                <a:latin typeface="+mn-lt"/>
                <a:ea typeface="+mn-ea"/>
                <a:cs typeface="+mn-cs"/>
              </a:rPr>
              <a:t> as dealing with the problem of inducing resistance to persuasion, the </a:t>
            </a:r>
            <a:r>
              <a:rPr lang="en-US" sz="1200" kern="1200" baseline="0" dirty="0" err="1" smtClean="0">
                <a:solidFill>
                  <a:schemeClr val="tx1"/>
                </a:solidFill>
                <a:latin typeface="+mn-lt"/>
                <a:ea typeface="+mn-ea"/>
                <a:cs typeface="+mn-cs"/>
              </a:rPr>
              <a:t>conceptualisation</a:t>
            </a:r>
            <a:r>
              <a:rPr lang="en-US" sz="1200" kern="1200" baseline="0" dirty="0" smtClean="0">
                <a:solidFill>
                  <a:schemeClr val="tx1"/>
                </a:solidFill>
                <a:latin typeface="+mn-lt"/>
                <a:ea typeface="+mn-ea"/>
                <a:cs typeface="+mn-cs"/>
              </a:rPr>
              <a:t> that has been offered here views this label as a misnomer. Research dealing with the response-reinforcing function of persuasion is research on how to persuade, in a different sense than the popular usage implies, a position that has also recently been espoused by other writers (</a:t>
            </a:r>
            <a:r>
              <a:rPr lang="en-US" sz="1200" kern="1200" baseline="0" dirty="0" err="1" smtClean="0">
                <a:solidFill>
                  <a:schemeClr val="tx1"/>
                </a:solidFill>
                <a:latin typeface="+mn-lt"/>
                <a:ea typeface="+mn-ea"/>
                <a:cs typeface="+mn-cs"/>
              </a:rPr>
              <a:t>Burgoon</a:t>
            </a:r>
            <a:r>
              <a:rPr lang="en-US" sz="1200" kern="1200" baseline="0" dirty="0" smtClean="0">
                <a:solidFill>
                  <a:schemeClr val="tx1"/>
                </a:solidFill>
                <a:latin typeface="+mn-lt"/>
                <a:ea typeface="+mn-ea"/>
                <a:cs typeface="+mn-cs"/>
              </a:rPr>
              <a:t> et al., 1978).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23</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1" kern="1200" baseline="0" dirty="0" smtClean="0">
                <a:solidFill>
                  <a:schemeClr val="tx1"/>
                </a:solidFill>
                <a:latin typeface="+mn-lt"/>
                <a:ea typeface="+mn-ea"/>
                <a:cs typeface="+mn-cs"/>
              </a:rPr>
              <a:t>Being Persuaded as a Response-reinforcing Process </a:t>
            </a:r>
          </a:p>
          <a:p>
            <a:r>
              <a:rPr lang="en-US" sz="1200" kern="1200" baseline="0" dirty="0" smtClean="0">
                <a:solidFill>
                  <a:schemeClr val="tx1"/>
                </a:solidFill>
                <a:latin typeface="+mn-lt"/>
                <a:ea typeface="+mn-ea"/>
                <a:cs typeface="+mn-cs"/>
              </a:rPr>
              <a:t>The response-reinforcing function underscores the fact that "being persuaded" is seldom, if ever a one-message proposition; instead, people are constantly in the process of being persuaded. If an individual clings to an attitude (and the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associated with it) more strongly after exposure to a communication, then persuasion has occurred as surely as if the individual had shifted from one set of responses to another. There are strong grounds for believing that much persuasive communication in our society serves a response-reinforcing function. Nevertheless, there are at least three good reasons for not losing sight of the response-reinforcing dimension of "being persuaded". For practicing communicator, this dimension underscores the importance of keeping old persuasive friends as well as making new ones. In the heart of a political campaign or a fund-raising drive, it may be tempting to center efforts on potential converts at the expense of ignoring those whose prevailing response tendencies already coincide with the intent of the political candidate or the fund raiser. Such a mistake can easily yield low vote counts or depleted treasuries. Turning to the interpersonal sphere, close relationships may be damaged, or even terminated, because the parties take each other for granted in the terminology employed here, fail to send persuasive messages aimed at reinforcing mutually held positive attitudes and mutually performed positive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Perhaps most important, however, is the fact that all response-reinforcing strategies and schedules are not destined to be equally effective. Research using cultural truisms (McGuire, 1964, 1969) has demonstrated the low resistance to change which results when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and attitudes rest on a history of nearly 100 per cent positive reinforcement; apparently, too much exclusively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-congruent information is not a good thing. Though studies such as those of McGuire and </a:t>
            </a:r>
            <a:r>
              <a:rPr lang="en-US" sz="1200" kern="1200" baseline="0" dirty="0" err="1" smtClean="0">
                <a:solidFill>
                  <a:schemeClr val="tx1"/>
                </a:solidFill>
                <a:latin typeface="+mn-lt"/>
                <a:ea typeface="+mn-ea"/>
                <a:cs typeface="+mn-cs"/>
              </a:rPr>
              <a:t>Burgoon</a:t>
            </a:r>
            <a:r>
              <a:rPr lang="en-US" sz="1200" kern="1200" baseline="0" dirty="0" smtClean="0">
                <a:solidFill>
                  <a:schemeClr val="tx1"/>
                </a:solidFill>
                <a:latin typeface="+mn-lt"/>
                <a:ea typeface="+mn-ea"/>
                <a:cs typeface="+mn-cs"/>
              </a:rPr>
              <a:t> and his associates (1973, 1974) have been </a:t>
            </a:r>
            <a:r>
              <a:rPr lang="en-US" sz="1200" kern="1200" baseline="0" dirty="0" err="1" smtClean="0">
                <a:solidFill>
                  <a:schemeClr val="tx1"/>
                </a:solidFill>
                <a:latin typeface="+mn-lt"/>
                <a:ea typeface="+mn-ea"/>
                <a:cs typeface="+mn-cs"/>
              </a:rPr>
              <a:t>characterised</a:t>
            </a:r>
            <a:r>
              <a:rPr lang="en-US" sz="1200" kern="1200" baseline="0" dirty="0" smtClean="0">
                <a:solidFill>
                  <a:schemeClr val="tx1"/>
                </a:solidFill>
                <a:latin typeface="+mn-lt"/>
                <a:ea typeface="+mn-ea"/>
                <a:cs typeface="+mn-cs"/>
              </a:rPr>
              <a:t> as dealing with the problem of inducing resistance to persuasion, the </a:t>
            </a:r>
            <a:r>
              <a:rPr lang="en-US" sz="1200" kern="1200" baseline="0" dirty="0" err="1" smtClean="0">
                <a:solidFill>
                  <a:schemeClr val="tx1"/>
                </a:solidFill>
                <a:latin typeface="+mn-lt"/>
                <a:ea typeface="+mn-ea"/>
                <a:cs typeface="+mn-cs"/>
              </a:rPr>
              <a:t>conceptualisation</a:t>
            </a:r>
            <a:r>
              <a:rPr lang="en-US" sz="1200" kern="1200" baseline="0" dirty="0" smtClean="0">
                <a:solidFill>
                  <a:schemeClr val="tx1"/>
                </a:solidFill>
                <a:latin typeface="+mn-lt"/>
                <a:ea typeface="+mn-ea"/>
                <a:cs typeface="+mn-cs"/>
              </a:rPr>
              <a:t> that has been offered here views this label as a misnomer. Research dealing with the response-reinforcing function of persuasion is research on how to persuade, in a different sense than the popular usage implies, a position that has also recently been espoused by other writers (</a:t>
            </a:r>
            <a:r>
              <a:rPr lang="en-US" sz="1200" kern="1200" baseline="0" dirty="0" err="1" smtClean="0">
                <a:solidFill>
                  <a:schemeClr val="tx1"/>
                </a:solidFill>
                <a:latin typeface="+mn-lt"/>
                <a:ea typeface="+mn-ea"/>
                <a:cs typeface="+mn-cs"/>
              </a:rPr>
              <a:t>Burgoon</a:t>
            </a:r>
            <a:r>
              <a:rPr lang="en-US" sz="1200" kern="1200" baseline="0" dirty="0" smtClean="0">
                <a:solidFill>
                  <a:schemeClr val="tx1"/>
                </a:solidFill>
                <a:latin typeface="+mn-lt"/>
                <a:ea typeface="+mn-ea"/>
                <a:cs typeface="+mn-cs"/>
              </a:rPr>
              <a:t> et al., 1978).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24</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b="1" kern="1200" baseline="0" dirty="0" smtClean="0">
                <a:solidFill>
                  <a:schemeClr val="tx1"/>
                </a:solidFill>
                <a:latin typeface="+mn-lt"/>
                <a:ea typeface="+mn-ea"/>
                <a:cs typeface="+mn-cs"/>
              </a:rPr>
              <a:t>Being Persuaded as a Response-reinforcing Process </a:t>
            </a:r>
          </a:p>
          <a:p>
            <a:r>
              <a:rPr lang="en-US" sz="1200" kern="1200" baseline="0" dirty="0" smtClean="0">
                <a:solidFill>
                  <a:schemeClr val="tx1"/>
                </a:solidFill>
                <a:latin typeface="+mn-lt"/>
                <a:ea typeface="+mn-ea"/>
                <a:cs typeface="+mn-cs"/>
              </a:rPr>
              <a:t>The response-reinforcing function underscores the fact that "being persuaded" is seldom, if ever a one-message proposition; instead, people are constantly in the process of being persuaded. If an individual clings to an attitude (and the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associated with it) more strongly after exposure to a communication, then persuasion has occurred as surely as if the individual had shifted from one set of responses to another. There are strong grounds for believing that much persuasive communication in our society serves a response-reinforcing function. Nevertheless, there are at least three good reasons for not losing sight of the response-reinforcing dimension of "being persuaded". For practicing communicator, this dimension underscores the importance of keeping old persuasive friends as well as making new ones. In the heart of a political campaign or a fund-raising drive, it may be tempting to center efforts on potential converts at the expense of ignoring those whose prevailing response tendencies already coincide with the intent of the political candidate or the fund raiser. Such a mistake can easily yield low vote counts or depleted treasuries. Turning to the interpersonal sphere, close relationships may be damaged, or even terminated, because the parties take each other for granted in the terminology employed here, fail to send persuasive messages aimed at reinforcing mutually held positive attitudes and mutually performed positive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Perhaps most important, however, is the fact that all response-reinforcing strategies and schedules are not destined to be equally effective. Research using cultural truisms (McGuire, 1964, 1969) has demonstrated the low resistance to change which results when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and attitudes rest on a history of nearly 100 per cent positive reinforcement; apparently, too much exclusively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-congruent information is not a good thing. Though studies such as those of McGuire and </a:t>
            </a:r>
            <a:r>
              <a:rPr lang="en-US" sz="1200" kern="1200" baseline="0" dirty="0" err="1" smtClean="0">
                <a:solidFill>
                  <a:schemeClr val="tx1"/>
                </a:solidFill>
                <a:latin typeface="+mn-lt"/>
                <a:ea typeface="+mn-ea"/>
                <a:cs typeface="+mn-cs"/>
              </a:rPr>
              <a:t>Burgoon</a:t>
            </a:r>
            <a:r>
              <a:rPr lang="en-US" sz="1200" kern="1200" baseline="0" dirty="0" smtClean="0">
                <a:solidFill>
                  <a:schemeClr val="tx1"/>
                </a:solidFill>
                <a:latin typeface="+mn-lt"/>
                <a:ea typeface="+mn-ea"/>
                <a:cs typeface="+mn-cs"/>
              </a:rPr>
              <a:t> and his associates (1973, 1974) have been </a:t>
            </a:r>
            <a:r>
              <a:rPr lang="en-US" sz="1200" kern="1200" baseline="0" dirty="0" err="1" smtClean="0">
                <a:solidFill>
                  <a:schemeClr val="tx1"/>
                </a:solidFill>
                <a:latin typeface="+mn-lt"/>
                <a:ea typeface="+mn-ea"/>
                <a:cs typeface="+mn-cs"/>
              </a:rPr>
              <a:t>characterised</a:t>
            </a:r>
            <a:r>
              <a:rPr lang="en-US" sz="1200" kern="1200" baseline="0" dirty="0" smtClean="0">
                <a:solidFill>
                  <a:schemeClr val="tx1"/>
                </a:solidFill>
                <a:latin typeface="+mn-lt"/>
                <a:ea typeface="+mn-ea"/>
                <a:cs typeface="+mn-cs"/>
              </a:rPr>
              <a:t> as dealing with the problem of inducing resistance to persuasion, the </a:t>
            </a:r>
            <a:r>
              <a:rPr lang="en-US" sz="1200" kern="1200" baseline="0" dirty="0" err="1" smtClean="0">
                <a:solidFill>
                  <a:schemeClr val="tx1"/>
                </a:solidFill>
                <a:latin typeface="+mn-lt"/>
                <a:ea typeface="+mn-ea"/>
                <a:cs typeface="+mn-cs"/>
              </a:rPr>
              <a:t>conceptualisation</a:t>
            </a:r>
            <a:r>
              <a:rPr lang="en-US" sz="1200" kern="1200" baseline="0" dirty="0" smtClean="0">
                <a:solidFill>
                  <a:schemeClr val="tx1"/>
                </a:solidFill>
                <a:latin typeface="+mn-lt"/>
                <a:ea typeface="+mn-ea"/>
                <a:cs typeface="+mn-cs"/>
              </a:rPr>
              <a:t> that has been offered here views this label as a misnomer. Research dealing with the response-reinforcing function of persuasion is research on how to persuade, in a different sense than the popular usage implies, a position that has also recently been espoused by other writers (</a:t>
            </a:r>
            <a:r>
              <a:rPr lang="en-US" sz="1200" kern="1200" baseline="0" dirty="0" err="1" smtClean="0">
                <a:solidFill>
                  <a:schemeClr val="tx1"/>
                </a:solidFill>
                <a:latin typeface="+mn-lt"/>
                <a:ea typeface="+mn-ea"/>
                <a:cs typeface="+mn-cs"/>
              </a:rPr>
              <a:t>Burgoon</a:t>
            </a:r>
            <a:r>
              <a:rPr lang="en-US" sz="1200" kern="1200" baseline="0" dirty="0" smtClean="0">
                <a:solidFill>
                  <a:schemeClr val="tx1"/>
                </a:solidFill>
                <a:latin typeface="+mn-lt"/>
                <a:ea typeface="+mn-ea"/>
                <a:cs typeface="+mn-cs"/>
              </a:rPr>
              <a:t> et al., 1978). </a:t>
            </a:r>
            <a:endParaRPr lang="en-US" dirty="0" smtClean="0"/>
          </a:p>
        </p:txBody>
      </p:sp>
      <p:sp>
        <p:nvSpPr>
          <p:cNvPr id="4" name="Slide Number Placeholder 3"/>
          <p:cNvSpPr>
            <a:spLocks noGrp="1"/>
          </p:cNvSpPr>
          <p:nvPr>
            <p:ph type="sldNum" sz="quarter" idx="10"/>
          </p:nvPr>
        </p:nvSpPr>
        <p:spPr/>
        <p:txBody>
          <a:bodyPr/>
          <a:lstStyle/>
          <a:p>
            <a:fld id="{6E04C938-7FB1-4297-97B6-E7228C0C11F3}" type="slidenum">
              <a:rPr lang="en-US" smtClean="0"/>
              <a:pPr/>
              <a:t>25</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Being Persuaded as a Response-changing Process </a:t>
            </a:r>
          </a:p>
          <a:p>
            <a:r>
              <a:rPr lang="en-US" sz="1200" kern="1200" baseline="0" dirty="0" smtClean="0">
                <a:solidFill>
                  <a:schemeClr val="tx1"/>
                </a:solidFill>
                <a:latin typeface="+mn-lt"/>
                <a:ea typeface="+mn-ea"/>
                <a:cs typeface="+mn-cs"/>
              </a:rPr>
              <a:t>"Being persuaded" is most typically thought of as a response-changing process. Smokers are persuaded to become non-smokers; automobile drivers are persuaded to walk or use public transportation. Moreover, definitions of persuasion found </a:t>
            </a:r>
            <a:r>
              <a:rPr lang="en-US" sz="1200" b="0" kern="1200" baseline="0" dirty="0" smtClean="0">
                <a:solidFill>
                  <a:schemeClr val="tx1"/>
                </a:solidFill>
                <a:latin typeface="+mn-lt"/>
                <a:ea typeface="+mn-ea"/>
                <a:cs typeface="+mn-cs"/>
              </a:rPr>
              <a:t>in most texts </a:t>
            </a:r>
            <a:r>
              <a:rPr lang="en-US" sz="1200" b="0" kern="1200" baseline="0" dirty="0" err="1" smtClean="0">
                <a:solidFill>
                  <a:schemeClr val="tx1"/>
                </a:solidFill>
                <a:latin typeface="+mn-lt"/>
                <a:ea typeface="+mn-ea"/>
                <a:cs typeface="+mn-cs"/>
              </a:rPr>
              <a:t>emphasise</a:t>
            </a:r>
            <a:r>
              <a:rPr lang="en-US" sz="1200" b="0" kern="1200" baseline="0" dirty="0" smtClean="0">
                <a:solidFill>
                  <a:schemeClr val="tx1"/>
                </a:solidFill>
                <a:latin typeface="+mn-lt"/>
                <a:ea typeface="+mn-ea"/>
                <a:cs typeface="+mn-cs"/>
              </a:rPr>
              <a:t> the notion of changing responses (</a:t>
            </a:r>
            <a:r>
              <a:rPr lang="en-US" sz="1200" b="0" kern="1200" baseline="0" dirty="0" err="1" smtClean="0">
                <a:solidFill>
                  <a:schemeClr val="tx1"/>
                </a:solidFill>
                <a:latin typeface="+mn-lt"/>
                <a:ea typeface="+mn-ea"/>
                <a:cs typeface="+mn-cs"/>
              </a:rPr>
              <a:t>Bettinghas</a:t>
            </a:r>
            <a:r>
              <a:rPr lang="en-US" sz="1200" b="0" kern="1200" baseline="0" dirty="0" smtClean="0">
                <a:solidFill>
                  <a:schemeClr val="tx1"/>
                </a:solidFill>
                <a:latin typeface="+mn-lt"/>
                <a:ea typeface="+mn-ea"/>
                <a:cs typeface="+mn-cs"/>
              </a:rPr>
              <a:t>, 1973; </a:t>
            </a:r>
            <a:r>
              <a:rPr lang="en-US" sz="1200" b="0" kern="1200" baseline="0" dirty="0" err="1" smtClean="0">
                <a:solidFill>
                  <a:schemeClr val="tx1"/>
                </a:solidFill>
                <a:latin typeface="+mn-lt"/>
                <a:ea typeface="+mn-ea"/>
                <a:cs typeface="+mn-cs"/>
              </a:rPr>
              <a:t>Croswhite</a:t>
            </a:r>
            <a:r>
              <a:rPr lang="en-US" sz="1200" b="0" kern="1200" baseline="0" dirty="0" smtClean="0">
                <a:solidFill>
                  <a:schemeClr val="tx1"/>
                </a:solidFill>
                <a:latin typeface="+mn-lt"/>
                <a:ea typeface="+mn-ea"/>
                <a:cs typeface="+mn-cs"/>
              </a:rPr>
              <a:t>, 1969). The view of persuasion is of course consistent with the ideological tenets of democratic societies. Problems of social and political changes are problems of persuasion. The public must be induced to change present attitudes and </a:t>
            </a:r>
            <a:r>
              <a:rPr lang="en-US" sz="1200" b="0" kern="1200" baseline="0" dirty="0" err="1" smtClean="0">
                <a:solidFill>
                  <a:schemeClr val="tx1"/>
                </a:solidFill>
                <a:latin typeface="+mn-lt"/>
                <a:ea typeface="+mn-ea"/>
                <a:cs typeface="+mn-cs"/>
              </a:rPr>
              <a:t>behaviours</a:t>
            </a:r>
            <a:r>
              <a:rPr lang="en-US" sz="1200" b="0" kern="1200" baseline="0" dirty="0" smtClean="0">
                <a:solidFill>
                  <a:schemeClr val="tx1"/>
                </a:solidFill>
                <a:latin typeface="+mn-lt"/>
                <a:ea typeface="+mn-ea"/>
                <a:cs typeface="+mn-cs"/>
              </a:rPr>
              <a:t> to compost with the realities of new situations. For instance, the continuing popularity of Dale Carnegie-type courses rests primarily on the following claim: our instruction will motivate you to change your manner of self-presentation (that is, to alter established patterns of social </a:t>
            </a:r>
            <a:r>
              <a:rPr lang="en-US" sz="1200" b="0" kern="1200" baseline="0" dirty="0" err="1" smtClean="0">
                <a:solidFill>
                  <a:schemeClr val="tx1"/>
                </a:solidFill>
                <a:latin typeface="+mn-lt"/>
                <a:ea typeface="+mn-ea"/>
                <a:cs typeface="+mn-cs"/>
              </a:rPr>
              <a:t>behaviour</a:t>
            </a:r>
            <a:r>
              <a:rPr lang="en-US" sz="1200" b="0" kern="1200" baseline="0" dirty="0" smtClean="0">
                <a:solidFill>
                  <a:schemeClr val="tx1"/>
                </a:solidFill>
                <a:latin typeface="+mn-lt"/>
                <a:ea typeface="+mn-ea"/>
                <a:cs typeface="+mn-cs"/>
              </a:rPr>
              <a:t>); this change in turn will cause others to change dramatically their patterns of responding to you (that is others will be persuaded by your changed </a:t>
            </a:r>
            <a:r>
              <a:rPr lang="en-US" sz="1200" b="0" kern="1200" baseline="0" dirty="0" err="1" smtClean="0">
                <a:solidFill>
                  <a:schemeClr val="tx1"/>
                </a:solidFill>
                <a:latin typeface="+mn-lt"/>
                <a:ea typeface="+mn-ea"/>
                <a:cs typeface="+mn-cs"/>
              </a:rPr>
              <a:t>behaviour</a:t>
            </a:r>
            <a:r>
              <a:rPr lang="en-US" sz="1200" b="0" kern="1200" baseline="0" dirty="0" smtClean="0">
                <a:solidFill>
                  <a:schemeClr val="tx1"/>
                </a:solidFill>
                <a:latin typeface="+mn-lt"/>
                <a:ea typeface="+mn-ea"/>
                <a:cs typeface="+mn-cs"/>
              </a:rPr>
              <a:t> to relate to you in different ways). Although these processes are typically treated under such rubrics as interpersonal communication and interpersonal relations, they should be counted as instances of the response changing dimension of "being persuaded". </a:t>
            </a:r>
            <a:endParaRPr lang="en-US" b="0"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26</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Being Persuaded as a Response-changing Process </a:t>
            </a:r>
          </a:p>
          <a:p>
            <a:r>
              <a:rPr lang="en-US" sz="1200" kern="1200" baseline="0" dirty="0" smtClean="0">
                <a:solidFill>
                  <a:schemeClr val="tx1"/>
                </a:solidFill>
                <a:latin typeface="+mn-lt"/>
                <a:ea typeface="+mn-ea"/>
                <a:cs typeface="+mn-cs"/>
              </a:rPr>
              <a:t>"Being persuaded" is most typically thought of as a response-changing process. Smokers are persuaded to become non-smokers; automobile drivers are persuaded to walk or use public transportation. Moreover, definitions of persuasion found </a:t>
            </a:r>
            <a:r>
              <a:rPr lang="en-US" sz="1200" b="0" kern="1200" baseline="0" dirty="0" smtClean="0">
                <a:solidFill>
                  <a:schemeClr val="tx1"/>
                </a:solidFill>
                <a:latin typeface="+mn-lt"/>
                <a:ea typeface="+mn-ea"/>
                <a:cs typeface="+mn-cs"/>
              </a:rPr>
              <a:t>in most texts </a:t>
            </a:r>
            <a:r>
              <a:rPr lang="en-US" sz="1200" b="0" kern="1200" baseline="0" dirty="0" err="1" smtClean="0">
                <a:solidFill>
                  <a:schemeClr val="tx1"/>
                </a:solidFill>
                <a:latin typeface="+mn-lt"/>
                <a:ea typeface="+mn-ea"/>
                <a:cs typeface="+mn-cs"/>
              </a:rPr>
              <a:t>emphasise</a:t>
            </a:r>
            <a:r>
              <a:rPr lang="en-US" sz="1200" b="0" kern="1200" baseline="0" dirty="0" smtClean="0">
                <a:solidFill>
                  <a:schemeClr val="tx1"/>
                </a:solidFill>
                <a:latin typeface="+mn-lt"/>
                <a:ea typeface="+mn-ea"/>
                <a:cs typeface="+mn-cs"/>
              </a:rPr>
              <a:t> the notion of changing responses (</a:t>
            </a:r>
            <a:r>
              <a:rPr lang="en-US" sz="1200" b="0" kern="1200" baseline="0" dirty="0" err="1" smtClean="0">
                <a:solidFill>
                  <a:schemeClr val="tx1"/>
                </a:solidFill>
                <a:latin typeface="+mn-lt"/>
                <a:ea typeface="+mn-ea"/>
                <a:cs typeface="+mn-cs"/>
              </a:rPr>
              <a:t>Bettinghas</a:t>
            </a:r>
            <a:r>
              <a:rPr lang="en-US" sz="1200" b="0" kern="1200" baseline="0" dirty="0" smtClean="0">
                <a:solidFill>
                  <a:schemeClr val="tx1"/>
                </a:solidFill>
                <a:latin typeface="+mn-lt"/>
                <a:ea typeface="+mn-ea"/>
                <a:cs typeface="+mn-cs"/>
              </a:rPr>
              <a:t>, 1973; </a:t>
            </a:r>
            <a:r>
              <a:rPr lang="en-US" sz="1200" b="0" kern="1200" baseline="0" dirty="0" err="1" smtClean="0">
                <a:solidFill>
                  <a:schemeClr val="tx1"/>
                </a:solidFill>
                <a:latin typeface="+mn-lt"/>
                <a:ea typeface="+mn-ea"/>
                <a:cs typeface="+mn-cs"/>
              </a:rPr>
              <a:t>Croswhite</a:t>
            </a:r>
            <a:r>
              <a:rPr lang="en-US" sz="1200" b="0" kern="1200" baseline="0" dirty="0" smtClean="0">
                <a:solidFill>
                  <a:schemeClr val="tx1"/>
                </a:solidFill>
                <a:latin typeface="+mn-lt"/>
                <a:ea typeface="+mn-ea"/>
                <a:cs typeface="+mn-cs"/>
              </a:rPr>
              <a:t>, 1969). The view of persuasion is of course consistent with the ideological tenets of democratic societies. Problems of social and political changes are problems of persuasion. The public must be induced to change present attitudes and </a:t>
            </a:r>
            <a:r>
              <a:rPr lang="en-US" sz="1200" b="0" kern="1200" baseline="0" dirty="0" err="1" smtClean="0">
                <a:solidFill>
                  <a:schemeClr val="tx1"/>
                </a:solidFill>
                <a:latin typeface="+mn-lt"/>
                <a:ea typeface="+mn-ea"/>
                <a:cs typeface="+mn-cs"/>
              </a:rPr>
              <a:t>behaviours</a:t>
            </a:r>
            <a:r>
              <a:rPr lang="en-US" sz="1200" b="0" kern="1200" baseline="0" dirty="0" smtClean="0">
                <a:solidFill>
                  <a:schemeClr val="tx1"/>
                </a:solidFill>
                <a:latin typeface="+mn-lt"/>
                <a:ea typeface="+mn-ea"/>
                <a:cs typeface="+mn-cs"/>
              </a:rPr>
              <a:t> to compost with the realities of new situations. For instance, the continuing popularity of Dale Carnegie-type courses rests primarily on the following claim: our instruction will motivate you to change your manner of self-presentation (that is, to alter established patterns of social </a:t>
            </a:r>
            <a:r>
              <a:rPr lang="en-US" sz="1200" b="0" kern="1200" baseline="0" dirty="0" err="1" smtClean="0">
                <a:solidFill>
                  <a:schemeClr val="tx1"/>
                </a:solidFill>
                <a:latin typeface="+mn-lt"/>
                <a:ea typeface="+mn-ea"/>
                <a:cs typeface="+mn-cs"/>
              </a:rPr>
              <a:t>behaviour</a:t>
            </a:r>
            <a:r>
              <a:rPr lang="en-US" sz="1200" b="0" kern="1200" baseline="0" dirty="0" smtClean="0">
                <a:solidFill>
                  <a:schemeClr val="tx1"/>
                </a:solidFill>
                <a:latin typeface="+mn-lt"/>
                <a:ea typeface="+mn-ea"/>
                <a:cs typeface="+mn-cs"/>
              </a:rPr>
              <a:t>); this change in turn will cause others to change dramatically their patterns of responding to you (that is others will be persuaded by your changed </a:t>
            </a:r>
            <a:r>
              <a:rPr lang="en-US" sz="1200" b="0" kern="1200" baseline="0" dirty="0" err="1" smtClean="0">
                <a:solidFill>
                  <a:schemeClr val="tx1"/>
                </a:solidFill>
                <a:latin typeface="+mn-lt"/>
                <a:ea typeface="+mn-ea"/>
                <a:cs typeface="+mn-cs"/>
              </a:rPr>
              <a:t>behaviour</a:t>
            </a:r>
            <a:r>
              <a:rPr lang="en-US" sz="1200" b="0" kern="1200" baseline="0" dirty="0" smtClean="0">
                <a:solidFill>
                  <a:schemeClr val="tx1"/>
                </a:solidFill>
                <a:latin typeface="+mn-lt"/>
                <a:ea typeface="+mn-ea"/>
                <a:cs typeface="+mn-cs"/>
              </a:rPr>
              <a:t> to relate to you in different ways). Although these processes are typically treated under such rubrics as interpersonal communication and interpersonal relations, they should be counted as instances of the response changing dimension of "being persuaded".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27</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b="1" kern="1200" baseline="0" dirty="0" smtClean="0">
                <a:solidFill>
                  <a:schemeClr val="tx1"/>
                </a:solidFill>
                <a:latin typeface="+mn-lt"/>
                <a:ea typeface="+mn-ea"/>
                <a:cs typeface="+mn-cs"/>
              </a:rPr>
              <a:t>SELF-AWARENESS AND PERSUASION </a:t>
            </a:r>
          </a:p>
          <a:p>
            <a:r>
              <a:rPr lang="en-US" sz="1200" kern="1200" baseline="0" dirty="0" smtClean="0">
                <a:solidFill>
                  <a:schemeClr val="tx1"/>
                </a:solidFill>
                <a:latin typeface="+mn-lt"/>
                <a:ea typeface="+mn-ea"/>
                <a:cs typeface="+mn-cs"/>
              </a:rPr>
              <a:t>Considerable research has </a:t>
            </a:r>
            <a:r>
              <a:rPr lang="en-US" sz="1200" kern="1200" baseline="0" dirty="0" err="1" smtClean="0">
                <a:solidFill>
                  <a:schemeClr val="tx1"/>
                </a:solidFill>
                <a:latin typeface="+mn-lt"/>
                <a:ea typeface="+mn-ea"/>
                <a:cs typeface="+mn-cs"/>
              </a:rPr>
              <a:t>focussed</a:t>
            </a:r>
            <a:r>
              <a:rPr lang="en-US" sz="1200" kern="1200" baseline="0" dirty="0" smtClean="0">
                <a:solidFill>
                  <a:schemeClr val="tx1"/>
                </a:solidFill>
                <a:latin typeface="+mn-lt"/>
                <a:ea typeface="+mn-ea"/>
                <a:cs typeface="+mn-cs"/>
              </a:rPr>
              <a:t> on the reactions of receivers to persuasive messages. Such research has often constructed situations in which subjects were made aware of their beliefs, attitudes and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in the experiment. Some other research has been useful for modeling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that is consciously controlled, the psychology of self-awareness would suggest that three questions be pursued, which are discussed below. </a:t>
            </a:r>
          </a:p>
          <a:p>
            <a:endParaRPr lang="en-US" sz="1200" kern="1200" baseline="0" dirty="0" smtClean="0">
              <a:solidFill>
                <a:schemeClr val="tx1"/>
              </a:solidFill>
              <a:latin typeface="+mn-lt"/>
              <a:ea typeface="+mn-ea"/>
              <a:cs typeface="+mn-cs"/>
            </a:endParaRPr>
          </a:p>
          <a:p>
            <a:pPr marL="228600" indent="-228600">
              <a:buFont typeface="+mj-lt"/>
              <a:buAutoNum type="alphaLcPeriod"/>
            </a:pPr>
            <a:r>
              <a:rPr lang="en-US" sz="1200" kern="1200" baseline="0" dirty="0" smtClean="0">
                <a:solidFill>
                  <a:schemeClr val="tx1"/>
                </a:solidFill>
                <a:latin typeface="+mn-lt"/>
                <a:ea typeface="+mn-ea"/>
                <a:cs typeface="+mn-cs"/>
              </a:rPr>
              <a:t>To what extent are people in persuasive situations aware of their mental and </a:t>
            </a:r>
            <a:r>
              <a:rPr lang="en-US" sz="1200" kern="1200" baseline="0" dirty="0" err="1" smtClean="0">
                <a:solidFill>
                  <a:schemeClr val="tx1"/>
                </a:solidFill>
                <a:latin typeface="+mn-lt"/>
                <a:ea typeface="+mn-ea"/>
                <a:cs typeface="+mn-cs"/>
              </a:rPr>
              <a:t>behavioural</a:t>
            </a:r>
            <a:r>
              <a:rPr lang="en-US" sz="1200" kern="1200" baseline="0" dirty="0" smtClean="0">
                <a:solidFill>
                  <a:schemeClr val="tx1"/>
                </a:solidFill>
                <a:latin typeface="+mn-lt"/>
                <a:ea typeface="+mn-ea"/>
                <a:cs typeface="+mn-cs"/>
              </a:rPr>
              <a:t> responses to persuasive communications? </a:t>
            </a:r>
            <a:r>
              <a:rPr lang="en-US" sz="1200" kern="1200" baseline="0" dirty="0" err="1" smtClean="0">
                <a:solidFill>
                  <a:schemeClr val="tx1"/>
                </a:solidFill>
                <a:latin typeface="+mn-lt"/>
                <a:ea typeface="+mn-ea"/>
                <a:cs typeface="+mn-cs"/>
              </a:rPr>
              <a:t>Nisbett</a:t>
            </a:r>
            <a:r>
              <a:rPr lang="en-US" sz="1200" kern="1200" baseline="0" dirty="0" smtClean="0">
                <a:solidFill>
                  <a:schemeClr val="tx1"/>
                </a:solidFill>
                <a:latin typeface="+mn-lt"/>
                <a:ea typeface="+mn-ea"/>
                <a:cs typeface="+mn-cs"/>
              </a:rPr>
              <a:t> and Wilson (1977) provide evidence that subjects may not be aware of mental processes and changes as a result of persuasive messages. Research in the </a:t>
            </a:r>
            <a:r>
              <a:rPr lang="en-US" sz="1200" b="1" kern="1200" baseline="0" dirty="0" smtClean="0">
                <a:solidFill>
                  <a:schemeClr val="tx1"/>
                </a:solidFill>
                <a:latin typeface="+mn-lt"/>
                <a:ea typeface="+mn-ea"/>
                <a:cs typeface="+mn-cs"/>
              </a:rPr>
              <a:t>subliminal area suggests that people may not have to be aware of the stimulus in order to react to it (Dixon, 1971). </a:t>
            </a:r>
          </a:p>
          <a:p>
            <a:pPr marL="228600" indent="-228600">
              <a:buFont typeface="+mj-lt"/>
              <a:buAutoNum type="alphaLcPeriod"/>
            </a:pPr>
            <a:endParaRPr lang="en-US" sz="1200" kern="1200" baseline="0" dirty="0" smtClean="0">
              <a:solidFill>
                <a:schemeClr val="tx1"/>
              </a:solidFill>
              <a:latin typeface="+mn-lt"/>
              <a:ea typeface="+mn-ea"/>
              <a:cs typeface="+mn-cs"/>
            </a:endParaRPr>
          </a:p>
          <a:p>
            <a:pPr marL="228600" indent="-228600">
              <a:buFont typeface="+mj-lt"/>
              <a:buAutoNum type="alphaLcPeriod"/>
            </a:pPr>
            <a:r>
              <a:rPr lang="en-US" sz="1200" kern="1200" baseline="0" dirty="0" smtClean="0">
                <a:solidFill>
                  <a:schemeClr val="tx1"/>
                </a:solidFill>
                <a:latin typeface="+mn-lt"/>
                <a:ea typeface="+mn-ea"/>
                <a:cs typeface="+mn-cs"/>
              </a:rPr>
              <a:t>To what extent do individual differences in self-awareness influence persuasion? Research suggests that high self-monitors are less concerned with inconsistencies between attitudes and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Interestingly, we might also argue that people may differ in their awareness of such inconsistencies. People who are high in private self-consciousness may discover such inconsistencies, whereas people in private self-consciousness may not. Self-consciousness may provide insight into when either theory might predict persuasive effects. </a:t>
            </a:r>
          </a:p>
          <a:p>
            <a:pPr marL="228600" indent="-228600">
              <a:buFont typeface="+mj-lt"/>
              <a:buAutoNum type="alphaLcPeriod"/>
            </a:pPr>
            <a:endParaRPr lang="en-US" sz="1200" kern="1200" baseline="0" dirty="0" smtClean="0">
              <a:solidFill>
                <a:schemeClr val="tx1"/>
              </a:solidFill>
              <a:latin typeface="+mn-lt"/>
              <a:ea typeface="+mn-ea"/>
              <a:cs typeface="+mn-cs"/>
            </a:endParaRPr>
          </a:p>
          <a:p>
            <a:pPr marL="228600" indent="-228600">
              <a:buFont typeface="+mj-lt"/>
              <a:buAutoNum type="alphaLcPeriod"/>
            </a:pPr>
            <a:r>
              <a:rPr lang="en-US" sz="1200" kern="1200" baseline="0" dirty="0" smtClean="0">
                <a:solidFill>
                  <a:schemeClr val="tx1"/>
                </a:solidFill>
                <a:latin typeface="+mn-lt"/>
                <a:ea typeface="+mn-ea"/>
                <a:cs typeface="+mn-cs"/>
              </a:rPr>
              <a:t>What situational ones prompt an individual to be self-aware in the persuasion process? A variety of experimental methods seem to increase a person's self-awareness in persuasion experiments. One method that may prompt self-awareness involves recording one's thoughts about a persuasive message. When a person is required to recall thoughts, write them down and then observe them, we would expect them to be objectively self-aware. Pretty and </a:t>
            </a:r>
            <a:r>
              <a:rPr lang="en-US" sz="1200" kern="1200" baseline="0" dirty="0" err="1" smtClean="0">
                <a:solidFill>
                  <a:schemeClr val="tx1"/>
                </a:solidFill>
                <a:latin typeface="+mn-lt"/>
                <a:ea typeface="+mn-ea"/>
                <a:cs typeface="+mn-cs"/>
              </a:rPr>
              <a:t>Calioppo</a:t>
            </a:r>
            <a:r>
              <a:rPr lang="en-US" sz="1200" kern="1200" baseline="0" dirty="0" smtClean="0">
                <a:solidFill>
                  <a:schemeClr val="tx1"/>
                </a:solidFill>
                <a:latin typeface="+mn-lt"/>
                <a:ea typeface="+mn-ea"/>
                <a:cs typeface="+mn-cs"/>
              </a:rPr>
              <a:t> (1977) examined the effects of forewarning people of an impending persuasive message and listing their other thoughts about the message on resistance to attitude change. These authors found that asking forewarned subjects to record their own general thoughts or topic-related thoughts prior to receiving a persuasive message tends to increase </a:t>
            </a:r>
            <a:r>
              <a:rPr lang="en-US" sz="1200" kern="1200" baseline="0" dirty="0" err="1" smtClean="0">
                <a:solidFill>
                  <a:schemeClr val="tx1"/>
                </a:solidFill>
                <a:latin typeface="+mn-lt"/>
                <a:ea typeface="+mn-ea"/>
                <a:cs typeface="+mn-cs"/>
              </a:rPr>
              <a:t>counterarguing</a:t>
            </a:r>
            <a:r>
              <a:rPr lang="en-US" sz="1200" kern="1200" baseline="0" dirty="0" smtClean="0">
                <a:solidFill>
                  <a:schemeClr val="tx1"/>
                </a:solidFill>
                <a:latin typeface="+mn-lt"/>
                <a:ea typeface="+mn-ea"/>
                <a:cs typeface="+mn-cs"/>
              </a:rPr>
              <a:t> and subsequent resistance to attitude change.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28</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1" kern="1200" baseline="0" dirty="0" smtClean="0">
                <a:solidFill>
                  <a:schemeClr val="tx1"/>
                </a:solidFill>
                <a:latin typeface="+mn-lt"/>
                <a:ea typeface="+mn-ea"/>
                <a:cs typeface="+mn-cs"/>
              </a:rPr>
              <a:t>SELF-AWARENESS AND PERSUASION </a:t>
            </a:r>
          </a:p>
          <a:p>
            <a:r>
              <a:rPr lang="en-US" sz="1200" kern="1200" baseline="0" dirty="0" smtClean="0">
                <a:solidFill>
                  <a:schemeClr val="tx1"/>
                </a:solidFill>
                <a:latin typeface="+mn-lt"/>
                <a:ea typeface="+mn-ea"/>
                <a:cs typeface="+mn-cs"/>
              </a:rPr>
              <a:t>Considerable research has </a:t>
            </a:r>
            <a:r>
              <a:rPr lang="en-US" sz="1200" kern="1200" baseline="0" dirty="0" err="1" smtClean="0">
                <a:solidFill>
                  <a:schemeClr val="tx1"/>
                </a:solidFill>
                <a:latin typeface="+mn-lt"/>
                <a:ea typeface="+mn-ea"/>
                <a:cs typeface="+mn-cs"/>
              </a:rPr>
              <a:t>focussed</a:t>
            </a:r>
            <a:r>
              <a:rPr lang="en-US" sz="1200" kern="1200" baseline="0" dirty="0" smtClean="0">
                <a:solidFill>
                  <a:schemeClr val="tx1"/>
                </a:solidFill>
                <a:latin typeface="+mn-lt"/>
                <a:ea typeface="+mn-ea"/>
                <a:cs typeface="+mn-cs"/>
              </a:rPr>
              <a:t> on the reactions of receivers to persuasive messages. Such research has often constructed situations in which subjects were made aware of their beliefs, attitudes and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in the experiment. Some other research has been useful for modeling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that is consciously controlled, the psychology of self-awareness would suggest that three questions be pursued, which are discussed below. </a:t>
            </a:r>
          </a:p>
          <a:p>
            <a:endParaRPr lang="en-US" sz="1200" kern="1200" baseline="0" dirty="0" smtClean="0">
              <a:solidFill>
                <a:schemeClr val="tx1"/>
              </a:solidFill>
              <a:latin typeface="+mn-lt"/>
              <a:ea typeface="+mn-ea"/>
              <a:cs typeface="+mn-cs"/>
            </a:endParaRPr>
          </a:p>
          <a:p>
            <a:pPr marL="228600" indent="-228600">
              <a:buFont typeface="+mj-lt"/>
              <a:buAutoNum type="alphaLcPeriod"/>
            </a:pPr>
            <a:r>
              <a:rPr lang="en-US" sz="1200" kern="1200" baseline="0" dirty="0" smtClean="0">
                <a:solidFill>
                  <a:schemeClr val="tx1"/>
                </a:solidFill>
                <a:latin typeface="+mn-lt"/>
                <a:ea typeface="+mn-ea"/>
                <a:cs typeface="+mn-cs"/>
              </a:rPr>
              <a:t>To what extent are people in persuasive situations aware of their mental and </a:t>
            </a:r>
            <a:r>
              <a:rPr lang="en-US" sz="1200" kern="1200" baseline="0" dirty="0" err="1" smtClean="0">
                <a:solidFill>
                  <a:schemeClr val="tx1"/>
                </a:solidFill>
                <a:latin typeface="+mn-lt"/>
                <a:ea typeface="+mn-ea"/>
                <a:cs typeface="+mn-cs"/>
              </a:rPr>
              <a:t>behavioural</a:t>
            </a:r>
            <a:r>
              <a:rPr lang="en-US" sz="1200" kern="1200" baseline="0" dirty="0" smtClean="0">
                <a:solidFill>
                  <a:schemeClr val="tx1"/>
                </a:solidFill>
                <a:latin typeface="+mn-lt"/>
                <a:ea typeface="+mn-ea"/>
                <a:cs typeface="+mn-cs"/>
              </a:rPr>
              <a:t> responses to persuasive communications? </a:t>
            </a:r>
            <a:r>
              <a:rPr lang="en-US" sz="1200" kern="1200" baseline="0" dirty="0" err="1" smtClean="0">
                <a:solidFill>
                  <a:schemeClr val="tx1"/>
                </a:solidFill>
                <a:latin typeface="+mn-lt"/>
                <a:ea typeface="+mn-ea"/>
                <a:cs typeface="+mn-cs"/>
              </a:rPr>
              <a:t>Nisbett</a:t>
            </a:r>
            <a:r>
              <a:rPr lang="en-US" sz="1200" kern="1200" baseline="0" dirty="0" smtClean="0">
                <a:solidFill>
                  <a:schemeClr val="tx1"/>
                </a:solidFill>
                <a:latin typeface="+mn-lt"/>
                <a:ea typeface="+mn-ea"/>
                <a:cs typeface="+mn-cs"/>
              </a:rPr>
              <a:t> and Wilson (1977) provide evidence that subjects may not be aware of mental processes and changes as a result of persuasive messages. Research in the </a:t>
            </a:r>
            <a:r>
              <a:rPr lang="en-US" sz="1200" b="1" kern="1200" baseline="0" dirty="0" smtClean="0">
                <a:solidFill>
                  <a:schemeClr val="tx1"/>
                </a:solidFill>
                <a:latin typeface="+mn-lt"/>
                <a:ea typeface="+mn-ea"/>
                <a:cs typeface="+mn-cs"/>
              </a:rPr>
              <a:t>subliminal area suggests that people may not have to be aware of the stimulus in order to react to it (Dixon, 1971). </a:t>
            </a:r>
          </a:p>
          <a:p>
            <a:pPr marL="228600" indent="-228600">
              <a:buFont typeface="+mj-lt"/>
              <a:buAutoNum type="alphaLcPeriod"/>
            </a:pPr>
            <a:endParaRPr lang="en-US" sz="1200" kern="1200" baseline="0" dirty="0" smtClean="0">
              <a:solidFill>
                <a:schemeClr val="tx1"/>
              </a:solidFill>
              <a:latin typeface="+mn-lt"/>
              <a:ea typeface="+mn-ea"/>
              <a:cs typeface="+mn-cs"/>
            </a:endParaRPr>
          </a:p>
          <a:p>
            <a:pPr marL="228600" indent="-228600">
              <a:buFont typeface="+mj-lt"/>
              <a:buAutoNum type="alphaLcPeriod"/>
            </a:pPr>
            <a:r>
              <a:rPr lang="en-US" sz="1200" kern="1200" baseline="0" dirty="0" smtClean="0">
                <a:solidFill>
                  <a:schemeClr val="tx1"/>
                </a:solidFill>
                <a:latin typeface="+mn-lt"/>
                <a:ea typeface="+mn-ea"/>
                <a:cs typeface="+mn-cs"/>
              </a:rPr>
              <a:t>To what extent do individual differences in self-awareness influence persuasion? Research suggests that high self-monitors are less concerned with inconsistencies between attitudes and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Interestingly, we might also argue that people may differ in their awareness of such inconsistencies. People who are high in private self-consciousness may discover such inconsistencies, whereas people in private self-consciousness may not. Self-consciousness may provide insight into when either theory might predict persuasive effects. </a:t>
            </a:r>
          </a:p>
          <a:p>
            <a:pPr marL="228600" indent="-228600">
              <a:buFont typeface="+mj-lt"/>
              <a:buAutoNum type="alphaLcPeriod"/>
            </a:pPr>
            <a:endParaRPr lang="en-US" sz="1200" kern="1200" baseline="0" dirty="0" smtClean="0">
              <a:solidFill>
                <a:schemeClr val="tx1"/>
              </a:solidFill>
              <a:latin typeface="+mn-lt"/>
              <a:ea typeface="+mn-ea"/>
              <a:cs typeface="+mn-cs"/>
            </a:endParaRPr>
          </a:p>
          <a:p>
            <a:pPr marL="228600" indent="-228600">
              <a:buFont typeface="+mj-lt"/>
              <a:buAutoNum type="alphaLcPeriod"/>
            </a:pPr>
            <a:r>
              <a:rPr lang="en-US" sz="1200" kern="1200" baseline="0" dirty="0" smtClean="0">
                <a:solidFill>
                  <a:schemeClr val="tx1"/>
                </a:solidFill>
                <a:latin typeface="+mn-lt"/>
                <a:ea typeface="+mn-ea"/>
                <a:cs typeface="+mn-cs"/>
              </a:rPr>
              <a:t>What situational ones prompt an individual to be self-aware in the persuasion process? A variety of experimental methods seem to increase a person's self-awareness in persuasion experiments. One method that may prompt self-awareness involves recording one's thoughts about a persuasive message. When a person is required to recall thoughts, write them down and then observe them, we would expect them to be objectively self-aware. Pretty and </a:t>
            </a:r>
            <a:r>
              <a:rPr lang="en-US" sz="1200" kern="1200" baseline="0" dirty="0" err="1" smtClean="0">
                <a:solidFill>
                  <a:schemeClr val="tx1"/>
                </a:solidFill>
                <a:latin typeface="+mn-lt"/>
                <a:ea typeface="+mn-ea"/>
                <a:cs typeface="+mn-cs"/>
              </a:rPr>
              <a:t>Calioppo</a:t>
            </a:r>
            <a:r>
              <a:rPr lang="en-US" sz="1200" kern="1200" baseline="0" dirty="0" smtClean="0">
                <a:solidFill>
                  <a:schemeClr val="tx1"/>
                </a:solidFill>
                <a:latin typeface="+mn-lt"/>
                <a:ea typeface="+mn-ea"/>
                <a:cs typeface="+mn-cs"/>
              </a:rPr>
              <a:t> (1977) examined the effects of forewarning people of an impending persuasive message and listing their other thoughts about the message on resistance to attitude change. These authors found that asking forewarned subjects to record their own general thoughts or topic-related thoughts prior to receiving a persuasive message tends to increase </a:t>
            </a:r>
            <a:r>
              <a:rPr lang="en-US" sz="1200" kern="1200" baseline="0" dirty="0" err="1" smtClean="0">
                <a:solidFill>
                  <a:schemeClr val="tx1"/>
                </a:solidFill>
                <a:latin typeface="+mn-lt"/>
                <a:ea typeface="+mn-ea"/>
                <a:cs typeface="+mn-cs"/>
              </a:rPr>
              <a:t>counterarguing</a:t>
            </a:r>
            <a:r>
              <a:rPr lang="en-US" sz="1200" kern="1200" baseline="0" dirty="0" smtClean="0">
                <a:solidFill>
                  <a:schemeClr val="tx1"/>
                </a:solidFill>
                <a:latin typeface="+mn-lt"/>
                <a:ea typeface="+mn-ea"/>
                <a:cs typeface="+mn-cs"/>
              </a:rPr>
              <a:t> and subsequent resistance to attitude change. </a:t>
            </a:r>
          </a:p>
        </p:txBody>
      </p:sp>
      <p:sp>
        <p:nvSpPr>
          <p:cNvPr id="4" name="Slide Number Placeholder 3"/>
          <p:cNvSpPr>
            <a:spLocks noGrp="1"/>
          </p:cNvSpPr>
          <p:nvPr>
            <p:ph type="sldNum" sz="quarter" idx="10"/>
          </p:nvPr>
        </p:nvSpPr>
        <p:spPr/>
        <p:txBody>
          <a:bodyPr/>
          <a:lstStyle/>
          <a:p>
            <a:fld id="{6E04C938-7FB1-4297-97B6-E7228C0C11F3}" type="slidenum">
              <a:rPr lang="en-US" smtClean="0"/>
              <a:pPr/>
              <a:t>29</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Roberts and </a:t>
            </a:r>
            <a:r>
              <a:rPr lang="en-US" sz="1200" kern="1200" baseline="0" dirty="0" err="1" smtClean="0">
                <a:solidFill>
                  <a:schemeClr val="tx1"/>
                </a:solidFill>
                <a:latin typeface="+mn-lt"/>
                <a:ea typeface="+mn-ea"/>
                <a:cs typeface="+mn-cs"/>
              </a:rPr>
              <a:t>Maccoby</a:t>
            </a:r>
            <a:r>
              <a:rPr lang="en-US" sz="1200" kern="1200" baseline="0" dirty="0" smtClean="0">
                <a:solidFill>
                  <a:schemeClr val="tx1"/>
                </a:solidFill>
                <a:latin typeface="+mn-lt"/>
                <a:ea typeface="+mn-ea"/>
                <a:cs typeface="+mn-cs"/>
              </a:rPr>
              <a:t> (1973) conducted a complex analysis of cognitive reactions to persuasive messages. They found that subjects who listed their thoughts during a communication generated more positive statements about the message, while subjects who listed their thoughts after the message generated more negative statements. </a:t>
            </a:r>
            <a:r>
              <a:rPr lang="en-US" sz="1200" kern="1200" baseline="0" dirty="0" err="1" smtClean="0">
                <a:solidFill>
                  <a:schemeClr val="tx1"/>
                </a:solidFill>
                <a:latin typeface="+mn-lt"/>
                <a:ea typeface="+mn-ea"/>
                <a:cs typeface="+mn-cs"/>
              </a:rPr>
              <a:t>Osterhouse</a:t>
            </a:r>
            <a:r>
              <a:rPr lang="en-US" sz="1200" kern="1200" baseline="0" dirty="0" smtClean="0">
                <a:solidFill>
                  <a:schemeClr val="tx1"/>
                </a:solidFill>
                <a:latin typeface="+mn-lt"/>
                <a:ea typeface="+mn-ea"/>
                <a:cs typeface="+mn-cs"/>
              </a:rPr>
              <a:t> and </a:t>
            </a:r>
            <a:r>
              <a:rPr lang="en-US" sz="1200" kern="1200" baseline="0" dirty="0" err="1" smtClean="0">
                <a:solidFill>
                  <a:schemeClr val="tx1"/>
                </a:solidFill>
                <a:latin typeface="+mn-lt"/>
                <a:ea typeface="+mn-ea"/>
                <a:cs typeface="+mn-cs"/>
              </a:rPr>
              <a:t>Brockner</a:t>
            </a:r>
            <a:r>
              <a:rPr lang="en-US" sz="1200" kern="1200" baseline="0" dirty="0" smtClean="0">
                <a:solidFill>
                  <a:schemeClr val="tx1"/>
                </a:solidFill>
                <a:latin typeface="+mn-lt"/>
                <a:ea typeface="+mn-ea"/>
                <a:cs typeface="+mn-cs"/>
              </a:rPr>
              <a:t> (1979) suggested that the effect of focusing on one's responses to a persuasive message can be disrupted by distraction. As the level of distraction increased, counterargument production decreased while communication acceptance increased. </a:t>
            </a:r>
          </a:p>
          <a:p>
            <a:r>
              <a:rPr lang="en-US" sz="1200" kern="1200" baseline="0" dirty="0" err="1" smtClean="0">
                <a:solidFill>
                  <a:schemeClr val="tx1"/>
                </a:solidFill>
                <a:latin typeface="+mn-lt"/>
                <a:ea typeface="+mn-ea"/>
                <a:cs typeface="+mn-cs"/>
              </a:rPr>
              <a:t>Cialdini</a:t>
            </a:r>
            <a:r>
              <a:rPr lang="en-US" sz="1200" kern="1200" baseline="0" dirty="0" smtClean="0">
                <a:solidFill>
                  <a:schemeClr val="tx1"/>
                </a:solidFill>
                <a:latin typeface="+mn-lt"/>
                <a:ea typeface="+mn-ea"/>
                <a:cs typeface="+mn-cs"/>
              </a:rPr>
              <a:t> et al. (1974) discovered that people evaluate a receiver of a message according to the receiver's response to a persuasive message. The persuader tends to attribute greater intelligence to a receiver who changes to a position congruent with the persuader's than if the receiver resists. An observer of the persuasive attempt tends to negatively evaluate a receiver who is easily persuaded even if the observer agrees with the position advocated in the message. </a:t>
            </a:r>
          </a:p>
          <a:p>
            <a:r>
              <a:rPr lang="en-US" sz="1200" kern="1200" baseline="0" dirty="0" smtClean="0">
                <a:solidFill>
                  <a:schemeClr val="tx1"/>
                </a:solidFill>
                <a:latin typeface="+mn-lt"/>
                <a:ea typeface="+mn-ea"/>
                <a:cs typeface="+mn-cs"/>
              </a:rPr>
              <a:t>It is important to examine how people respond to persuasive messages when they are self-aware, it is equally important to examine how they respond when they are not self-aware. Indeed, if we could examine the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of people in naturalistic persuasion settings, we might find that they are typically lower in self-awareness than some would expect. One might find that people often comply with a large number of persuasive messages received at work without consciously considering the relevance to beliefs, attitudes and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30</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Roberts and </a:t>
            </a:r>
            <a:r>
              <a:rPr lang="en-US" sz="1200" kern="1200" baseline="0" dirty="0" err="1" smtClean="0">
                <a:solidFill>
                  <a:schemeClr val="tx1"/>
                </a:solidFill>
                <a:latin typeface="+mn-lt"/>
                <a:ea typeface="+mn-ea"/>
                <a:cs typeface="+mn-cs"/>
              </a:rPr>
              <a:t>Maccoby</a:t>
            </a:r>
            <a:r>
              <a:rPr lang="en-US" sz="1200" kern="1200" baseline="0" dirty="0" smtClean="0">
                <a:solidFill>
                  <a:schemeClr val="tx1"/>
                </a:solidFill>
                <a:latin typeface="+mn-lt"/>
                <a:ea typeface="+mn-ea"/>
                <a:cs typeface="+mn-cs"/>
              </a:rPr>
              <a:t> (1973) conducted a complex analysis of cognitive reactions to persuasive messages. They found that subjects who listed their thoughts during a communication generated more positive statements about the message, while subjects who listed their thoughts after the message generated more negative statements. </a:t>
            </a:r>
            <a:r>
              <a:rPr lang="en-US" sz="1200" kern="1200" baseline="0" dirty="0" err="1" smtClean="0">
                <a:solidFill>
                  <a:schemeClr val="tx1"/>
                </a:solidFill>
                <a:latin typeface="+mn-lt"/>
                <a:ea typeface="+mn-ea"/>
                <a:cs typeface="+mn-cs"/>
              </a:rPr>
              <a:t>Osterhouse</a:t>
            </a:r>
            <a:r>
              <a:rPr lang="en-US" sz="1200" kern="1200" baseline="0" dirty="0" smtClean="0">
                <a:solidFill>
                  <a:schemeClr val="tx1"/>
                </a:solidFill>
                <a:latin typeface="+mn-lt"/>
                <a:ea typeface="+mn-ea"/>
                <a:cs typeface="+mn-cs"/>
              </a:rPr>
              <a:t> and </a:t>
            </a:r>
            <a:r>
              <a:rPr lang="en-US" sz="1200" kern="1200" baseline="0" dirty="0" err="1" smtClean="0">
                <a:solidFill>
                  <a:schemeClr val="tx1"/>
                </a:solidFill>
                <a:latin typeface="+mn-lt"/>
                <a:ea typeface="+mn-ea"/>
                <a:cs typeface="+mn-cs"/>
              </a:rPr>
              <a:t>Brockner</a:t>
            </a:r>
            <a:r>
              <a:rPr lang="en-US" sz="1200" kern="1200" baseline="0" dirty="0" smtClean="0">
                <a:solidFill>
                  <a:schemeClr val="tx1"/>
                </a:solidFill>
                <a:latin typeface="+mn-lt"/>
                <a:ea typeface="+mn-ea"/>
                <a:cs typeface="+mn-cs"/>
              </a:rPr>
              <a:t> (1979) suggested that the effect of focusing on one's responses to a persuasive message can be disrupted by distraction. As the level of distraction increased, counterargument production decreased while communication acceptance increased. </a:t>
            </a:r>
          </a:p>
          <a:p>
            <a:r>
              <a:rPr lang="en-US" sz="1200" kern="1200" baseline="0" dirty="0" err="1" smtClean="0">
                <a:solidFill>
                  <a:schemeClr val="tx1"/>
                </a:solidFill>
                <a:latin typeface="+mn-lt"/>
                <a:ea typeface="+mn-ea"/>
                <a:cs typeface="+mn-cs"/>
              </a:rPr>
              <a:t>Cialdini</a:t>
            </a:r>
            <a:r>
              <a:rPr lang="en-US" sz="1200" kern="1200" baseline="0" dirty="0" smtClean="0">
                <a:solidFill>
                  <a:schemeClr val="tx1"/>
                </a:solidFill>
                <a:latin typeface="+mn-lt"/>
                <a:ea typeface="+mn-ea"/>
                <a:cs typeface="+mn-cs"/>
              </a:rPr>
              <a:t> et al. (1974) discovered that people evaluate a receiver of a message according to the receiver's response to a persuasive message. The persuader tends to attribute greater intelligence to a receiver who changes to a position congruent with the persuader's than if the receiver resists. An observer of the persuasive attempt tends to negatively evaluate a receiver who is easily persuaded even if the observer agrees with the position advocated in the message. </a:t>
            </a:r>
          </a:p>
          <a:p>
            <a:r>
              <a:rPr lang="en-US" sz="1200" kern="1200" baseline="0" dirty="0" smtClean="0">
                <a:solidFill>
                  <a:schemeClr val="tx1"/>
                </a:solidFill>
                <a:latin typeface="+mn-lt"/>
                <a:ea typeface="+mn-ea"/>
                <a:cs typeface="+mn-cs"/>
              </a:rPr>
              <a:t>It is important to examine how people respond to persuasive messages when they are self-aware, it is equally important to examine how they respond when they are not self-aware. Indeed, if we could examine the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of people in naturalistic persuasion settings, we might find that they are typically lower in self-awareness than some would expect. One might find that people often comply with a large number of persuasive messages received at work without consciously considering the relevance to beliefs, attitudes and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31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Theories of Persuasion </a:t>
            </a:r>
          </a:p>
          <a:p>
            <a:r>
              <a:rPr lang="en-US" sz="1200" kern="1200" baseline="0" dirty="0" smtClean="0">
                <a:solidFill>
                  <a:schemeClr val="tx1"/>
                </a:solidFill>
                <a:latin typeface="+mn-lt"/>
                <a:ea typeface="+mn-ea"/>
                <a:cs typeface="+mn-cs"/>
              </a:rPr>
              <a:t>The theories commonly used to predict persuasive effects are more explicit in their assumptions of the conscious activities of the receiver of a persuasive message. </a:t>
            </a:r>
            <a:r>
              <a:rPr lang="en-US" sz="1200" kern="1200" baseline="0" dirty="0" err="1" smtClean="0">
                <a:solidFill>
                  <a:schemeClr val="tx1"/>
                </a:solidFill>
                <a:latin typeface="+mn-lt"/>
                <a:ea typeface="+mn-ea"/>
                <a:cs typeface="+mn-cs"/>
              </a:rPr>
              <a:t>Tedeschi</a:t>
            </a:r>
            <a:r>
              <a:rPr lang="en-US" sz="1200" kern="1200" baseline="0" dirty="0" smtClean="0">
                <a:solidFill>
                  <a:schemeClr val="tx1"/>
                </a:solidFill>
                <a:latin typeface="+mn-lt"/>
                <a:ea typeface="+mn-ea"/>
                <a:cs typeface="+mn-cs"/>
              </a:rPr>
              <a:t> et al. describe the common assumptions of four consistency theories: balance, congruity, psycho-logic and cognitive dissonance. "These theories have in common the treatment of the individual as an internally active processor of information who sorts through and modifies a multitude of cognitive elements in an attempt to achieve some type of cognitive coherence". </a:t>
            </a:r>
          </a:p>
          <a:p>
            <a:r>
              <a:rPr lang="en-US" sz="1200" kern="1200" baseline="0" dirty="0" smtClean="0">
                <a:solidFill>
                  <a:schemeClr val="tx1"/>
                </a:solidFill>
                <a:latin typeface="+mn-lt"/>
                <a:ea typeface="+mn-ea"/>
                <a:cs typeface="+mn-cs"/>
              </a:rPr>
              <a:t>Even theories relying on mathematical formulations of persuasion process implicitly assume the conscious control of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Fishhein</a:t>
            </a:r>
            <a:r>
              <a:rPr lang="en-US" sz="1200" kern="1200" baseline="0" dirty="0" smtClean="0">
                <a:solidFill>
                  <a:schemeClr val="tx1"/>
                </a:solidFill>
                <a:latin typeface="+mn-lt"/>
                <a:ea typeface="+mn-ea"/>
                <a:cs typeface="+mn-cs"/>
              </a:rPr>
              <a:t> and </a:t>
            </a:r>
            <a:r>
              <a:rPr lang="en-US" sz="1200" kern="1200" baseline="0" dirty="0" err="1" smtClean="0">
                <a:solidFill>
                  <a:schemeClr val="tx1"/>
                </a:solidFill>
                <a:latin typeface="+mn-lt"/>
                <a:ea typeface="+mn-ea"/>
                <a:cs typeface="+mn-cs"/>
              </a:rPr>
              <a:t>Ajzen</a:t>
            </a:r>
            <a:r>
              <a:rPr lang="en-US" sz="1200" kern="1200" baseline="0" dirty="0" smtClean="0">
                <a:solidFill>
                  <a:schemeClr val="tx1"/>
                </a:solidFill>
                <a:latin typeface="+mn-lt"/>
                <a:ea typeface="+mn-ea"/>
                <a:cs typeface="+mn-cs"/>
              </a:rPr>
              <a:t> argue that persons' </a:t>
            </a:r>
            <a:r>
              <a:rPr lang="en-US" sz="1200" kern="1200" baseline="0" dirty="0" err="1" smtClean="0">
                <a:solidFill>
                  <a:schemeClr val="tx1"/>
                </a:solidFill>
                <a:latin typeface="+mn-lt"/>
                <a:ea typeface="+mn-ea"/>
                <a:cs typeface="+mn-cs"/>
              </a:rPr>
              <a:t>behavioural</a:t>
            </a:r>
            <a:r>
              <a:rPr lang="en-US" sz="1200" kern="1200" baseline="0" dirty="0" smtClean="0">
                <a:solidFill>
                  <a:schemeClr val="tx1"/>
                </a:solidFill>
                <a:latin typeface="+mn-lt"/>
                <a:ea typeface="+mn-ea"/>
                <a:cs typeface="+mn-cs"/>
              </a:rPr>
              <a:t> intentions can be predicted by a weighted combination of their attitude toward a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and their perceptions of significant other expectations (subjective norm). In addition, the </a:t>
            </a:r>
            <a:r>
              <a:rPr lang="en-US" sz="1200" kern="1200" baseline="0" dirty="0" err="1" smtClean="0">
                <a:solidFill>
                  <a:schemeClr val="tx1"/>
                </a:solidFill>
                <a:latin typeface="+mn-lt"/>
                <a:ea typeface="+mn-ea"/>
                <a:cs typeface="+mn-cs"/>
              </a:rPr>
              <a:t>behavioural</a:t>
            </a:r>
            <a:r>
              <a:rPr lang="en-US" sz="1200" kern="1200" baseline="0" dirty="0" smtClean="0">
                <a:solidFill>
                  <a:schemeClr val="tx1"/>
                </a:solidFill>
                <a:latin typeface="+mn-lt"/>
                <a:ea typeface="+mn-ea"/>
                <a:cs typeface="+mn-cs"/>
              </a:rPr>
              <a:t> intentions are assumed to predict actual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under most conditions. </a:t>
            </a:r>
          </a:p>
          <a:p>
            <a:r>
              <a:rPr lang="en-US" sz="1200" kern="1200" baseline="0" dirty="0" smtClean="0">
                <a:solidFill>
                  <a:schemeClr val="tx1"/>
                </a:solidFill>
                <a:latin typeface="+mn-lt"/>
                <a:ea typeface="+mn-ea"/>
                <a:cs typeface="+mn-cs"/>
              </a:rPr>
              <a:t>In providing a </a:t>
            </a:r>
            <a:r>
              <a:rPr lang="en-US" sz="1200" kern="1200" baseline="0" dirty="0" err="1" smtClean="0">
                <a:solidFill>
                  <a:schemeClr val="tx1"/>
                </a:solidFill>
                <a:latin typeface="+mn-lt"/>
                <a:ea typeface="+mn-ea"/>
                <a:cs typeface="+mn-cs"/>
              </a:rPr>
              <a:t>behavioural</a:t>
            </a:r>
            <a:r>
              <a:rPr lang="en-US" sz="1200" kern="1200" baseline="0" dirty="0" smtClean="0">
                <a:solidFill>
                  <a:schemeClr val="tx1"/>
                </a:solidFill>
                <a:latin typeface="+mn-lt"/>
                <a:ea typeface="+mn-ea"/>
                <a:cs typeface="+mn-cs"/>
              </a:rPr>
              <a:t> alternative to cognitive theories, Bern implies some degree of cognitive processing. In some cases, individuals are assumed to be aware of their own internal states, while in other situations they must consciously reflect upon external cues to determine their inner states. </a:t>
            </a:r>
          </a:p>
          <a:p>
            <a:r>
              <a:rPr lang="en-US" sz="1200" kern="1200" baseline="0" dirty="0" smtClean="0">
                <a:solidFill>
                  <a:schemeClr val="tx1"/>
                </a:solidFill>
                <a:latin typeface="+mn-lt"/>
                <a:ea typeface="+mn-ea"/>
                <a:cs typeface="+mn-cs"/>
              </a:rPr>
              <a:t>While this review of a substantial body of literature is brief, the citations are representative of the trends in the study of persuasion. Both persuader and </a:t>
            </a:r>
            <a:r>
              <a:rPr lang="en-US" sz="1200" kern="1200" baseline="0" dirty="0" err="1" smtClean="0">
                <a:solidFill>
                  <a:schemeClr val="tx1"/>
                </a:solidFill>
                <a:latin typeface="+mn-lt"/>
                <a:ea typeface="+mn-ea"/>
                <a:cs typeface="+mn-cs"/>
              </a:rPr>
              <a:t>persuadee</a:t>
            </a:r>
            <a:r>
              <a:rPr lang="en-US" sz="1200" kern="1200" baseline="0" dirty="0" smtClean="0">
                <a:solidFill>
                  <a:schemeClr val="tx1"/>
                </a:solidFill>
                <a:latin typeface="+mn-lt"/>
                <a:ea typeface="+mn-ea"/>
                <a:cs typeface="+mn-cs"/>
              </a:rPr>
              <a:t> are assumed to be conscious and aware of their attitudes, beliefs and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during the persuasion process.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Theories of Persuasion </a:t>
            </a:r>
          </a:p>
          <a:p>
            <a:r>
              <a:rPr lang="en-US" sz="1200" kern="1200" baseline="0" dirty="0" smtClean="0">
                <a:solidFill>
                  <a:schemeClr val="tx1"/>
                </a:solidFill>
                <a:latin typeface="+mn-lt"/>
                <a:ea typeface="+mn-ea"/>
                <a:cs typeface="+mn-cs"/>
              </a:rPr>
              <a:t>The theories commonly used to predict persuasive effects are more explicit in their assumptions of the conscious activities of the receiver of a persuasive message. </a:t>
            </a:r>
            <a:r>
              <a:rPr lang="en-US" sz="1200" kern="1200" baseline="0" dirty="0" err="1" smtClean="0">
                <a:solidFill>
                  <a:schemeClr val="tx1"/>
                </a:solidFill>
                <a:latin typeface="+mn-lt"/>
                <a:ea typeface="+mn-ea"/>
                <a:cs typeface="+mn-cs"/>
              </a:rPr>
              <a:t>Tedeschi</a:t>
            </a:r>
            <a:r>
              <a:rPr lang="en-US" sz="1200" kern="1200" baseline="0" dirty="0" smtClean="0">
                <a:solidFill>
                  <a:schemeClr val="tx1"/>
                </a:solidFill>
                <a:latin typeface="+mn-lt"/>
                <a:ea typeface="+mn-ea"/>
                <a:cs typeface="+mn-cs"/>
              </a:rPr>
              <a:t> et al. describe the common assumptions of four consistency theories: balance, congruity, psycho-logic and cognitive dissonance. "These theories have in common the treatment of the individual as an internally active processor of information who sorts through and modifies a multitude of cognitive elements in an attempt to achieve some type of cognitive coherence". </a:t>
            </a:r>
          </a:p>
          <a:p>
            <a:r>
              <a:rPr lang="en-US" sz="1200" kern="1200" baseline="0" dirty="0" smtClean="0">
                <a:solidFill>
                  <a:schemeClr val="tx1"/>
                </a:solidFill>
                <a:latin typeface="+mn-lt"/>
                <a:ea typeface="+mn-ea"/>
                <a:cs typeface="+mn-cs"/>
              </a:rPr>
              <a:t>Even theories relying on mathematical formulations of persuasion process implicitly assume the conscious control of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Fishhein</a:t>
            </a:r>
            <a:r>
              <a:rPr lang="en-US" sz="1200" kern="1200" baseline="0" dirty="0" smtClean="0">
                <a:solidFill>
                  <a:schemeClr val="tx1"/>
                </a:solidFill>
                <a:latin typeface="+mn-lt"/>
                <a:ea typeface="+mn-ea"/>
                <a:cs typeface="+mn-cs"/>
              </a:rPr>
              <a:t> and </a:t>
            </a:r>
            <a:r>
              <a:rPr lang="en-US" sz="1200" kern="1200" baseline="0" dirty="0" err="1" smtClean="0">
                <a:solidFill>
                  <a:schemeClr val="tx1"/>
                </a:solidFill>
                <a:latin typeface="+mn-lt"/>
                <a:ea typeface="+mn-ea"/>
                <a:cs typeface="+mn-cs"/>
              </a:rPr>
              <a:t>Ajzen</a:t>
            </a:r>
            <a:r>
              <a:rPr lang="en-US" sz="1200" kern="1200" baseline="0" dirty="0" smtClean="0">
                <a:solidFill>
                  <a:schemeClr val="tx1"/>
                </a:solidFill>
                <a:latin typeface="+mn-lt"/>
                <a:ea typeface="+mn-ea"/>
                <a:cs typeface="+mn-cs"/>
              </a:rPr>
              <a:t> argue that persons' </a:t>
            </a:r>
            <a:r>
              <a:rPr lang="en-US" sz="1200" kern="1200" baseline="0" dirty="0" err="1" smtClean="0">
                <a:solidFill>
                  <a:schemeClr val="tx1"/>
                </a:solidFill>
                <a:latin typeface="+mn-lt"/>
                <a:ea typeface="+mn-ea"/>
                <a:cs typeface="+mn-cs"/>
              </a:rPr>
              <a:t>behavioural</a:t>
            </a:r>
            <a:r>
              <a:rPr lang="en-US" sz="1200" kern="1200" baseline="0" dirty="0" smtClean="0">
                <a:solidFill>
                  <a:schemeClr val="tx1"/>
                </a:solidFill>
                <a:latin typeface="+mn-lt"/>
                <a:ea typeface="+mn-ea"/>
                <a:cs typeface="+mn-cs"/>
              </a:rPr>
              <a:t> intentions can be predicted by a weighted combination of their attitude toward a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and their perceptions of significant other expectations (subjective norm). In addition, the </a:t>
            </a:r>
            <a:r>
              <a:rPr lang="en-US" sz="1200" kern="1200" baseline="0" dirty="0" err="1" smtClean="0">
                <a:solidFill>
                  <a:schemeClr val="tx1"/>
                </a:solidFill>
                <a:latin typeface="+mn-lt"/>
                <a:ea typeface="+mn-ea"/>
                <a:cs typeface="+mn-cs"/>
              </a:rPr>
              <a:t>behavioural</a:t>
            </a:r>
            <a:r>
              <a:rPr lang="en-US" sz="1200" kern="1200" baseline="0" dirty="0" smtClean="0">
                <a:solidFill>
                  <a:schemeClr val="tx1"/>
                </a:solidFill>
                <a:latin typeface="+mn-lt"/>
                <a:ea typeface="+mn-ea"/>
                <a:cs typeface="+mn-cs"/>
              </a:rPr>
              <a:t> intentions are assumed to predict actual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under most conditions. </a:t>
            </a:r>
          </a:p>
          <a:p>
            <a:r>
              <a:rPr lang="en-US" sz="1200" kern="1200" baseline="0" dirty="0" smtClean="0">
                <a:solidFill>
                  <a:schemeClr val="tx1"/>
                </a:solidFill>
                <a:latin typeface="+mn-lt"/>
                <a:ea typeface="+mn-ea"/>
                <a:cs typeface="+mn-cs"/>
              </a:rPr>
              <a:t>In providing a </a:t>
            </a:r>
            <a:r>
              <a:rPr lang="en-US" sz="1200" kern="1200" baseline="0" dirty="0" err="1" smtClean="0">
                <a:solidFill>
                  <a:schemeClr val="tx1"/>
                </a:solidFill>
                <a:latin typeface="+mn-lt"/>
                <a:ea typeface="+mn-ea"/>
                <a:cs typeface="+mn-cs"/>
              </a:rPr>
              <a:t>behavioural</a:t>
            </a:r>
            <a:r>
              <a:rPr lang="en-US" sz="1200" kern="1200" baseline="0" dirty="0" smtClean="0">
                <a:solidFill>
                  <a:schemeClr val="tx1"/>
                </a:solidFill>
                <a:latin typeface="+mn-lt"/>
                <a:ea typeface="+mn-ea"/>
                <a:cs typeface="+mn-cs"/>
              </a:rPr>
              <a:t> alternative to cognitive theories, Bern implies some degree of cognitive processing. In some cases, individuals are assumed to be aware of their own internal states, while in other situations they must consciously reflect upon external cues to determine their inner states. </a:t>
            </a:r>
          </a:p>
          <a:p>
            <a:r>
              <a:rPr lang="en-US" sz="1200" kern="1200" baseline="0" dirty="0" smtClean="0">
                <a:solidFill>
                  <a:schemeClr val="tx1"/>
                </a:solidFill>
                <a:latin typeface="+mn-lt"/>
                <a:ea typeface="+mn-ea"/>
                <a:cs typeface="+mn-cs"/>
              </a:rPr>
              <a:t>While this review of a substantial body of literature is brief, the citations are representative of the trends in the study of persuasion. Both persuader and </a:t>
            </a:r>
            <a:r>
              <a:rPr lang="en-US" sz="1200" kern="1200" baseline="0" dirty="0" err="1" smtClean="0">
                <a:solidFill>
                  <a:schemeClr val="tx1"/>
                </a:solidFill>
                <a:latin typeface="+mn-lt"/>
                <a:ea typeface="+mn-ea"/>
                <a:cs typeface="+mn-cs"/>
              </a:rPr>
              <a:t>persuadee</a:t>
            </a:r>
            <a:r>
              <a:rPr lang="en-US" sz="1200" kern="1200" baseline="0" dirty="0" smtClean="0">
                <a:solidFill>
                  <a:schemeClr val="tx1"/>
                </a:solidFill>
                <a:latin typeface="+mn-lt"/>
                <a:ea typeface="+mn-ea"/>
                <a:cs typeface="+mn-cs"/>
              </a:rPr>
              <a:t> are assumed to be conscious and aware of their attitudes, beliefs and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during the persuasion process. </a:t>
            </a:r>
            <a:endParaRPr lang="en-US" dirty="0" smtClean="0"/>
          </a:p>
        </p:txBody>
      </p:sp>
      <p:sp>
        <p:nvSpPr>
          <p:cNvPr id="4" name="Slide Number Placeholder 3"/>
          <p:cNvSpPr>
            <a:spLocks noGrp="1"/>
          </p:cNvSpPr>
          <p:nvPr>
            <p:ph type="sldNum" sz="quarter" idx="10"/>
          </p:nvPr>
        </p:nvSpPr>
        <p:spPr/>
        <p:txBody>
          <a:bodyPr/>
          <a:lstStyle/>
          <a:p>
            <a:fld id="{6E04C938-7FB1-4297-97B6-E7228C0C11F3}"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Theories of Persuasion </a:t>
            </a:r>
          </a:p>
          <a:p>
            <a:r>
              <a:rPr lang="en-US" sz="1200" kern="1200" baseline="0" dirty="0" smtClean="0">
                <a:solidFill>
                  <a:schemeClr val="tx1"/>
                </a:solidFill>
                <a:latin typeface="+mn-lt"/>
                <a:ea typeface="+mn-ea"/>
                <a:cs typeface="+mn-cs"/>
              </a:rPr>
              <a:t>The theories commonly used to predict persuasive effects are more explicit in their assumptions of the conscious activities of the receiver of a persuasive message. </a:t>
            </a:r>
            <a:r>
              <a:rPr lang="en-US" sz="1200" kern="1200" baseline="0" dirty="0" err="1" smtClean="0">
                <a:solidFill>
                  <a:schemeClr val="tx1"/>
                </a:solidFill>
                <a:latin typeface="+mn-lt"/>
                <a:ea typeface="+mn-ea"/>
                <a:cs typeface="+mn-cs"/>
              </a:rPr>
              <a:t>Tedeschi</a:t>
            </a:r>
            <a:r>
              <a:rPr lang="en-US" sz="1200" kern="1200" baseline="0" dirty="0" smtClean="0">
                <a:solidFill>
                  <a:schemeClr val="tx1"/>
                </a:solidFill>
                <a:latin typeface="+mn-lt"/>
                <a:ea typeface="+mn-ea"/>
                <a:cs typeface="+mn-cs"/>
              </a:rPr>
              <a:t> et al. describe the common assumptions of four consistency theories: balance, congruity, psycho-logic and cognitive dissonance. "These theories have in common the treatment of the individual as an internally active processor of information who sorts through and modifies a multitude of cognitive elements in an attempt to achieve some type of cognitive coherence". </a:t>
            </a:r>
          </a:p>
          <a:p>
            <a:r>
              <a:rPr lang="en-US" sz="1200" kern="1200" baseline="0" dirty="0" smtClean="0">
                <a:solidFill>
                  <a:schemeClr val="tx1"/>
                </a:solidFill>
                <a:latin typeface="+mn-lt"/>
                <a:ea typeface="+mn-ea"/>
                <a:cs typeface="+mn-cs"/>
              </a:rPr>
              <a:t>Even theories relying on mathematical formulations of persuasion process implicitly assume the conscious control of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Fishhein</a:t>
            </a:r>
            <a:r>
              <a:rPr lang="en-US" sz="1200" kern="1200" baseline="0" dirty="0" smtClean="0">
                <a:solidFill>
                  <a:schemeClr val="tx1"/>
                </a:solidFill>
                <a:latin typeface="+mn-lt"/>
                <a:ea typeface="+mn-ea"/>
                <a:cs typeface="+mn-cs"/>
              </a:rPr>
              <a:t> and </a:t>
            </a:r>
            <a:r>
              <a:rPr lang="en-US" sz="1200" kern="1200" baseline="0" dirty="0" err="1" smtClean="0">
                <a:solidFill>
                  <a:schemeClr val="tx1"/>
                </a:solidFill>
                <a:latin typeface="+mn-lt"/>
                <a:ea typeface="+mn-ea"/>
                <a:cs typeface="+mn-cs"/>
              </a:rPr>
              <a:t>Ajzen</a:t>
            </a:r>
            <a:r>
              <a:rPr lang="en-US" sz="1200" kern="1200" baseline="0" dirty="0" smtClean="0">
                <a:solidFill>
                  <a:schemeClr val="tx1"/>
                </a:solidFill>
                <a:latin typeface="+mn-lt"/>
                <a:ea typeface="+mn-ea"/>
                <a:cs typeface="+mn-cs"/>
              </a:rPr>
              <a:t> argue that persons' </a:t>
            </a:r>
            <a:r>
              <a:rPr lang="en-US" sz="1200" kern="1200" baseline="0" dirty="0" err="1" smtClean="0">
                <a:solidFill>
                  <a:schemeClr val="tx1"/>
                </a:solidFill>
                <a:latin typeface="+mn-lt"/>
                <a:ea typeface="+mn-ea"/>
                <a:cs typeface="+mn-cs"/>
              </a:rPr>
              <a:t>behavioural</a:t>
            </a:r>
            <a:r>
              <a:rPr lang="en-US" sz="1200" kern="1200" baseline="0" dirty="0" smtClean="0">
                <a:solidFill>
                  <a:schemeClr val="tx1"/>
                </a:solidFill>
                <a:latin typeface="+mn-lt"/>
                <a:ea typeface="+mn-ea"/>
                <a:cs typeface="+mn-cs"/>
              </a:rPr>
              <a:t> intentions can be predicted by a weighted combination of their attitude toward a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and their perceptions of significant other expectations (subjective norm). In addition, the </a:t>
            </a:r>
            <a:r>
              <a:rPr lang="en-US" sz="1200" kern="1200" baseline="0" dirty="0" err="1" smtClean="0">
                <a:solidFill>
                  <a:schemeClr val="tx1"/>
                </a:solidFill>
                <a:latin typeface="+mn-lt"/>
                <a:ea typeface="+mn-ea"/>
                <a:cs typeface="+mn-cs"/>
              </a:rPr>
              <a:t>behavioural</a:t>
            </a:r>
            <a:r>
              <a:rPr lang="en-US" sz="1200" kern="1200" baseline="0" dirty="0" smtClean="0">
                <a:solidFill>
                  <a:schemeClr val="tx1"/>
                </a:solidFill>
                <a:latin typeface="+mn-lt"/>
                <a:ea typeface="+mn-ea"/>
                <a:cs typeface="+mn-cs"/>
              </a:rPr>
              <a:t> intentions are assumed to predict actual </a:t>
            </a:r>
            <a:r>
              <a:rPr lang="en-US" sz="1200" kern="1200" baseline="0" dirty="0" err="1" smtClean="0">
                <a:solidFill>
                  <a:schemeClr val="tx1"/>
                </a:solidFill>
                <a:latin typeface="+mn-lt"/>
                <a:ea typeface="+mn-ea"/>
                <a:cs typeface="+mn-cs"/>
              </a:rPr>
              <a:t>behaviour</a:t>
            </a:r>
            <a:r>
              <a:rPr lang="en-US" sz="1200" kern="1200" baseline="0" dirty="0" smtClean="0">
                <a:solidFill>
                  <a:schemeClr val="tx1"/>
                </a:solidFill>
                <a:latin typeface="+mn-lt"/>
                <a:ea typeface="+mn-ea"/>
                <a:cs typeface="+mn-cs"/>
              </a:rPr>
              <a:t> under most conditions. </a:t>
            </a:r>
          </a:p>
          <a:p>
            <a:r>
              <a:rPr lang="en-US" sz="1200" kern="1200" baseline="0" dirty="0" smtClean="0">
                <a:solidFill>
                  <a:schemeClr val="tx1"/>
                </a:solidFill>
                <a:latin typeface="+mn-lt"/>
                <a:ea typeface="+mn-ea"/>
                <a:cs typeface="+mn-cs"/>
              </a:rPr>
              <a:t>In providing a </a:t>
            </a:r>
            <a:r>
              <a:rPr lang="en-US" sz="1200" kern="1200" baseline="0" dirty="0" err="1" smtClean="0">
                <a:solidFill>
                  <a:schemeClr val="tx1"/>
                </a:solidFill>
                <a:latin typeface="+mn-lt"/>
                <a:ea typeface="+mn-ea"/>
                <a:cs typeface="+mn-cs"/>
              </a:rPr>
              <a:t>behavioural</a:t>
            </a:r>
            <a:r>
              <a:rPr lang="en-US" sz="1200" kern="1200" baseline="0" dirty="0" smtClean="0">
                <a:solidFill>
                  <a:schemeClr val="tx1"/>
                </a:solidFill>
                <a:latin typeface="+mn-lt"/>
                <a:ea typeface="+mn-ea"/>
                <a:cs typeface="+mn-cs"/>
              </a:rPr>
              <a:t> alternative to cognitive theories, Bern implies some degree of cognitive processing. In some cases, individuals are assumed to be aware of their own internal states, while in other situations they must consciously reflect upon external cues to determine their inner states. </a:t>
            </a:r>
          </a:p>
          <a:p>
            <a:r>
              <a:rPr lang="en-US" sz="1200" kern="1200" baseline="0" dirty="0" smtClean="0">
                <a:solidFill>
                  <a:schemeClr val="tx1"/>
                </a:solidFill>
                <a:latin typeface="+mn-lt"/>
                <a:ea typeface="+mn-ea"/>
                <a:cs typeface="+mn-cs"/>
              </a:rPr>
              <a:t>While this review of a substantial body of literature is brief, the citations are representative of the trends in the study of persuasion. Both persuader and </a:t>
            </a:r>
            <a:r>
              <a:rPr lang="en-US" sz="1200" kern="1200" baseline="0" dirty="0" err="1" smtClean="0">
                <a:solidFill>
                  <a:schemeClr val="tx1"/>
                </a:solidFill>
                <a:latin typeface="+mn-lt"/>
                <a:ea typeface="+mn-ea"/>
                <a:cs typeface="+mn-cs"/>
              </a:rPr>
              <a:t>persuadee</a:t>
            </a:r>
            <a:r>
              <a:rPr lang="en-US" sz="1200" kern="1200" baseline="0" dirty="0" smtClean="0">
                <a:solidFill>
                  <a:schemeClr val="tx1"/>
                </a:solidFill>
                <a:latin typeface="+mn-lt"/>
                <a:ea typeface="+mn-ea"/>
                <a:cs typeface="+mn-cs"/>
              </a:rPr>
              <a:t> are assumed to be conscious and aware of their attitudes, beliefs and </a:t>
            </a:r>
            <a:r>
              <a:rPr lang="en-US" sz="1200" kern="1200" baseline="0" dirty="0" err="1" smtClean="0">
                <a:solidFill>
                  <a:schemeClr val="tx1"/>
                </a:solidFill>
                <a:latin typeface="+mn-lt"/>
                <a:ea typeface="+mn-ea"/>
                <a:cs typeface="+mn-cs"/>
              </a:rPr>
              <a:t>behaviours</a:t>
            </a:r>
            <a:r>
              <a:rPr lang="en-US" sz="1200" kern="1200" baseline="0" dirty="0" smtClean="0">
                <a:solidFill>
                  <a:schemeClr val="tx1"/>
                </a:solidFill>
                <a:latin typeface="+mn-lt"/>
                <a:ea typeface="+mn-ea"/>
                <a:cs typeface="+mn-cs"/>
              </a:rPr>
              <a:t> during the persuasion process</a:t>
            </a:r>
            <a:r>
              <a:rPr lang="en-US" sz="1200" kern="1200" baseline="0" smtClean="0">
                <a:solidFill>
                  <a:schemeClr val="tx1"/>
                </a:solidFill>
                <a:latin typeface="+mn-lt"/>
                <a:ea typeface="+mn-ea"/>
                <a:cs typeface="+mn-cs"/>
              </a:rPr>
              <a:t>. </a:t>
            </a:r>
            <a:endParaRPr lang="en-US" smtClean="0"/>
          </a:p>
        </p:txBody>
      </p:sp>
      <p:sp>
        <p:nvSpPr>
          <p:cNvPr id="4" name="Slide Number Placeholder 3"/>
          <p:cNvSpPr>
            <a:spLocks noGrp="1"/>
          </p:cNvSpPr>
          <p:nvPr>
            <p:ph type="sldNum" sz="quarter" idx="10"/>
          </p:nvPr>
        </p:nvSpPr>
        <p:spPr/>
        <p:txBody>
          <a:bodyPr/>
          <a:lstStyle/>
          <a:p>
            <a:fld id="{6E04C938-7FB1-4297-97B6-E7228C0C11F3}"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IMPORTANCE (POWER) OF PERSUASION </a:t>
            </a:r>
          </a:p>
          <a:p>
            <a:r>
              <a:rPr lang="en-US" sz="1200" kern="1200" baseline="0" dirty="0" smtClean="0">
                <a:solidFill>
                  <a:schemeClr val="tx1"/>
                </a:solidFill>
                <a:latin typeface="+mn-lt"/>
                <a:ea typeface="+mn-ea"/>
                <a:cs typeface="+mn-cs"/>
              </a:rPr>
              <a:t>The power of persuasion, to begin with; is a functional model of powerfully effective, and persuasive communication. It does not matter what domain of skill a person has, this model will improve his or her ability to communicate effectively regardless of the context. Since we cannot separate out communication and persuasion, e.g. they are one and the same from the point that one cannot communicate with another person without at the same time influencing that person, it would be more respectful if the person knew exactly in what direction his or her influence was leading the other persons. </a:t>
            </a:r>
          </a:p>
          <a:p>
            <a:r>
              <a:rPr lang="en-US" sz="1200" kern="1200" baseline="0" dirty="0" smtClean="0">
                <a:solidFill>
                  <a:schemeClr val="tx1"/>
                </a:solidFill>
                <a:latin typeface="+mn-lt"/>
                <a:ea typeface="+mn-ea"/>
                <a:cs typeface="+mn-cs"/>
              </a:rPr>
              <a:t>There is more to learning a model than just the installation of the specific strategies used inside that model. There needs to be something that is designed to drive the strategies. There also needs to be an effective, accurate feedback system which is designed specifically for the purpose of knowing where you are in the process of any communication, and in which direction you need to go next. A more complete model will contain synergistic cooperation between all rep-systems, value systems, belief or pre-suppositional foundations. Here is a description of some of the pieces of this model: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IMPORTANCE (POWER) OF PERSUASION </a:t>
            </a:r>
          </a:p>
          <a:p>
            <a:r>
              <a:rPr lang="en-US" sz="1200" kern="1200" baseline="0" dirty="0" smtClean="0">
                <a:solidFill>
                  <a:schemeClr val="tx1"/>
                </a:solidFill>
                <a:latin typeface="+mn-lt"/>
                <a:ea typeface="+mn-ea"/>
                <a:cs typeface="+mn-cs"/>
              </a:rPr>
              <a:t>The power of persuasion, to begin with; is a functional model of powerfully effective, and persuasive communication. It does not matter what domain of skill a person has, this model will improve his or her ability to communicate effectively regardless of the context. Since we cannot separate out communication and persuasion, e.g. they are one and the same from the point that one cannot communicate with another person without at the same time influencing that person, it would be more respectful if the person knew exactly in what direction his or her influence was leading the other persons. </a:t>
            </a:r>
          </a:p>
          <a:p>
            <a:r>
              <a:rPr lang="en-US" sz="1200" kern="1200" baseline="0" dirty="0" smtClean="0">
                <a:solidFill>
                  <a:schemeClr val="tx1"/>
                </a:solidFill>
                <a:latin typeface="+mn-lt"/>
                <a:ea typeface="+mn-ea"/>
                <a:cs typeface="+mn-cs"/>
              </a:rPr>
              <a:t>There is more to learning a model than just the installation of the specific strategies used inside that model. There needs to be something that is designed to drive the strategies. There also needs to be an effective, accurate feedback system which is designed specifically for the purpose of knowing where you are in the process of any communication, and in which direction you need to go next. A more complete model will contain synergistic cooperation between all rep-systems, value systems, belief or pre-suppositional foundations. Here is a description of some of the pieces of this model: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1) Attitude at the level of conviction </a:t>
            </a:r>
          </a:p>
          <a:p>
            <a:r>
              <a:rPr lang="en-US" sz="1200" kern="1200" baseline="0" dirty="0" smtClean="0">
                <a:solidFill>
                  <a:schemeClr val="tx1"/>
                </a:solidFill>
                <a:latin typeface="+mn-lt"/>
                <a:ea typeface="+mn-ea"/>
                <a:cs typeface="+mn-cs"/>
              </a:rPr>
              <a:t>What is your attitude about life? about teaching? about success? Will your current attitude about power of communication support the rest of the model?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2) Value system </a:t>
            </a:r>
          </a:p>
          <a:p>
            <a:r>
              <a:rPr lang="en-US" sz="1200" kern="1200" baseline="0" dirty="0" smtClean="0">
                <a:solidFill>
                  <a:schemeClr val="tx1"/>
                </a:solidFill>
                <a:latin typeface="+mn-lt"/>
                <a:ea typeface="+mn-ea"/>
                <a:cs typeface="+mn-cs"/>
              </a:rPr>
              <a:t>What are the values out of you choose to operate? If you have a value system which is built upon a win/lose negotiation, then attempt to build in a presupposition which says that what the other person wants in this communication is important, the possibility will exist for some </a:t>
            </a:r>
            <a:r>
              <a:rPr lang="en-US" sz="1200" kern="1200" baseline="0" dirty="0" err="1" smtClean="0">
                <a:solidFill>
                  <a:schemeClr val="tx1"/>
                </a:solidFill>
                <a:latin typeface="+mn-lt"/>
                <a:ea typeface="+mn-ea"/>
                <a:cs typeface="+mn-cs"/>
              </a:rPr>
              <a:t>incongruency</a:t>
            </a:r>
            <a:r>
              <a:rPr lang="en-US" sz="1200" kern="1200" baseline="0" dirty="0" smtClean="0">
                <a:solidFill>
                  <a:schemeClr val="tx1"/>
                </a:solidFill>
                <a:latin typeface="+mn-lt"/>
                <a:ea typeface="+mn-ea"/>
                <a:cs typeface="+mn-cs"/>
              </a:rPr>
              <a:t> in the system. The more congruent the more effective system. </a:t>
            </a:r>
            <a:endParaRPr lang="en-US" dirty="0"/>
          </a:p>
        </p:txBody>
      </p:sp>
      <p:sp>
        <p:nvSpPr>
          <p:cNvPr id="4" name="Slide Number Placeholder 3"/>
          <p:cNvSpPr>
            <a:spLocks noGrp="1"/>
          </p:cNvSpPr>
          <p:nvPr>
            <p:ph type="sldNum" sz="quarter" idx="10"/>
          </p:nvPr>
        </p:nvSpPr>
        <p:spPr/>
        <p:txBody>
          <a:bodyPr/>
          <a:lstStyle/>
          <a:p>
            <a:fld id="{6E04C938-7FB1-4297-97B6-E7228C0C11F3}"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marL="438150" indent="-438150" algn="just">
              <a:defRPr/>
            </a:lvl1pPr>
            <a:lvl2pPr marL="914400" indent="-457200" algn="just">
              <a:defRPr/>
            </a:lvl2pPr>
            <a:lvl3pPr algn="just">
              <a:defRPr/>
            </a:lvl3pPr>
            <a:lvl4pPr algn="just">
              <a:defRPr/>
            </a:lvl4pPr>
            <a:lvl5pPr algn="just">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10/11/2010</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just"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12</a:t>
            </a:r>
            <a:endParaRPr lang="en-US" dirty="0"/>
          </a:p>
        </p:txBody>
      </p:sp>
      <p:sp>
        <p:nvSpPr>
          <p:cNvPr id="3" name="Text Placeholder 2"/>
          <p:cNvSpPr>
            <a:spLocks noGrp="1"/>
          </p:cNvSpPr>
          <p:nvPr>
            <p:ph type="body" idx="1"/>
          </p:nvPr>
        </p:nvSpPr>
        <p:spPr>
          <a:xfrm>
            <a:off x="457200" y="3657600"/>
            <a:ext cx="8022336" cy="685800"/>
          </a:xfrm>
        </p:spPr>
        <p:txBody>
          <a:bodyPr>
            <a:noAutofit/>
          </a:bodyPr>
          <a:lstStyle/>
          <a:p>
            <a:r>
              <a:rPr lang="en-US" sz="5500" b="1" dirty="0" smtClean="0"/>
              <a:t>Persuasion</a:t>
            </a:r>
            <a:endParaRPr lang="en-US" sz="5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(Power) of Persuasion </a:t>
            </a:r>
            <a:endParaRPr lang="en-US" dirty="0"/>
          </a:p>
        </p:txBody>
      </p:sp>
      <p:sp>
        <p:nvSpPr>
          <p:cNvPr id="3" name="Content Placeholder 2"/>
          <p:cNvSpPr>
            <a:spLocks noGrp="1"/>
          </p:cNvSpPr>
          <p:nvPr>
            <p:ph idx="1"/>
          </p:nvPr>
        </p:nvSpPr>
        <p:spPr/>
        <p:txBody>
          <a:bodyPr/>
          <a:lstStyle/>
          <a:p>
            <a:r>
              <a:rPr lang="en-US" sz="3000" dirty="0" smtClean="0"/>
              <a:t>There needs to be something that is designed to drive the strategies. </a:t>
            </a:r>
          </a:p>
          <a:p>
            <a:r>
              <a:rPr lang="en-US" sz="3000" dirty="0" smtClean="0"/>
              <a:t>There also needs to be an effective, accurate feedback system which is designed specifically for the purpose of knowing where you are in the process of any communication, and in which direction you need to go next</a:t>
            </a: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(Power) of Persuasion </a:t>
            </a:r>
            <a:endParaRPr lang="en-US" dirty="0"/>
          </a:p>
        </p:txBody>
      </p:sp>
      <p:sp>
        <p:nvSpPr>
          <p:cNvPr id="3" name="Content Placeholder 2"/>
          <p:cNvSpPr>
            <a:spLocks noGrp="1"/>
          </p:cNvSpPr>
          <p:nvPr>
            <p:ph idx="1"/>
          </p:nvPr>
        </p:nvSpPr>
        <p:spPr/>
        <p:txBody>
          <a:bodyPr>
            <a:normAutofit/>
          </a:bodyPr>
          <a:lstStyle/>
          <a:p>
            <a:r>
              <a:rPr lang="en-US" b="1" dirty="0" smtClean="0"/>
              <a:t>Attitude at the level of conviction </a:t>
            </a:r>
          </a:p>
          <a:p>
            <a:pPr lvl="1"/>
            <a:r>
              <a:rPr lang="en-US" dirty="0" smtClean="0"/>
              <a:t>What is your attitude about life? about teaching? about success? </a:t>
            </a:r>
          </a:p>
          <a:p>
            <a:pPr lvl="1"/>
            <a:r>
              <a:rPr lang="en-US" dirty="0" smtClean="0"/>
              <a:t>Will your current attitude about power of communication support the rest of the model?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(Power) of Persuasion </a:t>
            </a:r>
            <a:endParaRPr lang="en-US" dirty="0"/>
          </a:p>
        </p:txBody>
      </p:sp>
      <p:sp>
        <p:nvSpPr>
          <p:cNvPr id="3" name="Content Placeholder 2"/>
          <p:cNvSpPr>
            <a:spLocks noGrp="1"/>
          </p:cNvSpPr>
          <p:nvPr>
            <p:ph idx="1"/>
          </p:nvPr>
        </p:nvSpPr>
        <p:spPr/>
        <p:txBody>
          <a:bodyPr>
            <a:noAutofit/>
          </a:bodyPr>
          <a:lstStyle/>
          <a:p>
            <a:r>
              <a:rPr lang="en-US" b="1" dirty="0" smtClean="0"/>
              <a:t>Value system </a:t>
            </a:r>
          </a:p>
          <a:p>
            <a:pPr lvl="1"/>
            <a:r>
              <a:rPr lang="en-US" dirty="0" smtClean="0"/>
              <a:t>What are the values out of you choose to operate?</a:t>
            </a:r>
          </a:p>
          <a:p>
            <a:pPr lvl="1"/>
            <a:r>
              <a:rPr lang="en-US" dirty="0" smtClean="0"/>
              <a:t>If you have a value system which is built upon a win/lose negotiation, then attempt to build in a presupposition which says that what the other person wants in this communication is important, the possibility will exist for some </a:t>
            </a:r>
            <a:r>
              <a:rPr lang="en-US" dirty="0" err="1" smtClean="0"/>
              <a:t>incongruency</a:t>
            </a:r>
            <a:r>
              <a:rPr lang="en-US" dirty="0" smtClean="0"/>
              <a:t> in the system. </a:t>
            </a:r>
          </a:p>
          <a:p>
            <a:pPr lvl="1"/>
            <a:r>
              <a:rPr lang="en-US" dirty="0" smtClean="0"/>
              <a:t>The more congruent the more effective system.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(Power) of Persuasion </a:t>
            </a:r>
            <a:endParaRPr lang="en-US" dirty="0"/>
          </a:p>
        </p:txBody>
      </p:sp>
      <p:sp>
        <p:nvSpPr>
          <p:cNvPr id="3" name="Content Placeholder 2"/>
          <p:cNvSpPr>
            <a:spLocks noGrp="1"/>
          </p:cNvSpPr>
          <p:nvPr>
            <p:ph idx="1"/>
          </p:nvPr>
        </p:nvSpPr>
        <p:spPr/>
        <p:txBody>
          <a:bodyPr/>
          <a:lstStyle/>
          <a:p>
            <a:r>
              <a:rPr lang="en-US" b="1" dirty="0" smtClean="0"/>
              <a:t>Beliefs or Presuppositions </a:t>
            </a:r>
          </a:p>
          <a:p>
            <a:pPr lvl="1"/>
            <a:r>
              <a:rPr lang="en-US" dirty="0" smtClean="0"/>
              <a:t>First we keep our eye on congruency between values and beliefs, then we look at whether the beliefs used in this model actually suppose the strategies/skill sets layered on top of them.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Persuasion </a:t>
            </a:r>
            <a:endParaRPr lang="en-US" dirty="0"/>
          </a:p>
        </p:txBody>
      </p:sp>
      <p:sp>
        <p:nvSpPr>
          <p:cNvPr id="3" name="Content Placeholder 2"/>
          <p:cNvSpPr>
            <a:spLocks noGrp="1"/>
          </p:cNvSpPr>
          <p:nvPr>
            <p:ph idx="1"/>
          </p:nvPr>
        </p:nvSpPr>
        <p:spPr/>
        <p:txBody>
          <a:bodyPr>
            <a:normAutofit/>
          </a:bodyPr>
          <a:lstStyle/>
          <a:p>
            <a:r>
              <a:rPr lang="en-US" sz="3000" dirty="0" smtClean="0"/>
              <a:t>In the process of persuasion both the persuader and the receiver of the persuasive message are consciously active. </a:t>
            </a:r>
          </a:p>
          <a:p>
            <a:r>
              <a:rPr lang="en-US" sz="3000" dirty="0" smtClean="0"/>
              <a:t>As </a:t>
            </a:r>
            <a:r>
              <a:rPr lang="en-US" sz="3000" dirty="0" err="1" smtClean="0"/>
              <a:t>Bettinghaus</a:t>
            </a:r>
            <a:r>
              <a:rPr lang="en-US" sz="3000" dirty="0" smtClean="0"/>
              <a:t> writes, "perception of a persuasive message is not a passive process.</a:t>
            </a:r>
          </a:p>
          <a:p>
            <a:r>
              <a:rPr lang="en-US" sz="3000" dirty="0" smtClean="0"/>
              <a:t>The receiver is as active in the receiving process as is the source in the transmitting process. </a:t>
            </a:r>
            <a:endParaRPr lang="en-US" sz="3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Persuasion </a:t>
            </a:r>
            <a:endParaRPr lang="en-US" dirty="0"/>
          </a:p>
        </p:txBody>
      </p:sp>
      <p:sp>
        <p:nvSpPr>
          <p:cNvPr id="3" name="Content Placeholder 2"/>
          <p:cNvSpPr>
            <a:spLocks noGrp="1"/>
          </p:cNvSpPr>
          <p:nvPr>
            <p:ph idx="1"/>
          </p:nvPr>
        </p:nvSpPr>
        <p:spPr/>
        <p:txBody>
          <a:bodyPr>
            <a:normAutofit/>
          </a:bodyPr>
          <a:lstStyle/>
          <a:p>
            <a:r>
              <a:rPr lang="en-US" sz="3000" dirty="0" smtClean="0"/>
              <a:t>The attitudes and beliefs of the receiver mediate the way in which the message will be received and responded to". </a:t>
            </a:r>
          </a:p>
          <a:p>
            <a:pPr lvl="1">
              <a:buFont typeface="+mj-lt"/>
              <a:buAutoNum type="arabicPeriod"/>
            </a:pPr>
            <a:r>
              <a:rPr lang="en-US" dirty="0" smtClean="0"/>
              <a:t>People are inherently brilliant. </a:t>
            </a:r>
          </a:p>
          <a:p>
            <a:pPr lvl="1">
              <a:buFont typeface="+mj-lt"/>
              <a:buAutoNum type="arabicPeriod"/>
            </a:pPr>
            <a:r>
              <a:rPr lang="en-US" dirty="0" smtClean="0"/>
              <a:t>People can learn to do anything they want to do easily. </a:t>
            </a:r>
          </a:p>
          <a:p>
            <a:pPr lvl="1">
              <a:buFont typeface="+mj-lt"/>
              <a:buAutoNum type="arabicPeriod"/>
            </a:pPr>
            <a:r>
              <a:rPr lang="en-US" dirty="0" smtClean="0"/>
              <a:t>Rapport is a natural function of communication which is brought about by honoring the person with whom you are communicating. </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Persuasion </a:t>
            </a:r>
            <a:endParaRPr lang="en-US" dirty="0"/>
          </a:p>
        </p:txBody>
      </p:sp>
      <p:sp>
        <p:nvSpPr>
          <p:cNvPr id="3" name="Content Placeholder 2"/>
          <p:cNvSpPr>
            <a:spLocks noGrp="1"/>
          </p:cNvSpPr>
          <p:nvPr>
            <p:ph idx="1"/>
          </p:nvPr>
        </p:nvSpPr>
        <p:spPr/>
        <p:txBody>
          <a:bodyPr>
            <a:normAutofit/>
          </a:bodyPr>
          <a:lstStyle/>
          <a:p>
            <a:r>
              <a:rPr lang="en-US" sz="3000" dirty="0" smtClean="0"/>
              <a:t>The attitudes and beliefs of the receiver mediate the way in which the message will be received and responded to". </a:t>
            </a:r>
          </a:p>
          <a:p>
            <a:pPr marL="971550" lvl="1" indent="-514350">
              <a:buFont typeface="+mj-lt"/>
              <a:buAutoNum type="arabicPeriod" startAt="4"/>
            </a:pPr>
            <a:r>
              <a:rPr lang="en-US" dirty="0" smtClean="0"/>
              <a:t>The goal is in finding out what the other person wants. Then in discovering how you can help that other person reach that goal. </a:t>
            </a:r>
          </a:p>
          <a:p>
            <a:pPr marL="971550" lvl="1" indent="-514350">
              <a:buFont typeface="+mj-lt"/>
              <a:buAutoNum type="arabicPeriod" startAt="4"/>
            </a:pPr>
            <a:r>
              <a:rPr lang="en-US" dirty="0" smtClean="0"/>
              <a:t>When selling a product, </a:t>
            </a:r>
            <a:r>
              <a:rPr lang="en-US" dirty="0" err="1" smtClean="0"/>
              <a:t>targetting</a:t>
            </a:r>
            <a:r>
              <a:rPr lang="en-US" dirty="0" smtClean="0"/>
              <a:t> people who are already interested in that product makes sense. </a:t>
            </a:r>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Persuasion </a:t>
            </a:r>
            <a:endParaRPr lang="en-US" dirty="0"/>
          </a:p>
        </p:txBody>
      </p:sp>
      <p:sp>
        <p:nvSpPr>
          <p:cNvPr id="3" name="Content Placeholder 2"/>
          <p:cNvSpPr>
            <a:spLocks noGrp="1"/>
          </p:cNvSpPr>
          <p:nvPr>
            <p:ph idx="1"/>
          </p:nvPr>
        </p:nvSpPr>
        <p:spPr/>
        <p:txBody>
          <a:bodyPr>
            <a:normAutofit/>
          </a:bodyPr>
          <a:lstStyle/>
          <a:p>
            <a:r>
              <a:rPr lang="en-US" sz="3000" dirty="0" smtClean="0"/>
              <a:t>The attitudes and beliefs of the receiver mediate the way in which the message will be received and responded to". </a:t>
            </a:r>
          </a:p>
          <a:p>
            <a:pPr marL="971550" lvl="1" indent="-514350">
              <a:buFont typeface="+mj-lt"/>
              <a:buAutoNum type="arabicPeriod" startAt="6"/>
            </a:pPr>
            <a:r>
              <a:rPr lang="en-US" dirty="0" smtClean="0"/>
              <a:t>There is no resistance, only feedback. </a:t>
            </a:r>
          </a:p>
          <a:p>
            <a:pPr marL="971550" lvl="1" indent="-514350">
              <a:buFont typeface="+mj-lt"/>
              <a:buAutoNum type="arabicPeriod" startAt="6"/>
            </a:pPr>
            <a:r>
              <a:rPr lang="en-US" dirty="0" smtClean="0"/>
              <a:t>Communicating effectively is not about being in control but rather about being able to </a:t>
            </a:r>
            <a:r>
              <a:rPr lang="en-US" dirty="0" err="1" smtClean="0"/>
              <a:t>recognise</a:t>
            </a:r>
            <a:r>
              <a:rPr lang="en-US" dirty="0" smtClean="0"/>
              <a:t> what you are, in fact eliciting with your communication, and having the flexibility to adjust accordingly.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Persuade </a:t>
            </a:r>
            <a:endParaRPr lang="en-US" dirty="0"/>
          </a:p>
        </p:txBody>
      </p:sp>
      <p:sp>
        <p:nvSpPr>
          <p:cNvPr id="3" name="Content Placeholder 2"/>
          <p:cNvSpPr>
            <a:spLocks noGrp="1"/>
          </p:cNvSpPr>
          <p:nvPr>
            <p:ph idx="1"/>
          </p:nvPr>
        </p:nvSpPr>
        <p:spPr/>
        <p:txBody>
          <a:bodyPr>
            <a:noAutofit/>
          </a:bodyPr>
          <a:lstStyle/>
          <a:p>
            <a:r>
              <a:rPr lang="en-US" sz="3000" dirty="0" smtClean="0"/>
              <a:t>Upon agreeing that individuals are persuaded by symbolic means, the question can be raised as to whether certain types of symbolic strategies should be viewed as typifying the persuasion process, with others being exempted. </a:t>
            </a:r>
          </a:p>
          <a:p>
            <a:r>
              <a:rPr lang="en-US" sz="3000" dirty="0" smtClean="0"/>
              <a:t>More specifically, some writers (such as Rowell and </a:t>
            </a:r>
            <a:r>
              <a:rPr lang="en-US" sz="3000" dirty="0" err="1" smtClean="0"/>
              <a:t>Woolbert</a:t>
            </a:r>
            <a:r>
              <a:rPr lang="en-US" sz="3000" dirty="0" smtClean="0"/>
              <a:t>) have explored the wisdom of </a:t>
            </a:r>
            <a:r>
              <a:rPr lang="en-US" sz="3000" dirty="0" err="1" smtClean="0"/>
              <a:t>distinguishsing</a:t>
            </a:r>
            <a:r>
              <a:rPr lang="en-US" sz="3000" dirty="0" smtClean="0"/>
              <a:t> between convincing and persuading - the so called conviction/persuasion duality. </a:t>
            </a:r>
            <a:endParaRPr lang="en-US" sz="3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Persuade </a:t>
            </a:r>
            <a:endParaRPr lang="en-US" dirty="0"/>
          </a:p>
        </p:txBody>
      </p:sp>
      <p:sp>
        <p:nvSpPr>
          <p:cNvPr id="3" name="Content Placeholder 2"/>
          <p:cNvSpPr>
            <a:spLocks noGrp="1"/>
          </p:cNvSpPr>
          <p:nvPr>
            <p:ph idx="1"/>
          </p:nvPr>
        </p:nvSpPr>
        <p:spPr/>
        <p:txBody>
          <a:bodyPr>
            <a:normAutofit/>
          </a:bodyPr>
          <a:lstStyle/>
          <a:p>
            <a:r>
              <a:rPr lang="en-US" sz="3000" dirty="0" smtClean="0"/>
              <a:t>The phrase "being persuaded" applies to situations where </a:t>
            </a:r>
            <a:r>
              <a:rPr lang="en-US" sz="3000" dirty="0" err="1" smtClean="0"/>
              <a:t>behaviour</a:t>
            </a:r>
            <a:r>
              <a:rPr lang="en-US" sz="3000" dirty="0" smtClean="0"/>
              <a:t> has been modified by symbolic transactions (messages) which are sometimes, but not always, linked with coercive force (indirectly coercive) and which appeal to the reason and emotions of the person(s) being persuaded. </a:t>
            </a:r>
            <a:endParaRPr lang="en-US" sz="3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12</a:t>
            </a:r>
            <a:endParaRPr lang="en-US" dirty="0"/>
          </a:p>
        </p:txBody>
      </p:sp>
      <p:sp>
        <p:nvSpPr>
          <p:cNvPr id="3" name="Content Placeholder 2"/>
          <p:cNvSpPr>
            <a:spLocks noGrp="1"/>
          </p:cNvSpPr>
          <p:nvPr>
            <p:ph idx="1"/>
          </p:nvPr>
        </p:nvSpPr>
        <p:spPr/>
        <p:txBody>
          <a:bodyPr/>
          <a:lstStyle/>
          <a:p>
            <a:r>
              <a:rPr lang="en-US" dirty="0" smtClean="0">
                <a:hlinkClick r:id="" action="ppaction://customshow?id=0&amp;return=true"/>
              </a:rPr>
              <a:t>Introduction </a:t>
            </a:r>
            <a:endParaRPr lang="en-US" dirty="0" smtClean="0"/>
          </a:p>
          <a:p>
            <a:r>
              <a:rPr lang="en-US" dirty="0" smtClean="0">
                <a:hlinkClick r:id="" action="ppaction://customshow?id=1&amp;return=true"/>
              </a:rPr>
              <a:t>Meaning of Persuasion </a:t>
            </a:r>
            <a:endParaRPr lang="en-US" dirty="0" smtClean="0"/>
          </a:p>
          <a:p>
            <a:r>
              <a:rPr lang="en-US" dirty="0" smtClean="0">
                <a:hlinkClick r:id="" action="ppaction://customshow?id=2&amp;return=true"/>
              </a:rPr>
              <a:t>Theory of Persuasion </a:t>
            </a:r>
            <a:endParaRPr lang="en-US" dirty="0" smtClean="0"/>
          </a:p>
          <a:p>
            <a:r>
              <a:rPr lang="en-US" dirty="0" smtClean="0">
                <a:hlinkClick r:id="" action="ppaction://customshow?id=3&amp;return=true"/>
              </a:rPr>
              <a:t>Importance (Power) of Persuasion </a:t>
            </a:r>
            <a:endParaRPr lang="en-US" dirty="0" smtClean="0"/>
          </a:p>
          <a:p>
            <a:r>
              <a:rPr lang="en-US" dirty="0" smtClean="0">
                <a:hlinkClick r:id="" action="ppaction://customshow?id=4&amp;return=true"/>
              </a:rPr>
              <a:t>Process of Persuasion </a:t>
            </a:r>
            <a:endParaRPr lang="en-US" dirty="0" smtClean="0"/>
          </a:p>
          <a:p>
            <a:r>
              <a:rPr lang="en-US" dirty="0" smtClean="0">
                <a:hlinkClick r:id="" action="ppaction://customshow?id=5&amp;return=true"/>
              </a:rPr>
              <a:t>How to Persuade </a:t>
            </a:r>
            <a:endParaRPr lang="en-US" dirty="0" smtClean="0"/>
          </a:p>
          <a:p>
            <a:r>
              <a:rPr lang="en-US" dirty="0" smtClean="0">
                <a:hlinkClick r:id="" action="ppaction://customshow?id=6&amp;return=true"/>
              </a:rPr>
              <a:t>Self-Awareness and Persuasion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Persuade </a:t>
            </a:r>
            <a:endParaRPr lang="en-US" dirty="0"/>
          </a:p>
        </p:txBody>
      </p:sp>
      <p:sp>
        <p:nvSpPr>
          <p:cNvPr id="3" name="Content Placeholder 2"/>
          <p:cNvSpPr>
            <a:spLocks noGrp="1"/>
          </p:cNvSpPr>
          <p:nvPr>
            <p:ph idx="1"/>
          </p:nvPr>
        </p:nvSpPr>
        <p:spPr/>
        <p:txBody>
          <a:bodyPr>
            <a:normAutofit/>
          </a:bodyPr>
          <a:lstStyle/>
          <a:p>
            <a:r>
              <a:rPr lang="en-US" b="1" dirty="0" smtClean="0"/>
              <a:t>Being Persuaded: Three </a:t>
            </a:r>
            <a:r>
              <a:rPr lang="en-US" b="1" dirty="0" err="1" smtClean="0"/>
              <a:t>Behavioural</a:t>
            </a:r>
            <a:r>
              <a:rPr lang="en-US" b="1" dirty="0" smtClean="0"/>
              <a:t> Outcomes </a:t>
            </a:r>
          </a:p>
          <a:p>
            <a:pPr lvl="1"/>
            <a:r>
              <a:rPr lang="en-US" dirty="0" smtClean="0"/>
              <a:t>"Being persuaded" is equated with instances of </a:t>
            </a:r>
            <a:r>
              <a:rPr lang="en-US" dirty="0" err="1" smtClean="0"/>
              <a:t>behavioural</a:t>
            </a:r>
            <a:r>
              <a:rPr lang="en-US" dirty="0" smtClean="0"/>
              <a:t> conversation, i.e. individuals are persuaded when they have been induced to abandon one set of </a:t>
            </a:r>
            <a:r>
              <a:rPr lang="en-US" dirty="0" err="1" smtClean="0"/>
              <a:t>behaviours</a:t>
            </a:r>
            <a:r>
              <a:rPr lang="en-US" dirty="0" smtClean="0"/>
              <a:t> and to adopt another.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Persuade </a:t>
            </a:r>
            <a:endParaRPr lang="en-US" dirty="0"/>
          </a:p>
        </p:txBody>
      </p:sp>
      <p:sp>
        <p:nvSpPr>
          <p:cNvPr id="3" name="Content Placeholder 2"/>
          <p:cNvSpPr>
            <a:spLocks noGrp="1"/>
          </p:cNvSpPr>
          <p:nvPr>
            <p:ph idx="1"/>
          </p:nvPr>
        </p:nvSpPr>
        <p:spPr/>
        <p:txBody>
          <a:bodyPr>
            <a:normAutofit/>
          </a:bodyPr>
          <a:lstStyle/>
          <a:p>
            <a:r>
              <a:rPr lang="en-US" b="1" dirty="0" smtClean="0"/>
              <a:t>Being Persuaded as a Response-shaping Process </a:t>
            </a:r>
          </a:p>
          <a:p>
            <a:pPr lvl="1"/>
            <a:r>
              <a:rPr lang="en-US" dirty="0" smtClean="0"/>
              <a:t>Individuals possess no clearly established pattern of responses to specific environmental stimuli. </a:t>
            </a:r>
          </a:p>
          <a:p>
            <a:pPr lvl="1"/>
            <a:r>
              <a:rPr lang="en-US" dirty="0" smtClean="0"/>
              <a:t>In such instances, persuasion takes the form of shaping and conditioning particular response patterns to these stimuli.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Persuade </a:t>
            </a:r>
            <a:endParaRPr lang="en-US" dirty="0"/>
          </a:p>
        </p:txBody>
      </p:sp>
      <p:sp>
        <p:nvSpPr>
          <p:cNvPr id="3" name="Content Placeholder 2"/>
          <p:cNvSpPr>
            <a:spLocks noGrp="1"/>
          </p:cNvSpPr>
          <p:nvPr>
            <p:ph idx="1"/>
          </p:nvPr>
        </p:nvSpPr>
        <p:spPr/>
        <p:txBody>
          <a:bodyPr/>
          <a:lstStyle/>
          <a:p>
            <a:r>
              <a:rPr lang="en-US" b="1" dirty="0" smtClean="0"/>
              <a:t>Being Persuaded as a Response-shaping Process </a:t>
            </a:r>
          </a:p>
          <a:p>
            <a:pPr lvl="1"/>
            <a:r>
              <a:rPr lang="en-US" dirty="0" smtClean="0"/>
              <a:t>Such persuasive understandings are particularly relevant when dealing with persons who have limited prior learning histories, or with situations where radically new and novel stimuli have been introduced into the environment.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Persuade </a:t>
            </a:r>
            <a:endParaRPr lang="en-US" dirty="0"/>
          </a:p>
        </p:txBody>
      </p:sp>
      <p:sp>
        <p:nvSpPr>
          <p:cNvPr id="3" name="Content Placeholder 2"/>
          <p:cNvSpPr>
            <a:spLocks noGrp="1"/>
          </p:cNvSpPr>
          <p:nvPr>
            <p:ph idx="1"/>
          </p:nvPr>
        </p:nvSpPr>
        <p:spPr/>
        <p:txBody>
          <a:bodyPr>
            <a:normAutofit/>
          </a:bodyPr>
          <a:lstStyle/>
          <a:p>
            <a:r>
              <a:rPr lang="en-US" b="1" dirty="0" smtClean="0"/>
              <a:t>Being Persuaded as a Response-reinforcing Process </a:t>
            </a:r>
          </a:p>
          <a:p>
            <a:pPr lvl="1"/>
            <a:r>
              <a:rPr lang="en-US" dirty="0" smtClean="0"/>
              <a:t>The response-reinforcing function underscores the fact that "being persuaded" is seldom, if ever a one-message proposition; instead, people are constantly in the process of being persuaded.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Persuade </a:t>
            </a:r>
            <a:endParaRPr lang="en-US" dirty="0"/>
          </a:p>
        </p:txBody>
      </p:sp>
      <p:sp>
        <p:nvSpPr>
          <p:cNvPr id="3" name="Content Placeholder 2"/>
          <p:cNvSpPr>
            <a:spLocks noGrp="1"/>
          </p:cNvSpPr>
          <p:nvPr>
            <p:ph idx="1"/>
          </p:nvPr>
        </p:nvSpPr>
        <p:spPr/>
        <p:txBody>
          <a:bodyPr>
            <a:normAutofit/>
          </a:bodyPr>
          <a:lstStyle/>
          <a:p>
            <a:r>
              <a:rPr lang="en-US" b="1" dirty="0" smtClean="0"/>
              <a:t>Being Persuaded as a Response-reinforcing Process </a:t>
            </a:r>
          </a:p>
          <a:p>
            <a:pPr lvl="1"/>
            <a:r>
              <a:rPr lang="en-US" dirty="0" smtClean="0"/>
              <a:t>If an individual clings to an attitude (and the </a:t>
            </a:r>
            <a:r>
              <a:rPr lang="en-US" dirty="0" err="1" smtClean="0"/>
              <a:t>behaviours</a:t>
            </a:r>
            <a:r>
              <a:rPr lang="en-US" dirty="0" smtClean="0"/>
              <a:t> associated with it) more strongly after exposure to a communication, then persuasion has occurred as surely as if the individual had shifted from one set of responses to another.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Persuade </a:t>
            </a:r>
            <a:endParaRPr lang="en-US" dirty="0"/>
          </a:p>
        </p:txBody>
      </p:sp>
      <p:sp>
        <p:nvSpPr>
          <p:cNvPr id="3" name="Content Placeholder 2"/>
          <p:cNvSpPr>
            <a:spLocks noGrp="1"/>
          </p:cNvSpPr>
          <p:nvPr>
            <p:ph idx="1"/>
          </p:nvPr>
        </p:nvSpPr>
        <p:spPr/>
        <p:txBody>
          <a:bodyPr/>
          <a:lstStyle/>
          <a:p>
            <a:r>
              <a:rPr lang="en-US" b="1" dirty="0" smtClean="0"/>
              <a:t>Being Persuaded as a Response-reinforcing Process </a:t>
            </a:r>
          </a:p>
          <a:p>
            <a:pPr lvl="1"/>
            <a:r>
              <a:rPr lang="en-US" dirty="0" smtClean="0"/>
              <a:t>There are strong grounds for believing that much persuasive communication in our society serves a response-reinforcing function .</a:t>
            </a:r>
          </a:p>
          <a:p>
            <a:pPr lvl="1"/>
            <a:r>
              <a:rPr lang="en-US" dirty="0" smtClean="0"/>
              <a:t>Nevertheless, there are at least three good reasons for not losing sight of the response-reinforcing dimension of "being persuaded".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Persuade </a:t>
            </a:r>
            <a:endParaRPr lang="en-US" dirty="0"/>
          </a:p>
        </p:txBody>
      </p:sp>
      <p:sp>
        <p:nvSpPr>
          <p:cNvPr id="3" name="Content Placeholder 2"/>
          <p:cNvSpPr>
            <a:spLocks noGrp="1"/>
          </p:cNvSpPr>
          <p:nvPr>
            <p:ph idx="1"/>
          </p:nvPr>
        </p:nvSpPr>
        <p:spPr/>
        <p:txBody>
          <a:bodyPr>
            <a:noAutofit/>
          </a:bodyPr>
          <a:lstStyle/>
          <a:p>
            <a:r>
              <a:rPr lang="en-US" b="1" dirty="0" smtClean="0"/>
              <a:t>Being Persuaded as a Response-changing Process </a:t>
            </a:r>
          </a:p>
          <a:p>
            <a:pPr lvl="1"/>
            <a:r>
              <a:rPr lang="en-US" dirty="0" smtClean="0"/>
              <a:t>"Being persuaded" is most typically thought of as a response-changing process. </a:t>
            </a:r>
          </a:p>
          <a:p>
            <a:pPr lvl="1"/>
            <a:r>
              <a:rPr lang="en-US" dirty="0" smtClean="0"/>
              <a:t>Smokers are persuaded to become non-smokers; automobile drivers are persuaded to walk or use public transportation. </a:t>
            </a:r>
          </a:p>
          <a:p>
            <a:pPr lvl="1"/>
            <a:r>
              <a:rPr lang="en-US" dirty="0" smtClean="0"/>
              <a:t>Moreover, definitions of persuasion found in most texts </a:t>
            </a:r>
            <a:r>
              <a:rPr lang="en-US" dirty="0" err="1" smtClean="0"/>
              <a:t>emphasise</a:t>
            </a:r>
            <a:r>
              <a:rPr lang="en-US" dirty="0" smtClean="0"/>
              <a:t> the notion of changing responses (</a:t>
            </a:r>
            <a:r>
              <a:rPr lang="en-US" dirty="0" err="1" smtClean="0"/>
              <a:t>Bettinghas</a:t>
            </a:r>
            <a:r>
              <a:rPr lang="en-US" dirty="0" smtClean="0"/>
              <a:t>, 1973; </a:t>
            </a:r>
            <a:r>
              <a:rPr lang="en-US" dirty="0" err="1" smtClean="0"/>
              <a:t>Croswhite</a:t>
            </a:r>
            <a:r>
              <a:rPr lang="en-US" dirty="0" smtClean="0"/>
              <a:t>, 1969).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Persuade </a:t>
            </a:r>
            <a:endParaRPr lang="en-US" dirty="0"/>
          </a:p>
        </p:txBody>
      </p:sp>
      <p:sp>
        <p:nvSpPr>
          <p:cNvPr id="3" name="Content Placeholder 2"/>
          <p:cNvSpPr>
            <a:spLocks noGrp="1"/>
          </p:cNvSpPr>
          <p:nvPr>
            <p:ph idx="1"/>
          </p:nvPr>
        </p:nvSpPr>
        <p:spPr/>
        <p:txBody>
          <a:bodyPr/>
          <a:lstStyle/>
          <a:p>
            <a:r>
              <a:rPr lang="en-US" b="1" dirty="0" smtClean="0"/>
              <a:t>Being Persuaded as a Response-changing Process </a:t>
            </a:r>
          </a:p>
          <a:p>
            <a:pPr lvl="1"/>
            <a:r>
              <a:rPr lang="en-US" dirty="0" smtClean="0"/>
              <a:t>The public must be induced to change present attitudes and </a:t>
            </a:r>
            <a:r>
              <a:rPr lang="en-US" dirty="0" err="1" smtClean="0"/>
              <a:t>behaviours</a:t>
            </a:r>
            <a:r>
              <a:rPr lang="en-US" dirty="0" smtClean="0"/>
              <a:t> to </a:t>
            </a:r>
            <a:r>
              <a:rPr lang="en-US" b="1" dirty="0" smtClean="0"/>
              <a:t>compost </a:t>
            </a:r>
            <a:r>
              <a:rPr lang="en-US" dirty="0" smtClean="0"/>
              <a:t>with the realities of new situations. </a:t>
            </a:r>
          </a:p>
          <a:p>
            <a:pPr lvl="1"/>
            <a:r>
              <a:rPr lang="en-US" dirty="0" smtClean="0"/>
              <a:t>For instance, the continuing popularity of Dale Carnegie-type </a:t>
            </a:r>
            <a:r>
              <a:rPr lang="en-US" b="1" dirty="0" smtClean="0"/>
              <a:t>courses</a:t>
            </a:r>
            <a:r>
              <a:rPr lang="en-US" dirty="0" smtClean="0"/>
              <a:t> rests primarily on the following claim: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Self-Awareness and Persuasion </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lphaLcPeriod"/>
            </a:pPr>
            <a:r>
              <a:rPr lang="en-US" sz="3000" dirty="0" smtClean="0"/>
              <a:t>To what extent are people in persuasive situations aware of their mental and </a:t>
            </a:r>
            <a:r>
              <a:rPr lang="en-US" sz="3000" dirty="0" err="1" smtClean="0"/>
              <a:t>behavioural</a:t>
            </a:r>
            <a:r>
              <a:rPr lang="en-US" sz="3000" dirty="0" smtClean="0"/>
              <a:t> responses to persuasive communications? </a:t>
            </a:r>
          </a:p>
          <a:p>
            <a:pPr marL="514350" indent="-514350">
              <a:buFont typeface="+mj-lt"/>
              <a:buAutoNum type="alphaLcPeriod"/>
            </a:pPr>
            <a:r>
              <a:rPr lang="en-US" sz="3000" dirty="0" smtClean="0"/>
              <a:t>To what extent do individual differences in self-awareness influence persuasion? Research suggests that high self-monitors are less concerned with inconsistencies between attitudes and </a:t>
            </a:r>
            <a:r>
              <a:rPr lang="en-US" sz="3000" dirty="0" err="1" smtClean="0"/>
              <a:t>behaviours</a:t>
            </a:r>
            <a:r>
              <a:rPr lang="en-US" sz="3000" dirty="0" smtClean="0"/>
              <a:t>. </a:t>
            </a:r>
          </a:p>
          <a:p>
            <a:pPr marL="514350" indent="-514350">
              <a:buFont typeface="+mj-lt"/>
              <a:buAutoNum type="alphaLcPeriod"/>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Self-Awareness and Persuasion </a:t>
            </a:r>
            <a:endParaRPr lang="en-US" dirty="0"/>
          </a:p>
        </p:txBody>
      </p:sp>
      <p:sp>
        <p:nvSpPr>
          <p:cNvPr id="3" name="Content Placeholder 2"/>
          <p:cNvSpPr>
            <a:spLocks noGrp="1"/>
          </p:cNvSpPr>
          <p:nvPr>
            <p:ph idx="1"/>
          </p:nvPr>
        </p:nvSpPr>
        <p:spPr/>
        <p:txBody>
          <a:bodyPr/>
          <a:lstStyle/>
          <a:p>
            <a:pPr marL="514350" indent="-514350">
              <a:buFont typeface="+mj-lt"/>
              <a:buAutoNum type="alphaLcPeriod" startAt="3"/>
            </a:pPr>
            <a:r>
              <a:rPr lang="en-US" sz="3000" dirty="0" smtClean="0"/>
              <a:t>What situational ones prompt an individual to be self-aware in the persuasion process? A variety of experimental methods seem to increase a person's self-awareness in persuasion experiments. One method that may prompt self-awareness involves recording one's thoughts about a persuasive message.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Autofit/>
          </a:bodyPr>
          <a:lstStyle/>
          <a:p>
            <a:r>
              <a:rPr lang="en-US" sz="3000" dirty="0" smtClean="0"/>
              <a:t>Persuasion is the process of changing or reinforcing attitudes, beliefs or </a:t>
            </a:r>
            <a:r>
              <a:rPr lang="en-US" sz="3000" dirty="0" err="1" smtClean="0"/>
              <a:t>behaviour</a:t>
            </a:r>
            <a:r>
              <a:rPr lang="en-US" sz="3000" dirty="0" smtClean="0"/>
              <a:t> of a person. </a:t>
            </a:r>
          </a:p>
          <a:p>
            <a:r>
              <a:rPr lang="en-US" sz="3000" dirty="0" smtClean="0"/>
              <a:t>People respond to persuasive messages in two ways: thoughtfully and mindlessly. </a:t>
            </a:r>
          </a:p>
          <a:p>
            <a:r>
              <a:rPr lang="en-US" sz="3000" dirty="0" smtClean="0"/>
              <a:t>When we are in thoughtful mode, the persuasiveness of the message is determined by merits of the message. </a:t>
            </a:r>
          </a:p>
          <a:p>
            <a:r>
              <a:rPr lang="en-US" sz="3000" dirty="0" smtClean="0"/>
              <a:t>When we, respond to messages mindlessly, our brains are locked on automatic.</a:t>
            </a:r>
            <a:endParaRPr lang="en-US" sz="3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Self-Awareness and Persuasion </a:t>
            </a:r>
            <a:endParaRPr lang="en-US" dirty="0"/>
          </a:p>
        </p:txBody>
      </p:sp>
      <p:sp>
        <p:nvSpPr>
          <p:cNvPr id="3" name="Content Placeholder 2"/>
          <p:cNvSpPr>
            <a:spLocks noGrp="1"/>
          </p:cNvSpPr>
          <p:nvPr>
            <p:ph idx="1"/>
          </p:nvPr>
        </p:nvSpPr>
        <p:spPr/>
        <p:txBody>
          <a:bodyPr>
            <a:normAutofit/>
          </a:bodyPr>
          <a:lstStyle/>
          <a:p>
            <a:r>
              <a:rPr lang="en-US" sz="3000" dirty="0" smtClean="0"/>
              <a:t>Roberts and </a:t>
            </a:r>
            <a:r>
              <a:rPr lang="en-US" sz="3000" dirty="0" err="1" smtClean="0"/>
              <a:t>Maccoby</a:t>
            </a:r>
            <a:r>
              <a:rPr lang="en-US" sz="3000" dirty="0" smtClean="0"/>
              <a:t> (1973) conducted a complex analysis of cognitive reactions to persuasive messages. </a:t>
            </a:r>
          </a:p>
          <a:p>
            <a:r>
              <a:rPr lang="en-US" sz="3000" dirty="0" smtClean="0"/>
              <a:t>They found that subjects who listed their thoughts during a communication generated more positive statements about the message, while subjects who listed their thoughts after the message generated more negative statements. </a:t>
            </a:r>
            <a:endParaRPr lang="en-US" sz="3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Self-Awareness and Persuasion </a:t>
            </a:r>
            <a:endParaRPr lang="en-US" dirty="0"/>
          </a:p>
        </p:txBody>
      </p:sp>
      <p:sp>
        <p:nvSpPr>
          <p:cNvPr id="3" name="Content Placeholder 2"/>
          <p:cNvSpPr>
            <a:spLocks noGrp="1"/>
          </p:cNvSpPr>
          <p:nvPr>
            <p:ph idx="1"/>
          </p:nvPr>
        </p:nvSpPr>
        <p:spPr/>
        <p:txBody>
          <a:bodyPr>
            <a:noAutofit/>
          </a:bodyPr>
          <a:lstStyle/>
          <a:p>
            <a:r>
              <a:rPr lang="en-US" sz="3000" dirty="0" err="1" smtClean="0"/>
              <a:t>Cialdini</a:t>
            </a:r>
            <a:r>
              <a:rPr lang="en-US" sz="3000" dirty="0" smtClean="0"/>
              <a:t> et al. (1974) discovered that people evaluate a receiver of a message according to the receiver's response to a persuasive message .</a:t>
            </a:r>
          </a:p>
          <a:p>
            <a:r>
              <a:rPr lang="en-US" sz="3000" dirty="0" smtClean="0"/>
              <a:t>The persuader tends to attribute greater intelligence to a receiver who changes to a position congruent with the persuader's than if the receiver resists.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Persuasion </a:t>
            </a:r>
            <a:endParaRPr lang="en-US" dirty="0"/>
          </a:p>
        </p:txBody>
      </p:sp>
      <p:sp>
        <p:nvSpPr>
          <p:cNvPr id="3" name="Content Placeholder 2"/>
          <p:cNvSpPr>
            <a:spLocks noGrp="1"/>
          </p:cNvSpPr>
          <p:nvPr>
            <p:ph idx="1"/>
          </p:nvPr>
        </p:nvSpPr>
        <p:spPr/>
        <p:txBody>
          <a:bodyPr>
            <a:noAutofit/>
          </a:bodyPr>
          <a:lstStyle/>
          <a:p>
            <a:r>
              <a:rPr lang="en-US" sz="3000" dirty="0" smtClean="0"/>
              <a:t>The notions of communication, learning, awareness and thought pervade definitions of persuasion. </a:t>
            </a:r>
          </a:p>
          <a:p>
            <a:r>
              <a:rPr lang="en-US" sz="3000" dirty="0" err="1" smtClean="0"/>
              <a:t>Bettinghaus</a:t>
            </a:r>
            <a:r>
              <a:rPr lang="en-US" sz="3000" dirty="0" smtClean="0"/>
              <a:t> defines persuasion as "a conscious attempt by one individual to change the attitudes, beliefs or the </a:t>
            </a:r>
            <a:r>
              <a:rPr lang="en-US" sz="3000" dirty="0" err="1" smtClean="0"/>
              <a:t>behaviour</a:t>
            </a:r>
            <a:r>
              <a:rPr lang="en-US" sz="3000" dirty="0" smtClean="0"/>
              <a:t> of another individual or group of individuals through the transmission of some message".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Persuasion </a:t>
            </a:r>
            <a:endParaRPr lang="en-US" dirty="0"/>
          </a:p>
        </p:txBody>
      </p:sp>
      <p:sp>
        <p:nvSpPr>
          <p:cNvPr id="3" name="Content Placeholder 2"/>
          <p:cNvSpPr>
            <a:spLocks noGrp="1"/>
          </p:cNvSpPr>
          <p:nvPr>
            <p:ph idx="1"/>
          </p:nvPr>
        </p:nvSpPr>
        <p:spPr/>
        <p:txBody>
          <a:bodyPr>
            <a:normAutofit/>
          </a:bodyPr>
          <a:lstStyle/>
          <a:p>
            <a:r>
              <a:rPr lang="en-US" sz="3000" dirty="0" smtClean="0"/>
              <a:t>This definition indicates that persuasion is assumed to involve conscious intent on the part of the persuader to affect the receiver of a persuasive message.  </a:t>
            </a:r>
          </a:p>
          <a:p>
            <a:r>
              <a:rPr lang="en-US" sz="3000" dirty="0" smtClean="0"/>
              <a:t>It involves a selection of a strategy perceived to be most effective and the control of message and environmental variable so as to </a:t>
            </a:r>
            <a:r>
              <a:rPr lang="en-US" sz="3000" dirty="0" err="1" smtClean="0"/>
              <a:t>maximise</a:t>
            </a:r>
            <a:r>
              <a:rPr lang="en-US" sz="3000" dirty="0" smtClean="0"/>
              <a:t> the likelihood that the strategy will be effective. </a:t>
            </a:r>
            <a:endParaRPr lang="en-US" sz="3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Persuasion </a:t>
            </a:r>
            <a:endParaRPr lang="en-US" dirty="0"/>
          </a:p>
        </p:txBody>
      </p:sp>
      <p:sp>
        <p:nvSpPr>
          <p:cNvPr id="3" name="Content Placeholder 2"/>
          <p:cNvSpPr>
            <a:spLocks noGrp="1"/>
          </p:cNvSpPr>
          <p:nvPr>
            <p:ph idx="1"/>
          </p:nvPr>
        </p:nvSpPr>
        <p:spPr/>
        <p:txBody>
          <a:bodyPr>
            <a:normAutofit/>
          </a:bodyPr>
          <a:lstStyle/>
          <a:p>
            <a:r>
              <a:rPr lang="en-US" sz="3000" dirty="0" smtClean="0"/>
              <a:t>The theories commonly used to predict persuasive effects are more explicit in their assumptions of the conscious activities of the receiver of a persuasive message.</a:t>
            </a:r>
          </a:p>
          <a:p>
            <a:r>
              <a:rPr lang="en-US" sz="3000" dirty="0" smtClean="0"/>
              <a:t> </a:t>
            </a:r>
            <a:r>
              <a:rPr lang="en-US" sz="3000" dirty="0" err="1" smtClean="0"/>
              <a:t>Tedeschi</a:t>
            </a:r>
            <a:r>
              <a:rPr lang="en-US" sz="3000" dirty="0" smtClean="0"/>
              <a:t> et al. describe the common assumptions of four consistency theories: balance, congruity, psycho-logic and cognitive dissonance. </a:t>
            </a:r>
            <a:endParaRPr lang="en-US" sz="3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Persuasion </a:t>
            </a:r>
            <a:endParaRPr lang="en-US" dirty="0"/>
          </a:p>
        </p:txBody>
      </p:sp>
      <p:sp>
        <p:nvSpPr>
          <p:cNvPr id="3" name="Content Placeholder 2"/>
          <p:cNvSpPr>
            <a:spLocks noGrp="1"/>
          </p:cNvSpPr>
          <p:nvPr>
            <p:ph idx="1"/>
          </p:nvPr>
        </p:nvSpPr>
        <p:spPr/>
        <p:txBody>
          <a:bodyPr>
            <a:normAutofit/>
          </a:bodyPr>
          <a:lstStyle/>
          <a:p>
            <a:r>
              <a:rPr lang="en-US" sz="3000" dirty="0" smtClean="0"/>
              <a:t>"These theories have in common the treatment of the individual as an internally active processor of information who sorts through and modifies a multitude of cognitive elements in an attempt to achieve some type of cognitive coherence". </a:t>
            </a:r>
          </a:p>
          <a:p>
            <a:r>
              <a:rPr lang="en-US" sz="3000" dirty="0" smtClean="0"/>
              <a:t>Even theories relying on mathematical formulations of persuasion process implicitly assume the conscious control of </a:t>
            </a:r>
            <a:r>
              <a:rPr lang="en-US" sz="3000" dirty="0" err="1" smtClean="0"/>
              <a:t>behaviour</a:t>
            </a:r>
            <a:r>
              <a:rPr lang="en-US" sz="3000" dirty="0" smtClean="0"/>
              <a:t>. </a:t>
            </a:r>
            <a:endParaRPr lang="en-US" sz="3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Persuasion </a:t>
            </a:r>
            <a:endParaRPr lang="en-US" dirty="0"/>
          </a:p>
        </p:txBody>
      </p:sp>
      <p:sp>
        <p:nvSpPr>
          <p:cNvPr id="3" name="Content Placeholder 2"/>
          <p:cNvSpPr>
            <a:spLocks noGrp="1"/>
          </p:cNvSpPr>
          <p:nvPr>
            <p:ph idx="1"/>
          </p:nvPr>
        </p:nvSpPr>
        <p:spPr/>
        <p:txBody>
          <a:bodyPr>
            <a:normAutofit/>
          </a:bodyPr>
          <a:lstStyle/>
          <a:p>
            <a:r>
              <a:rPr lang="en-US" sz="3000" dirty="0" err="1" smtClean="0"/>
              <a:t>Fishhein</a:t>
            </a:r>
            <a:r>
              <a:rPr lang="en-US" sz="3000" dirty="0" smtClean="0"/>
              <a:t> and </a:t>
            </a:r>
            <a:r>
              <a:rPr lang="en-US" sz="3000" dirty="0" err="1" smtClean="0"/>
              <a:t>Ajzen</a:t>
            </a:r>
            <a:r>
              <a:rPr lang="en-US" sz="3000" dirty="0" smtClean="0"/>
              <a:t> argue that persons' </a:t>
            </a:r>
            <a:r>
              <a:rPr lang="en-US" sz="3000" dirty="0" err="1" smtClean="0"/>
              <a:t>behavioural</a:t>
            </a:r>
            <a:r>
              <a:rPr lang="en-US" sz="3000" dirty="0" smtClean="0"/>
              <a:t> intentions can be predicted by a weighted combination of their attitude toward a </a:t>
            </a:r>
            <a:r>
              <a:rPr lang="en-US" sz="3000" dirty="0" err="1" smtClean="0"/>
              <a:t>behaviour</a:t>
            </a:r>
            <a:r>
              <a:rPr lang="en-US" sz="3000" dirty="0" smtClean="0"/>
              <a:t> and their perceptions of significant other expectations (subjective norm). </a:t>
            </a:r>
          </a:p>
          <a:p>
            <a:r>
              <a:rPr lang="en-US" sz="3000" dirty="0" smtClean="0"/>
              <a:t>In addition, the </a:t>
            </a:r>
            <a:r>
              <a:rPr lang="en-US" sz="3000" dirty="0" err="1" smtClean="0"/>
              <a:t>behavioural</a:t>
            </a:r>
            <a:r>
              <a:rPr lang="en-US" sz="3000" dirty="0" smtClean="0"/>
              <a:t> intentions are assumed to predict actual </a:t>
            </a:r>
            <a:r>
              <a:rPr lang="en-US" sz="3000" dirty="0" err="1" smtClean="0"/>
              <a:t>behaviour</a:t>
            </a:r>
            <a:r>
              <a:rPr lang="en-US" sz="3000" dirty="0" smtClean="0"/>
              <a:t> under most conditions. </a:t>
            </a:r>
            <a:endParaRPr lang="en-US" sz="3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(Power) of Persuasion </a:t>
            </a:r>
            <a:endParaRPr lang="en-US" dirty="0"/>
          </a:p>
        </p:txBody>
      </p:sp>
      <p:sp>
        <p:nvSpPr>
          <p:cNvPr id="3" name="Content Placeholder 2"/>
          <p:cNvSpPr>
            <a:spLocks noGrp="1"/>
          </p:cNvSpPr>
          <p:nvPr>
            <p:ph idx="1"/>
          </p:nvPr>
        </p:nvSpPr>
        <p:spPr/>
        <p:txBody>
          <a:bodyPr>
            <a:noAutofit/>
          </a:bodyPr>
          <a:lstStyle/>
          <a:p>
            <a:r>
              <a:rPr lang="en-US" sz="3000" dirty="0" smtClean="0"/>
              <a:t>The power of persuasion, to begin with; is a functional model of powerfully effective, and persuasive communication. </a:t>
            </a:r>
          </a:p>
          <a:p>
            <a:r>
              <a:rPr lang="en-US" sz="3000" dirty="0" smtClean="0"/>
              <a:t>It does not matter what domain of skill a person has, this model will improve his or her ability to communicate effectively regardless of the context. </a:t>
            </a:r>
          </a:p>
          <a:p>
            <a:r>
              <a:rPr lang="en-US" sz="3000" dirty="0" smtClean="0"/>
              <a:t>There is more to learning a model than just the installation of the specific strategies used inside that model.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2585</TotalTime>
  <Words>7569</Words>
  <Application>Microsoft Office PowerPoint</Application>
  <PresentationFormat>On-screen Show (4:3)</PresentationFormat>
  <Paragraphs>252</Paragraphs>
  <Slides>31</Slides>
  <Notes>28</Notes>
  <HiddenSlides>0</HiddenSlides>
  <MMClips>0</MMClips>
  <ScaleCrop>false</ScaleCrop>
  <HeadingPairs>
    <vt:vector size="6" baseType="variant">
      <vt:variant>
        <vt:lpstr>Theme</vt:lpstr>
      </vt:variant>
      <vt:variant>
        <vt:i4>1</vt:i4>
      </vt:variant>
      <vt:variant>
        <vt:lpstr>Slide Titles</vt:lpstr>
      </vt:variant>
      <vt:variant>
        <vt:i4>31</vt:i4>
      </vt:variant>
      <vt:variant>
        <vt:lpstr>Custom Shows</vt:lpstr>
      </vt:variant>
      <vt:variant>
        <vt:i4>7</vt:i4>
      </vt:variant>
    </vt:vector>
  </HeadingPairs>
  <TitlesOfParts>
    <vt:vector size="39" baseType="lpstr">
      <vt:lpstr>Module</vt:lpstr>
      <vt:lpstr>Unit 12</vt:lpstr>
      <vt:lpstr>Unit 12</vt:lpstr>
      <vt:lpstr>Introduction</vt:lpstr>
      <vt:lpstr>Meaning of Persuasion </vt:lpstr>
      <vt:lpstr>Meaning of Persuasion </vt:lpstr>
      <vt:lpstr>Theory of Persuasion </vt:lpstr>
      <vt:lpstr>Theory of Persuasion </vt:lpstr>
      <vt:lpstr>Theory of Persuasion </vt:lpstr>
      <vt:lpstr>Importance (Power) of Persuasion </vt:lpstr>
      <vt:lpstr>Importance (Power) of Persuasion </vt:lpstr>
      <vt:lpstr>Importance (Power) of Persuasion </vt:lpstr>
      <vt:lpstr>Importance (Power) of Persuasion </vt:lpstr>
      <vt:lpstr>Importance (Power) of Persuasion </vt:lpstr>
      <vt:lpstr>Process of Persuasion </vt:lpstr>
      <vt:lpstr>Process of Persuasion </vt:lpstr>
      <vt:lpstr>Process of Persuasion </vt:lpstr>
      <vt:lpstr>Process of Persuasion </vt:lpstr>
      <vt:lpstr>How to Persuade </vt:lpstr>
      <vt:lpstr>How to Persuade </vt:lpstr>
      <vt:lpstr>How to Persuade </vt:lpstr>
      <vt:lpstr>How to Persuade </vt:lpstr>
      <vt:lpstr>How to Persuade </vt:lpstr>
      <vt:lpstr>How to Persuade </vt:lpstr>
      <vt:lpstr>How to Persuade </vt:lpstr>
      <vt:lpstr>How to Persuade </vt:lpstr>
      <vt:lpstr>How to Persuade </vt:lpstr>
      <vt:lpstr>How to Persuade </vt:lpstr>
      <vt:lpstr>Self-Awareness and Persuasion </vt:lpstr>
      <vt:lpstr>Self-Awareness and Persuasion </vt:lpstr>
      <vt:lpstr>Self-Awareness and Persuasion </vt:lpstr>
      <vt:lpstr>Self-Awareness and Persuasion </vt:lpstr>
      <vt:lpstr>Introduction</vt:lpstr>
      <vt:lpstr>Meaning of Persuasion</vt:lpstr>
      <vt:lpstr>Theory of Persuasion</vt:lpstr>
      <vt:lpstr>Importance Power of Persuasio</vt:lpstr>
      <vt:lpstr>Process of Persuasion</vt:lpstr>
      <vt:lpstr>How to Persuade</vt:lpstr>
      <vt:lpstr>Self-Awareness and Persuasion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PDS</dc:creator>
  <cp:lastModifiedBy>sppl</cp:lastModifiedBy>
  <cp:revision>485</cp:revision>
  <dcterms:created xsi:type="dcterms:W3CDTF">2006-08-16T00:00:00Z</dcterms:created>
  <dcterms:modified xsi:type="dcterms:W3CDTF">2010-10-12T05:07:09Z</dcterms:modified>
</cp:coreProperties>
</file>