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420" r:id="rId2"/>
    <p:sldId id="564" r:id="rId3"/>
    <p:sldId id="565" r:id="rId4"/>
    <p:sldId id="566" r:id="rId5"/>
    <p:sldId id="567" r:id="rId6"/>
    <p:sldId id="568" r:id="rId7"/>
    <p:sldId id="569" r:id="rId8"/>
    <p:sldId id="570" r:id="rId9"/>
    <p:sldId id="571" r:id="rId10"/>
    <p:sldId id="572" r:id="rId11"/>
    <p:sldId id="573" r:id="rId12"/>
    <p:sldId id="574" r:id="rId13"/>
    <p:sldId id="575" r:id="rId14"/>
    <p:sldId id="576" r:id="rId15"/>
    <p:sldId id="577" r:id="rId16"/>
    <p:sldId id="578" r:id="rId17"/>
    <p:sldId id="579" r:id="rId18"/>
    <p:sldId id="580" r:id="rId19"/>
    <p:sldId id="581" r:id="rId20"/>
    <p:sldId id="582" r:id="rId21"/>
    <p:sldId id="583" r:id="rId22"/>
    <p:sldId id="584" r:id="rId23"/>
    <p:sldId id="585" r:id="rId24"/>
    <p:sldId id="586" r:id="rId25"/>
    <p:sldId id="588" r:id="rId26"/>
    <p:sldId id="587" r:id="rId27"/>
    <p:sldId id="589" r:id="rId28"/>
    <p:sldId id="590" r:id="rId29"/>
    <p:sldId id="591" r:id="rId30"/>
    <p:sldId id="592" r:id="rId31"/>
    <p:sldId id="593" r:id="rId32"/>
    <p:sldId id="594" r:id="rId33"/>
    <p:sldId id="595" r:id="rId34"/>
    <p:sldId id="596" r:id="rId35"/>
    <p:sldId id="598" r:id="rId36"/>
    <p:sldId id="597" r:id="rId37"/>
    <p:sldId id="599" r:id="rId38"/>
    <p:sldId id="600" r:id="rId39"/>
    <p:sldId id="601" r:id="rId40"/>
    <p:sldId id="602" r:id="rId41"/>
    <p:sldId id="603" r:id="rId42"/>
    <p:sldId id="604" r:id="rId43"/>
    <p:sldId id="605" r:id="rId44"/>
    <p:sldId id="606" r:id="rId45"/>
    <p:sldId id="607" r:id="rId46"/>
    <p:sldId id="608" r:id="rId47"/>
    <p:sldId id="609" r:id="rId48"/>
    <p:sldId id="610" r:id="rId49"/>
    <p:sldId id="611" r:id="rId50"/>
    <p:sldId id="612" r:id="rId51"/>
    <p:sldId id="613" r:id="rId52"/>
    <p:sldId id="614" r:id="rId53"/>
    <p:sldId id="615" r:id="rId54"/>
    <p:sldId id="616" r:id="rId55"/>
    <p:sldId id="617" r:id="rId56"/>
    <p:sldId id="618" r:id="rId57"/>
    <p:sldId id="619" r:id="rId58"/>
  </p:sldIdLst>
  <p:sldSz cx="9144000" cy="6858000" type="screen4x3"/>
  <p:notesSz cx="6858000" cy="9144000"/>
  <p:custShowLst>
    <p:custShow name="Introduction" id="0">
      <p:sldLst>
        <p:sld r:id="rId4"/>
        <p:sld r:id="rId5"/>
        <p:sld r:id="rId6"/>
      </p:sldLst>
    </p:custShow>
    <p:custShow name="Conflict Functional or Dysfunc" id="1">
      <p:sldLst>
        <p:sld r:id="rId7"/>
        <p:sld r:id="rId8"/>
        <p:sld r:id="rId9"/>
        <p:sld r:id="rId10"/>
        <p:sld r:id="rId11"/>
      </p:sldLst>
    </p:custShow>
    <p:custShow name="Conflicts Types and Forms" id="2">
      <p:sldLst>
        <p:sld r:id="rId12"/>
        <p:sld r:id="rId13"/>
        <p:sld r:id="rId14"/>
        <p:sld r:id="rId15"/>
        <p:sld r:id="rId16"/>
        <p:sld r:id="rId17"/>
        <p:sld r:id="rId18"/>
        <p:sld r:id="rId19"/>
        <p:sld r:id="rId20"/>
        <p:sld r:id="rId21"/>
        <p:sld r:id="rId22"/>
        <p:sld r:id="rId23"/>
        <p:sld r:id="rId24"/>
      </p:sldLst>
    </p:custShow>
    <p:custShow name="Sources of Conflict" id="3">
      <p:sldLst>
        <p:sld r:id="rId25"/>
        <p:sld r:id="rId26"/>
      </p:sldLst>
    </p:custShow>
    <p:custShow name="Conflict Process" id="4">
      <p:sldLst>
        <p:sld r:id="rId29"/>
        <p:sld r:id="rId30"/>
        <p:sld r:id="rId31"/>
        <p:sld r:id="rId32"/>
        <p:sld r:id="rId33"/>
        <p:sld r:id="rId34"/>
        <p:sld r:id="rId35"/>
        <p:sld r:id="rId36"/>
        <p:sld r:id="rId37"/>
        <p:sld r:id="rId38"/>
        <p:sld r:id="rId39"/>
        <p:sld r:id="rId40"/>
        <p:sld r:id="rId41"/>
        <p:sld r:id="rId42"/>
        <p:sld r:id="rId43"/>
      </p:sldLst>
    </p:custShow>
    <p:custShow name="Styles of Conflict Management" id="5">
      <p:sldLst>
        <p:sld r:id="rId44"/>
        <p:sld r:id="rId45"/>
        <p:sld r:id="rId46"/>
        <p:sld r:id="rId47"/>
        <p:sld r:id="rId48"/>
        <p:sld r:id="rId49"/>
        <p:sld r:id="rId50"/>
        <p:sld r:id="rId51"/>
        <p:sld r:id="rId52"/>
        <p:sld r:id="rId53"/>
        <p:sld r:id="rId54"/>
        <p:sld r:id="rId55"/>
        <p:sld r:id="rId56"/>
        <p:sld r:id="rId57"/>
        <p:sld r:id="rId58"/>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627" autoAdjust="0"/>
  </p:normalViewPr>
  <p:slideViewPr>
    <p:cSldViewPr>
      <p:cViewPr>
        <p:scale>
          <a:sx n="66" d="100"/>
          <a:sy n="66" d="100"/>
        </p:scale>
        <p:origin x="-570" y="7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53" d="100"/>
          <a:sy n="53" d="100"/>
        </p:scale>
        <p:origin x="-184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FC85F-110C-4B4D-8C74-E5B16D3F9EE2}" type="datetimeFigureOut">
              <a:rPr lang="en-US" smtClean="0"/>
              <a:pPr/>
              <a:t>10/12/2010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4C938-7FB1-4297-97B6-E7228C0C11F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just" defTabSz="914400" rtl="0" eaLnBrk="1" latinLnBrk="0" hangingPunct="1">
      <a:defRPr sz="1200" kern="1200">
        <a:solidFill>
          <a:schemeClr val="tx1"/>
        </a:solidFill>
        <a:latin typeface="+mn-lt"/>
        <a:ea typeface="+mn-ea"/>
        <a:cs typeface="+mn-cs"/>
      </a:defRPr>
    </a:lvl1pPr>
    <a:lvl2pPr marL="457200" algn="just" defTabSz="914400" rtl="0" eaLnBrk="1" latinLnBrk="0" hangingPunct="1">
      <a:defRPr sz="1200" kern="1200">
        <a:solidFill>
          <a:schemeClr val="tx1"/>
        </a:solidFill>
        <a:latin typeface="+mn-lt"/>
        <a:ea typeface="+mn-ea"/>
        <a:cs typeface="+mn-cs"/>
      </a:defRPr>
    </a:lvl2pPr>
    <a:lvl3pPr marL="914400" algn="just" defTabSz="914400" rtl="0" eaLnBrk="1" latinLnBrk="0" hangingPunct="1">
      <a:defRPr sz="1200" kern="1200">
        <a:solidFill>
          <a:schemeClr val="tx1"/>
        </a:solidFill>
        <a:latin typeface="+mn-lt"/>
        <a:ea typeface="+mn-ea"/>
        <a:cs typeface="+mn-cs"/>
      </a:defRPr>
    </a:lvl3pPr>
    <a:lvl4pPr marL="1371600" algn="just" defTabSz="914400" rtl="0" eaLnBrk="1" latinLnBrk="0" hangingPunct="1">
      <a:defRPr sz="1200" kern="1200">
        <a:solidFill>
          <a:schemeClr val="tx1"/>
        </a:solidFill>
        <a:latin typeface="+mn-lt"/>
        <a:ea typeface="+mn-ea"/>
        <a:cs typeface="+mn-cs"/>
      </a:defRPr>
    </a:lvl4pPr>
    <a:lvl5pPr marL="1828800" algn="just"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b="1" kern="1200" baseline="0" dirty="0" smtClean="0">
                <a:solidFill>
                  <a:schemeClr val="tx1"/>
                </a:solidFill>
                <a:latin typeface="+mn-lt"/>
                <a:ea typeface="+mn-ea"/>
                <a:cs typeface="+mn-cs"/>
              </a:rPr>
              <a:t>Introduction</a:t>
            </a:r>
          </a:p>
          <a:p>
            <a:r>
              <a:rPr lang="en-US" sz="1200" kern="1200" baseline="0" dirty="0" smtClean="0">
                <a:solidFill>
                  <a:schemeClr val="tx1"/>
                </a:solidFill>
                <a:latin typeface="+mn-lt"/>
                <a:ea typeface="+mn-ea"/>
                <a:cs typeface="+mn-cs"/>
              </a:rPr>
              <a:t>Conflict is an inevitable part of personal, organizational and societal life. We all experience conflict of one kind or the others in our life, group organization and society, Conflicts arise due to competition, differences in values, attitudes, experiences, goals and perception of limited resources. For example, your spouse wants you to make a visit to your in-laws' place on coming Sunday and you have plans of organizing a picnic during same time with your office colleagues. You and your boss don't agree on the amount of budget the project requires or you and your colleagues have different ideas on how to implement new performance management system. Similarly, Pepsi and Coke are fighting to capture same customer base indulge into such advertising campaign that reflect their conflict. Interstate conflict on share water resources </a:t>
            </a:r>
            <a:r>
              <a:rPr lang="en-US" sz="1200" kern="1200" baseline="0" dirty="0" err="1" smtClean="0">
                <a:solidFill>
                  <a:schemeClr val="tx1"/>
                </a:solidFill>
                <a:latin typeface="+mn-lt"/>
                <a:ea typeface="+mn-ea"/>
                <a:cs typeface="+mn-cs"/>
              </a:rPr>
              <a:t>Kauvery</a:t>
            </a:r>
            <a:r>
              <a:rPr lang="en-US" sz="1200" kern="1200" baseline="0" dirty="0" smtClean="0">
                <a:solidFill>
                  <a:schemeClr val="tx1"/>
                </a:solidFill>
                <a:latin typeface="+mn-lt"/>
                <a:ea typeface="+mn-ea"/>
                <a:cs typeface="+mn-cs"/>
              </a:rPr>
              <a:t> water sharing dispute is well known between </a:t>
            </a:r>
            <a:r>
              <a:rPr lang="en-US" sz="1200" kern="1200" baseline="0" dirty="0" err="1" smtClean="0">
                <a:solidFill>
                  <a:schemeClr val="tx1"/>
                </a:solidFill>
                <a:latin typeface="+mn-lt"/>
                <a:ea typeface="+mn-ea"/>
                <a:cs typeface="+mn-cs"/>
              </a:rPr>
              <a:t>Tamilnadu</a:t>
            </a:r>
            <a:r>
              <a:rPr lang="en-US" sz="1200" kern="1200" baseline="0" dirty="0" smtClean="0">
                <a:solidFill>
                  <a:schemeClr val="tx1"/>
                </a:solidFill>
                <a:latin typeface="+mn-lt"/>
                <a:ea typeface="+mn-ea"/>
                <a:cs typeface="+mn-cs"/>
              </a:rPr>
              <a:t> and Karnataka and water sharing of Yamuna among Delhi, UP and Haryana. Similarly, conflict between. India and Pakistan on Kashmir issue is well known. The scope of conflict resolution can be far and wide, we shall focus on interpersonal, group, intergroup, and organizational conflicts in this unit. To set the tone of the unit we would like to quote Professor Kelly(1970) " Perfect organizational health is not from freedom from conflict. On the contrary, if properly handled, conflicts can lead to more effective and appropriate adjustments" </a:t>
            </a:r>
          </a:p>
          <a:p>
            <a:r>
              <a:rPr lang="en-US" sz="1200" kern="1200" baseline="0" dirty="0" smtClean="0">
                <a:solidFill>
                  <a:schemeClr val="tx1"/>
                </a:solidFill>
                <a:latin typeface="+mn-lt"/>
                <a:ea typeface="+mn-ea"/>
                <a:cs typeface="+mn-cs"/>
              </a:rPr>
              <a:t>There is no dearth of definition of conflict. The common theme in all definitions are two or more competing goals, ideas, attitudes,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of one or more parties are perceived in disagreement and feeling of aversely affected interests. Taking these points, let us define conflict as a process where one party perceives that another party has adversely affected or has tried to affect adversely something that the first party values. </a:t>
            </a:r>
          </a:p>
          <a:p>
            <a:r>
              <a:rPr lang="en-US" sz="1200" kern="1200" baseline="0" dirty="0" smtClean="0">
                <a:solidFill>
                  <a:schemeClr val="tx1"/>
                </a:solidFill>
                <a:latin typeface="+mn-lt"/>
                <a:ea typeface="+mn-ea"/>
                <a:cs typeface="+mn-cs"/>
              </a:rPr>
              <a:t>This definition is quite broad and can explain all the interpersonal, intergroup, and </a:t>
            </a:r>
            <a:r>
              <a:rPr lang="en-US" sz="1200" kern="1200" baseline="0" dirty="0" err="1" smtClean="0">
                <a:solidFill>
                  <a:schemeClr val="tx1"/>
                </a:solidFill>
                <a:latin typeface="+mn-lt"/>
                <a:ea typeface="+mn-ea"/>
                <a:cs typeface="+mn-cs"/>
              </a:rPr>
              <a:t>interorganizational</a:t>
            </a:r>
            <a:r>
              <a:rPr lang="en-US" sz="1200" kern="1200" baseline="0" dirty="0" smtClean="0">
                <a:solidFill>
                  <a:schemeClr val="tx1"/>
                </a:solidFill>
                <a:latin typeface="+mn-lt"/>
                <a:ea typeface="+mn-ea"/>
                <a:cs typeface="+mn-cs"/>
              </a:rPr>
              <a:t> conflicts. For example, conflicts of egos between two colleagues can be explained in terms of the process where Colleague A values his self respect. Colleague B says something which is derogatory for A, then A perceives that B has adversely affected (by derogatory remarks) something that the first party values (Ego/self respect). Similarly, intergroup situation, if another colleague from different department has persuaded the CEO to divert the portion of budget from your department to his conflict situation arises. In this situation the act of persuading the CEO divert the portion of the budget of your department( which you valued) is an adverse action leading to conflict. Similarly, organizational and societal conflicts can also be explained</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Conflicts: Types and Forms </a:t>
            </a:r>
          </a:p>
          <a:p>
            <a:r>
              <a:rPr lang="en-US" sz="1200" kern="1200" baseline="0" dirty="0" smtClean="0">
                <a:solidFill>
                  <a:schemeClr val="tx1"/>
                </a:solidFill>
                <a:latin typeface="+mn-lt"/>
                <a:ea typeface="+mn-ea"/>
                <a:cs typeface="+mn-cs"/>
              </a:rPr>
              <a:t>There are a number of classificatory schemes to group various types of conflicts. One we have already mentioned: functional versus dysfunctional conflicts. Similar classifications have been made by many researchers. For example: </a:t>
            </a:r>
            <a:r>
              <a:rPr lang="en-US" sz="1200" kern="1200" baseline="0" dirty="0" err="1" smtClean="0">
                <a:solidFill>
                  <a:schemeClr val="tx1"/>
                </a:solidFill>
                <a:latin typeface="+mn-lt"/>
                <a:ea typeface="+mn-ea"/>
                <a:cs typeface="+mn-cs"/>
              </a:rPr>
              <a:t>Haiman</a:t>
            </a:r>
            <a:r>
              <a:rPr lang="en-US" sz="1200" kern="1200" baseline="0" dirty="0" smtClean="0">
                <a:solidFill>
                  <a:schemeClr val="tx1"/>
                </a:solidFill>
                <a:latin typeface="+mn-lt"/>
                <a:ea typeface="+mn-ea"/>
                <a:cs typeface="+mn-cs"/>
              </a:rPr>
              <a:t> suggested intrinsic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extrinsic conflicts. Extrinsic conflict has psychological and emotional content while intrinsic conflicts consists of rational, ideational, or intellectual contents. Resolving intrinsic. conflicts requires analytical approach and skill while extrinsic conflict requires social tact and diplomacy. </a:t>
            </a:r>
          </a:p>
          <a:p>
            <a:r>
              <a:rPr lang="en-US" sz="1200" kern="1200" baseline="0" dirty="0" smtClean="0">
                <a:solidFill>
                  <a:schemeClr val="tx1"/>
                </a:solidFill>
                <a:latin typeface="+mn-lt"/>
                <a:ea typeface="+mn-ea"/>
                <a:cs typeface="+mn-cs"/>
              </a:rPr>
              <a:t>Realistic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Non-realistic Conflicts. </a:t>
            </a:r>
            <a:r>
              <a:rPr lang="en-US" sz="1200" kern="1200" baseline="0" dirty="0" err="1" smtClean="0">
                <a:solidFill>
                  <a:schemeClr val="tx1"/>
                </a:solidFill>
                <a:latin typeface="+mn-lt"/>
                <a:ea typeface="+mn-ea"/>
                <a:cs typeface="+mn-cs"/>
              </a:rPr>
              <a:t>Coser</a:t>
            </a:r>
            <a:r>
              <a:rPr lang="en-US" sz="1200" kern="1200" baseline="0" dirty="0" smtClean="0">
                <a:solidFill>
                  <a:schemeClr val="tx1"/>
                </a:solidFill>
                <a:latin typeface="+mn-lt"/>
                <a:ea typeface="+mn-ea"/>
                <a:cs typeface="+mn-cs"/>
              </a:rPr>
              <a:t> proposed this classification. Similar to </a:t>
            </a:r>
            <a:r>
              <a:rPr lang="en-US" sz="1200" kern="1200" baseline="0" dirty="0" err="1" smtClean="0">
                <a:solidFill>
                  <a:schemeClr val="tx1"/>
                </a:solidFill>
                <a:latin typeface="+mn-lt"/>
                <a:ea typeface="+mn-ea"/>
                <a:cs typeface="+mn-cs"/>
              </a:rPr>
              <a:t>Haiman's</a:t>
            </a:r>
            <a:r>
              <a:rPr lang="en-US" sz="1200" kern="1200" baseline="0" dirty="0" smtClean="0">
                <a:solidFill>
                  <a:schemeClr val="tx1"/>
                </a:solidFill>
                <a:latin typeface="+mn-lt"/>
                <a:ea typeface="+mn-ea"/>
                <a:cs typeface="+mn-cs"/>
              </a:rPr>
              <a:t> classification, realistic conflicts have rational, task or goal oriented confrontations whereas non-realistic conflicts are in </a:t>
            </a:r>
            <a:r>
              <a:rPr lang="en-US" sz="1200" kern="1200" baseline="0" dirty="0" err="1" smtClean="0">
                <a:solidFill>
                  <a:schemeClr val="tx1"/>
                </a:solidFill>
                <a:latin typeface="+mn-lt"/>
                <a:ea typeface="+mn-ea"/>
                <a:cs typeface="+mn-cs"/>
              </a:rPr>
              <a:t>noway</a:t>
            </a:r>
            <a:r>
              <a:rPr lang="en-US" sz="1200" kern="1200" baseline="0" dirty="0" smtClean="0">
                <a:solidFill>
                  <a:schemeClr val="tx1"/>
                </a:solidFill>
                <a:latin typeface="+mn-lt"/>
                <a:ea typeface="+mn-ea"/>
                <a:cs typeface="+mn-cs"/>
              </a:rPr>
              <a:t> related to goals or tasks of the group and organization. It consists of projected frustrations and emotions. For example, I have some problem or frustration at home and I decide to take it out on the group, thus non-realistic, </a:t>
            </a:r>
          </a:p>
          <a:p>
            <a:r>
              <a:rPr lang="en-US" sz="1200" kern="1200" baseline="0" dirty="0" smtClean="0">
                <a:solidFill>
                  <a:schemeClr val="tx1"/>
                </a:solidFill>
                <a:latin typeface="+mn-lt"/>
                <a:ea typeface="+mn-ea"/>
                <a:cs typeface="+mn-cs"/>
              </a:rPr>
              <a:t>Substantive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Affective Conflicts. </a:t>
            </a:r>
            <a:r>
              <a:rPr lang="en-US" sz="1200" kern="1200" baseline="0" dirty="0" err="1" smtClean="0">
                <a:solidFill>
                  <a:schemeClr val="tx1"/>
                </a:solidFill>
                <a:latin typeface="+mn-lt"/>
                <a:ea typeface="+mn-ea"/>
                <a:cs typeface="+mn-cs"/>
              </a:rPr>
              <a:t>Guetzko</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Gyr</a:t>
            </a:r>
            <a:r>
              <a:rPr lang="en-US" sz="1200" kern="1200" baseline="0" dirty="0" smtClean="0">
                <a:solidFill>
                  <a:schemeClr val="tx1"/>
                </a:solidFill>
                <a:latin typeface="+mn-lt"/>
                <a:ea typeface="+mn-ea"/>
                <a:cs typeface="+mn-cs"/>
              </a:rPr>
              <a:t> proposed this classification. According to them substantive conflicts are task related conflicts whereas affective conflicts are related to socio-emotional or interpersonal relations issues.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3000" dirty="0" smtClean="0"/>
              <a:t>Conflicts of both kind can occurs over various kind of issues. Morton and, Deutsch suggest five such issues:</a:t>
            </a:r>
          </a:p>
          <a:p>
            <a:pPr marL="514350" indent="-514350">
              <a:buFont typeface="+mj-lt"/>
              <a:buAutoNum type="arabicPeriod"/>
            </a:pPr>
            <a:r>
              <a:rPr lang="en-US" sz="3000" dirty="0" smtClean="0"/>
              <a:t> </a:t>
            </a:r>
            <a:r>
              <a:rPr lang="en-US" dirty="0" smtClean="0"/>
              <a:t>Resources: control of money, property, space, power etc. </a:t>
            </a:r>
          </a:p>
          <a:p>
            <a:pPr marL="228600" indent="-228600">
              <a:buFont typeface="+mj-lt"/>
              <a:buAutoNum type="arabicPeriod"/>
            </a:pPr>
            <a:r>
              <a:rPr lang="en-US" dirty="0" smtClean="0"/>
              <a:t>Preferences and nuisances </a:t>
            </a:r>
          </a:p>
          <a:p>
            <a:pPr marL="228600" indent="-228600">
              <a:buFont typeface="+mj-lt"/>
              <a:buAutoNum type="arabicPeriod"/>
            </a:pPr>
            <a:r>
              <a:rPr lang="en-US" dirty="0" smtClean="0"/>
              <a:t> Value</a:t>
            </a:r>
          </a:p>
          <a:p>
            <a:pPr marL="228600" indent="-228600">
              <a:buFont typeface="+mj-lt"/>
              <a:buAutoNum type="arabicPeriod"/>
            </a:pPr>
            <a:r>
              <a:rPr lang="en-US" dirty="0" smtClean="0"/>
              <a:t>Beliefs, and </a:t>
            </a:r>
          </a:p>
          <a:p>
            <a:pPr marL="228600" indent="-228600">
              <a:buFont typeface="+mj-lt"/>
              <a:buAutoNum type="arabicPeriod"/>
            </a:pPr>
            <a:r>
              <a:rPr lang="en-US" dirty="0" smtClean="0"/>
              <a:t>Nature of relationship between parties </a:t>
            </a:r>
          </a:p>
          <a:p>
            <a:r>
              <a:rPr lang="en-US" sz="1200" kern="1200" baseline="0" dirty="0" smtClean="0">
                <a:solidFill>
                  <a:schemeClr val="tx1"/>
                </a:solidFill>
                <a:latin typeface="+mn-lt"/>
                <a:ea typeface="+mn-ea"/>
                <a:cs typeface="+mn-cs"/>
              </a:rPr>
              <a:t>Deutsch also proposed six types of conflict which may occur across the issues any time and in combination. </a:t>
            </a:r>
          </a:p>
          <a:p>
            <a:pPr marL="228600" indent="-228600">
              <a:buFont typeface="+mj-lt"/>
              <a:buAutoNum type="arabicPeriod"/>
            </a:pPr>
            <a:r>
              <a:rPr lang="en-US" sz="1200" b="1" kern="1200" baseline="0" dirty="0" smtClean="0">
                <a:solidFill>
                  <a:schemeClr val="tx1"/>
                </a:solidFill>
                <a:latin typeface="+mn-lt"/>
                <a:ea typeface="+mn-ea"/>
                <a:cs typeface="+mn-cs"/>
              </a:rPr>
              <a:t>Veridical Conflict. </a:t>
            </a:r>
            <a:r>
              <a:rPr lang="en-US" sz="1200" b="0" kern="1200" baseline="0" dirty="0" smtClean="0">
                <a:solidFill>
                  <a:schemeClr val="tx1"/>
                </a:solidFill>
                <a:latin typeface="+mn-lt"/>
                <a:ea typeface="+mn-ea"/>
                <a:cs typeface="+mn-cs"/>
              </a:rPr>
              <a:t>This type of conflict exists objectively and is perceived accurately. Honest but difficult difference of opinion.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Contingent Conflict. </a:t>
            </a:r>
            <a:r>
              <a:rPr lang="en-US" sz="1200" b="0" kern="1200" baseline="0" dirty="0" smtClean="0">
                <a:solidFill>
                  <a:schemeClr val="tx1"/>
                </a:solidFill>
                <a:latin typeface="+mn-lt"/>
                <a:ea typeface="+mn-ea"/>
                <a:cs typeface="+mn-cs"/>
              </a:rPr>
              <a:t>Conflict is resolvable but parties are not aware of it. A larger perspective helps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Displaced Conflict. </a:t>
            </a:r>
            <a:r>
              <a:rPr lang="en-US" sz="1200" b="0" kern="1200" baseline="0" dirty="0" smtClean="0">
                <a:solidFill>
                  <a:schemeClr val="tx1"/>
                </a:solidFill>
                <a:latin typeface="+mn-lt"/>
                <a:ea typeface="+mn-ea"/>
                <a:cs typeface="+mn-cs"/>
              </a:rPr>
              <a:t>The parties fail to identify real issue and argue over secondary issue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Misattributed Conflict. </a:t>
            </a:r>
            <a:r>
              <a:rPr lang="en-US" sz="1200" b="0" kern="1200" baseline="0" dirty="0" smtClean="0">
                <a:solidFill>
                  <a:schemeClr val="tx1"/>
                </a:solidFill>
                <a:latin typeface="+mn-lt"/>
                <a:ea typeface="+mn-ea"/>
                <a:cs typeface="+mn-cs"/>
              </a:rPr>
              <a:t>The assigning of wrong reasons, often unconsciously, to conflict.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Latent Conflict. </a:t>
            </a:r>
            <a:r>
              <a:rPr lang="en-US" sz="1200" b="0" kern="1200" baseline="0" dirty="0" smtClean="0">
                <a:solidFill>
                  <a:schemeClr val="tx1"/>
                </a:solidFill>
                <a:latin typeface="+mn-lt"/>
                <a:ea typeface="+mn-ea"/>
                <a:cs typeface="+mn-cs"/>
              </a:rPr>
              <a:t>A failure to consciously </a:t>
            </a:r>
            <a:r>
              <a:rPr lang="en-US" sz="1200" b="0" kern="1200" baseline="0" dirty="0" err="1" smtClean="0">
                <a:solidFill>
                  <a:schemeClr val="tx1"/>
                </a:solidFill>
                <a:latin typeface="+mn-lt"/>
                <a:ea typeface="+mn-ea"/>
                <a:cs typeface="+mn-cs"/>
              </a:rPr>
              <a:t>recognise</a:t>
            </a:r>
            <a:r>
              <a:rPr lang="en-US" sz="1200" b="0" kern="1200" baseline="0" dirty="0" smtClean="0">
                <a:solidFill>
                  <a:schemeClr val="tx1"/>
                </a:solidFill>
                <a:latin typeface="+mn-lt"/>
                <a:ea typeface="+mn-ea"/>
                <a:cs typeface="+mn-cs"/>
              </a:rPr>
              <a:t> that a true conflict exists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False Conflict. </a:t>
            </a:r>
            <a:r>
              <a:rPr lang="en-US" sz="1200" b="0" kern="1200" baseline="0" dirty="0" smtClean="0">
                <a:solidFill>
                  <a:schemeClr val="tx1"/>
                </a:solidFill>
                <a:latin typeface="+mn-lt"/>
                <a:ea typeface="+mn-ea"/>
                <a:cs typeface="+mn-cs"/>
              </a:rPr>
              <a:t>A conflict without basis caused by misunderstanding and poor communication </a:t>
            </a:r>
          </a:p>
          <a:p>
            <a:r>
              <a:rPr lang="en-US" sz="1200" kern="1200" baseline="0" dirty="0" smtClean="0">
                <a:solidFill>
                  <a:schemeClr val="tx1"/>
                </a:solidFill>
                <a:latin typeface="+mn-lt"/>
                <a:ea typeface="+mn-ea"/>
                <a:cs typeface="+mn-cs"/>
              </a:rPr>
              <a:t>Robbins(2001) proposed a three fold classification of conflict: </a:t>
            </a:r>
          </a:p>
          <a:p>
            <a:pPr marL="228600" indent="-228600">
              <a:buFont typeface="+mj-lt"/>
              <a:buAutoNum type="arabicPeriod"/>
            </a:pPr>
            <a:r>
              <a:rPr lang="en-US" sz="1200" kern="1200" baseline="0" dirty="0" smtClean="0">
                <a:solidFill>
                  <a:schemeClr val="tx1"/>
                </a:solidFill>
                <a:latin typeface="+mn-lt"/>
                <a:ea typeface="+mn-ea"/>
                <a:cs typeface="+mn-cs"/>
              </a:rPr>
              <a:t>Task Conflict. It relates to content and the goal of the work. </a:t>
            </a:r>
          </a:p>
          <a:p>
            <a:pPr marL="228600" indent="-228600">
              <a:buFont typeface="+mj-lt"/>
              <a:buAutoNum type="arabicPeriod"/>
            </a:pPr>
            <a:r>
              <a:rPr lang="en-US" sz="1200" kern="1200" baseline="0" dirty="0" smtClean="0">
                <a:solidFill>
                  <a:schemeClr val="tx1"/>
                </a:solidFill>
                <a:latin typeface="+mn-lt"/>
                <a:ea typeface="+mn-ea"/>
                <a:cs typeface="+mn-cs"/>
              </a:rPr>
              <a:t>Relationship Conflict. It consists of interpersonal, emotional issues. </a:t>
            </a:r>
          </a:p>
          <a:p>
            <a:pPr marL="228600" indent="-228600">
              <a:buFont typeface="+mj-lt"/>
              <a:buAutoNum type="arabicPeriod"/>
            </a:pPr>
            <a:r>
              <a:rPr lang="en-US" sz="1200" kern="1200" baseline="0" dirty="0" smtClean="0">
                <a:solidFill>
                  <a:schemeClr val="tx1"/>
                </a:solidFill>
                <a:latin typeface="+mn-lt"/>
                <a:ea typeface="+mn-ea"/>
                <a:cs typeface="+mn-cs"/>
              </a:rPr>
              <a:t>Process Conflict. It focuses on how the work gets done.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3000" dirty="0" smtClean="0"/>
              <a:t>Conflicts of both kind can occurs over various kind of issues. Morton and, Deutsch suggest five such issues:</a:t>
            </a:r>
          </a:p>
          <a:p>
            <a:pPr marL="514350" indent="-514350">
              <a:buFont typeface="+mj-lt"/>
              <a:buAutoNum type="arabicPeriod"/>
            </a:pPr>
            <a:r>
              <a:rPr lang="en-US" sz="3000" dirty="0" smtClean="0"/>
              <a:t> </a:t>
            </a:r>
            <a:r>
              <a:rPr lang="en-US" dirty="0" smtClean="0"/>
              <a:t>Resources: control of money, property, space, power etc. </a:t>
            </a:r>
          </a:p>
          <a:p>
            <a:pPr marL="228600" indent="-228600">
              <a:buFont typeface="+mj-lt"/>
              <a:buAutoNum type="arabicPeriod"/>
            </a:pPr>
            <a:r>
              <a:rPr lang="en-US" dirty="0" smtClean="0"/>
              <a:t>Preferences and nuisances </a:t>
            </a:r>
          </a:p>
          <a:p>
            <a:pPr marL="228600" indent="-228600">
              <a:buFont typeface="+mj-lt"/>
              <a:buAutoNum type="arabicPeriod"/>
            </a:pPr>
            <a:r>
              <a:rPr lang="en-US" dirty="0" smtClean="0"/>
              <a:t> Value</a:t>
            </a:r>
          </a:p>
          <a:p>
            <a:pPr marL="228600" indent="-228600">
              <a:buFont typeface="+mj-lt"/>
              <a:buAutoNum type="arabicPeriod"/>
            </a:pPr>
            <a:r>
              <a:rPr lang="en-US" dirty="0" smtClean="0"/>
              <a:t>Beliefs, and </a:t>
            </a:r>
          </a:p>
          <a:p>
            <a:pPr marL="228600" indent="-228600">
              <a:buFont typeface="+mj-lt"/>
              <a:buAutoNum type="arabicPeriod"/>
            </a:pPr>
            <a:r>
              <a:rPr lang="en-US" dirty="0" smtClean="0"/>
              <a:t>Nature of relationship between parties </a:t>
            </a:r>
          </a:p>
          <a:p>
            <a:r>
              <a:rPr lang="en-US" sz="1200" kern="1200" baseline="0" dirty="0" smtClean="0">
                <a:solidFill>
                  <a:schemeClr val="tx1"/>
                </a:solidFill>
                <a:latin typeface="+mn-lt"/>
                <a:ea typeface="+mn-ea"/>
                <a:cs typeface="+mn-cs"/>
              </a:rPr>
              <a:t>Deutsch also proposed six types of conflict which may occur across the issues any time and in combination. </a:t>
            </a:r>
          </a:p>
          <a:p>
            <a:pPr marL="228600" indent="-228600">
              <a:buFont typeface="+mj-lt"/>
              <a:buAutoNum type="arabicPeriod"/>
            </a:pPr>
            <a:r>
              <a:rPr lang="en-US" sz="1200" b="1" kern="1200" baseline="0" dirty="0" smtClean="0">
                <a:solidFill>
                  <a:schemeClr val="tx1"/>
                </a:solidFill>
                <a:latin typeface="+mn-lt"/>
                <a:ea typeface="+mn-ea"/>
                <a:cs typeface="+mn-cs"/>
              </a:rPr>
              <a:t>Veridical Conflict. </a:t>
            </a:r>
            <a:r>
              <a:rPr lang="en-US" sz="1200" b="0" kern="1200" baseline="0" dirty="0" smtClean="0">
                <a:solidFill>
                  <a:schemeClr val="tx1"/>
                </a:solidFill>
                <a:latin typeface="+mn-lt"/>
                <a:ea typeface="+mn-ea"/>
                <a:cs typeface="+mn-cs"/>
              </a:rPr>
              <a:t>This type of conflict exists objectively and is perceived accurately. Honest but difficult difference of opinion.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Contingent Conflict. </a:t>
            </a:r>
            <a:r>
              <a:rPr lang="en-US" sz="1200" b="0" kern="1200" baseline="0" dirty="0" smtClean="0">
                <a:solidFill>
                  <a:schemeClr val="tx1"/>
                </a:solidFill>
                <a:latin typeface="+mn-lt"/>
                <a:ea typeface="+mn-ea"/>
                <a:cs typeface="+mn-cs"/>
              </a:rPr>
              <a:t>Conflict is resolvable but parties are not aware of it. A larger perspective helps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Displaced Conflict. </a:t>
            </a:r>
            <a:r>
              <a:rPr lang="en-US" sz="1200" b="0" kern="1200" baseline="0" dirty="0" smtClean="0">
                <a:solidFill>
                  <a:schemeClr val="tx1"/>
                </a:solidFill>
                <a:latin typeface="+mn-lt"/>
                <a:ea typeface="+mn-ea"/>
                <a:cs typeface="+mn-cs"/>
              </a:rPr>
              <a:t>The parties fail to identify real issue and argue over secondary issue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Misattributed Conflict. </a:t>
            </a:r>
            <a:r>
              <a:rPr lang="en-US" sz="1200" b="0" kern="1200" baseline="0" dirty="0" smtClean="0">
                <a:solidFill>
                  <a:schemeClr val="tx1"/>
                </a:solidFill>
                <a:latin typeface="+mn-lt"/>
                <a:ea typeface="+mn-ea"/>
                <a:cs typeface="+mn-cs"/>
              </a:rPr>
              <a:t>The assigning of wrong reasons, often unconsciously, to conflict.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Latent Conflict. </a:t>
            </a:r>
            <a:r>
              <a:rPr lang="en-US" sz="1200" b="0" kern="1200" baseline="0" dirty="0" smtClean="0">
                <a:solidFill>
                  <a:schemeClr val="tx1"/>
                </a:solidFill>
                <a:latin typeface="+mn-lt"/>
                <a:ea typeface="+mn-ea"/>
                <a:cs typeface="+mn-cs"/>
              </a:rPr>
              <a:t>A failure to consciously </a:t>
            </a:r>
            <a:r>
              <a:rPr lang="en-US" sz="1200" b="0" kern="1200" baseline="0" dirty="0" err="1" smtClean="0">
                <a:solidFill>
                  <a:schemeClr val="tx1"/>
                </a:solidFill>
                <a:latin typeface="+mn-lt"/>
                <a:ea typeface="+mn-ea"/>
                <a:cs typeface="+mn-cs"/>
              </a:rPr>
              <a:t>recognise</a:t>
            </a:r>
            <a:r>
              <a:rPr lang="en-US" sz="1200" b="0" kern="1200" baseline="0" dirty="0" smtClean="0">
                <a:solidFill>
                  <a:schemeClr val="tx1"/>
                </a:solidFill>
                <a:latin typeface="+mn-lt"/>
                <a:ea typeface="+mn-ea"/>
                <a:cs typeface="+mn-cs"/>
              </a:rPr>
              <a:t> that a true conflict exists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False Conflict. </a:t>
            </a:r>
            <a:r>
              <a:rPr lang="en-US" sz="1200" b="0" kern="1200" baseline="0" dirty="0" smtClean="0">
                <a:solidFill>
                  <a:schemeClr val="tx1"/>
                </a:solidFill>
                <a:latin typeface="+mn-lt"/>
                <a:ea typeface="+mn-ea"/>
                <a:cs typeface="+mn-cs"/>
              </a:rPr>
              <a:t>A conflict without basis caused by misunderstanding and poor communication </a:t>
            </a:r>
          </a:p>
          <a:p>
            <a:r>
              <a:rPr lang="en-US" sz="1200" kern="1200" baseline="0" dirty="0" smtClean="0">
                <a:solidFill>
                  <a:schemeClr val="tx1"/>
                </a:solidFill>
                <a:latin typeface="+mn-lt"/>
                <a:ea typeface="+mn-ea"/>
                <a:cs typeface="+mn-cs"/>
              </a:rPr>
              <a:t>Robbins(2001) proposed a three fold classification of conflict: </a:t>
            </a:r>
          </a:p>
          <a:p>
            <a:pPr marL="228600" indent="-228600">
              <a:buFont typeface="+mj-lt"/>
              <a:buAutoNum type="arabicPeriod"/>
            </a:pPr>
            <a:r>
              <a:rPr lang="en-US" sz="1200" kern="1200" baseline="0" dirty="0" smtClean="0">
                <a:solidFill>
                  <a:schemeClr val="tx1"/>
                </a:solidFill>
                <a:latin typeface="+mn-lt"/>
                <a:ea typeface="+mn-ea"/>
                <a:cs typeface="+mn-cs"/>
              </a:rPr>
              <a:t>Task Conflict. It relates to content and the goal of the work. </a:t>
            </a:r>
          </a:p>
          <a:p>
            <a:pPr marL="228600" indent="-228600">
              <a:buFont typeface="+mj-lt"/>
              <a:buAutoNum type="arabicPeriod"/>
            </a:pPr>
            <a:r>
              <a:rPr lang="en-US" sz="1200" kern="1200" baseline="0" dirty="0" smtClean="0">
                <a:solidFill>
                  <a:schemeClr val="tx1"/>
                </a:solidFill>
                <a:latin typeface="+mn-lt"/>
                <a:ea typeface="+mn-ea"/>
                <a:cs typeface="+mn-cs"/>
              </a:rPr>
              <a:t>Relationship Conflict. It consists of interpersonal, emotional issues. </a:t>
            </a:r>
          </a:p>
          <a:p>
            <a:pPr marL="228600" indent="-228600">
              <a:buFont typeface="+mj-lt"/>
              <a:buAutoNum type="arabicPeriod"/>
            </a:pPr>
            <a:r>
              <a:rPr lang="en-US" sz="1200" kern="1200" baseline="0" dirty="0" smtClean="0">
                <a:solidFill>
                  <a:schemeClr val="tx1"/>
                </a:solidFill>
                <a:latin typeface="+mn-lt"/>
                <a:ea typeface="+mn-ea"/>
                <a:cs typeface="+mn-cs"/>
              </a:rPr>
              <a:t>Process Conflict. It focuses on how the work gets done.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3000" dirty="0" smtClean="0"/>
              <a:t>Conflicts of both kind can occurs over various kind of issues. Morton and, Deutsch suggest five such issues:</a:t>
            </a:r>
          </a:p>
          <a:p>
            <a:pPr marL="514350" indent="-514350">
              <a:buFont typeface="+mj-lt"/>
              <a:buAutoNum type="arabicPeriod"/>
            </a:pPr>
            <a:r>
              <a:rPr lang="en-US" sz="3000" dirty="0" smtClean="0"/>
              <a:t> </a:t>
            </a:r>
            <a:r>
              <a:rPr lang="en-US" dirty="0" smtClean="0"/>
              <a:t>Resources: control of money, property, space, power etc. </a:t>
            </a:r>
          </a:p>
          <a:p>
            <a:pPr marL="228600" indent="-228600">
              <a:buFont typeface="+mj-lt"/>
              <a:buAutoNum type="arabicPeriod"/>
            </a:pPr>
            <a:r>
              <a:rPr lang="en-US" dirty="0" smtClean="0"/>
              <a:t>Preferences and nuisances </a:t>
            </a:r>
          </a:p>
          <a:p>
            <a:pPr marL="228600" indent="-228600">
              <a:buFont typeface="+mj-lt"/>
              <a:buAutoNum type="arabicPeriod"/>
            </a:pPr>
            <a:r>
              <a:rPr lang="en-US" dirty="0" smtClean="0"/>
              <a:t> Value</a:t>
            </a:r>
          </a:p>
          <a:p>
            <a:pPr marL="228600" indent="-228600">
              <a:buFont typeface="+mj-lt"/>
              <a:buAutoNum type="arabicPeriod"/>
            </a:pPr>
            <a:r>
              <a:rPr lang="en-US" dirty="0" smtClean="0"/>
              <a:t>Beliefs, and </a:t>
            </a:r>
          </a:p>
          <a:p>
            <a:pPr marL="228600" indent="-228600">
              <a:buFont typeface="+mj-lt"/>
              <a:buAutoNum type="arabicPeriod"/>
            </a:pPr>
            <a:r>
              <a:rPr lang="en-US" dirty="0" smtClean="0"/>
              <a:t>Nature of relationship between parties </a:t>
            </a:r>
          </a:p>
          <a:p>
            <a:r>
              <a:rPr lang="en-US" sz="1200" kern="1200" baseline="0" dirty="0" smtClean="0">
                <a:solidFill>
                  <a:schemeClr val="tx1"/>
                </a:solidFill>
                <a:latin typeface="+mn-lt"/>
                <a:ea typeface="+mn-ea"/>
                <a:cs typeface="+mn-cs"/>
              </a:rPr>
              <a:t>Deutsch also proposed six types of conflict which may occur across the issues any time and in combination. </a:t>
            </a:r>
          </a:p>
          <a:p>
            <a:pPr marL="228600" indent="-228600">
              <a:buFont typeface="+mj-lt"/>
              <a:buAutoNum type="arabicPeriod"/>
            </a:pPr>
            <a:r>
              <a:rPr lang="en-US" sz="1200" b="1" kern="1200" baseline="0" dirty="0" smtClean="0">
                <a:solidFill>
                  <a:schemeClr val="tx1"/>
                </a:solidFill>
                <a:latin typeface="+mn-lt"/>
                <a:ea typeface="+mn-ea"/>
                <a:cs typeface="+mn-cs"/>
              </a:rPr>
              <a:t>Veridical Conflict. </a:t>
            </a:r>
            <a:r>
              <a:rPr lang="en-US" sz="1200" b="0" kern="1200" baseline="0" dirty="0" smtClean="0">
                <a:solidFill>
                  <a:schemeClr val="tx1"/>
                </a:solidFill>
                <a:latin typeface="+mn-lt"/>
                <a:ea typeface="+mn-ea"/>
                <a:cs typeface="+mn-cs"/>
              </a:rPr>
              <a:t>This type of conflict exists objectively and is perceived accurately. Honest but difficult difference of opinion.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Contingent Conflict. </a:t>
            </a:r>
            <a:r>
              <a:rPr lang="en-US" sz="1200" b="0" kern="1200" baseline="0" dirty="0" smtClean="0">
                <a:solidFill>
                  <a:schemeClr val="tx1"/>
                </a:solidFill>
                <a:latin typeface="+mn-lt"/>
                <a:ea typeface="+mn-ea"/>
                <a:cs typeface="+mn-cs"/>
              </a:rPr>
              <a:t>Conflict is resolvable but parties are not aware of it. A larger perspective helps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Displaced Conflict. </a:t>
            </a:r>
            <a:r>
              <a:rPr lang="en-US" sz="1200" b="0" kern="1200" baseline="0" dirty="0" smtClean="0">
                <a:solidFill>
                  <a:schemeClr val="tx1"/>
                </a:solidFill>
                <a:latin typeface="+mn-lt"/>
                <a:ea typeface="+mn-ea"/>
                <a:cs typeface="+mn-cs"/>
              </a:rPr>
              <a:t>The parties fail to identify real issue and argue over secondary issue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Misattributed Conflict. </a:t>
            </a:r>
            <a:r>
              <a:rPr lang="en-US" sz="1200" b="0" kern="1200" baseline="0" dirty="0" smtClean="0">
                <a:solidFill>
                  <a:schemeClr val="tx1"/>
                </a:solidFill>
                <a:latin typeface="+mn-lt"/>
                <a:ea typeface="+mn-ea"/>
                <a:cs typeface="+mn-cs"/>
              </a:rPr>
              <a:t>The assigning of wrong reasons, often unconsciously, to conflict.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Latent Conflict. </a:t>
            </a:r>
            <a:r>
              <a:rPr lang="en-US" sz="1200" b="0" kern="1200" baseline="0" dirty="0" smtClean="0">
                <a:solidFill>
                  <a:schemeClr val="tx1"/>
                </a:solidFill>
                <a:latin typeface="+mn-lt"/>
                <a:ea typeface="+mn-ea"/>
                <a:cs typeface="+mn-cs"/>
              </a:rPr>
              <a:t>A failure to consciously </a:t>
            </a:r>
            <a:r>
              <a:rPr lang="en-US" sz="1200" b="0" kern="1200" baseline="0" dirty="0" err="1" smtClean="0">
                <a:solidFill>
                  <a:schemeClr val="tx1"/>
                </a:solidFill>
                <a:latin typeface="+mn-lt"/>
                <a:ea typeface="+mn-ea"/>
                <a:cs typeface="+mn-cs"/>
              </a:rPr>
              <a:t>recognise</a:t>
            </a:r>
            <a:r>
              <a:rPr lang="en-US" sz="1200" b="0" kern="1200" baseline="0" dirty="0" smtClean="0">
                <a:solidFill>
                  <a:schemeClr val="tx1"/>
                </a:solidFill>
                <a:latin typeface="+mn-lt"/>
                <a:ea typeface="+mn-ea"/>
                <a:cs typeface="+mn-cs"/>
              </a:rPr>
              <a:t> that a true conflict exists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False Conflict. </a:t>
            </a:r>
            <a:r>
              <a:rPr lang="en-US" sz="1200" b="0" kern="1200" baseline="0" dirty="0" smtClean="0">
                <a:solidFill>
                  <a:schemeClr val="tx1"/>
                </a:solidFill>
                <a:latin typeface="+mn-lt"/>
                <a:ea typeface="+mn-ea"/>
                <a:cs typeface="+mn-cs"/>
              </a:rPr>
              <a:t>A conflict without basis caused by misunderstanding and poor communication </a:t>
            </a:r>
          </a:p>
          <a:p>
            <a:r>
              <a:rPr lang="en-US" sz="1200" kern="1200" baseline="0" dirty="0" smtClean="0">
                <a:solidFill>
                  <a:schemeClr val="tx1"/>
                </a:solidFill>
                <a:latin typeface="+mn-lt"/>
                <a:ea typeface="+mn-ea"/>
                <a:cs typeface="+mn-cs"/>
              </a:rPr>
              <a:t>Robbins(2001) proposed a three fold classification of conflict: </a:t>
            </a:r>
          </a:p>
          <a:p>
            <a:pPr marL="228600" indent="-228600">
              <a:buFont typeface="+mj-lt"/>
              <a:buAutoNum type="arabicPeriod"/>
            </a:pPr>
            <a:r>
              <a:rPr lang="en-US" sz="1200" kern="1200" baseline="0" dirty="0" smtClean="0">
                <a:solidFill>
                  <a:schemeClr val="tx1"/>
                </a:solidFill>
                <a:latin typeface="+mn-lt"/>
                <a:ea typeface="+mn-ea"/>
                <a:cs typeface="+mn-cs"/>
              </a:rPr>
              <a:t>Task Conflict. It relates to content and the goal of the work. </a:t>
            </a:r>
          </a:p>
          <a:p>
            <a:pPr marL="228600" indent="-228600">
              <a:buFont typeface="+mj-lt"/>
              <a:buAutoNum type="arabicPeriod"/>
            </a:pPr>
            <a:r>
              <a:rPr lang="en-US" sz="1200" kern="1200" baseline="0" dirty="0" smtClean="0">
                <a:solidFill>
                  <a:schemeClr val="tx1"/>
                </a:solidFill>
                <a:latin typeface="+mn-lt"/>
                <a:ea typeface="+mn-ea"/>
                <a:cs typeface="+mn-cs"/>
              </a:rPr>
              <a:t>Relationship Conflict. It consists of interpersonal, emotional issues. </a:t>
            </a:r>
          </a:p>
          <a:p>
            <a:pPr marL="228600" indent="-228600">
              <a:buFont typeface="+mj-lt"/>
              <a:buAutoNum type="arabicPeriod"/>
            </a:pPr>
            <a:r>
              <a:rPr lang="en-US" sz="1200" kern="1200" baseline="0" dirty="0" smtClean="0">
                <a:solidFill>
                  <a:schemeClr val="tx1"/>
                </a:solidFill>
                <a:latin typeface="+mn-lt"/>
                <a:ea typeface="+mn-ea"/>
                <a:cs typeface="+mn-cs"/>
              </a:rPr>
              <a:t>Process Conflict. It focuses on how the work gets done.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3000" dirty="0" smtClean="0"/>
              <a:t>Conflicts of both kind can occurs over various kind of issues. Morton and, Deutsch suggest five such issues:</a:t>
            </a:r>
          </a:p>
          <a:p>
            <a:pPr marL="514350" indent="-514350">
              <a:buFont typeface="+mj-lt"/>
              <a:buAutoNum type="arabicPeriod"/>
            </a:pPr>
            <a:r>
              <a:rPr lang="en-US" sz="3000" dirty="0" smtClean="0"/>
              <a:t> </a:t>
            </a:r>
            <a:r>
              <a:rPr lang="en-US" dirty="0" smtClean="0"/>
              <a:t>Resources: control of money, property, space, power etc. </a:t>
            </a:r>
          </a:p>
          <a:p>
            <a:pPr marL="228600" indent="-228600">
              <a:buFont typeface="+mj-lt"/>
              <a:buAutoNum type="arabicPeriod"/>
            </a:pPr>
            <a:r>
              <a:rPr lang="en-US" dirty="0" smtClean="0"/>
              <a:t>Preferences and nuisances </a:t>
            </a:r>
          </a:p>
          <a:p>
            <a:pPr marL="228600" indent="-228600">
              <a:buFont typeface="+mj-lt"/>
              <a:buAutoNum type="arabicPeriod"/>
            </a:pPr>
            <a:r>
              <a:rPr lang="en-US" dirty="0" smtClean="0"/>
              <a:t> Value</a:t>
            </a:r>
          </a:p>
          <a:p>
            <a:pPr marL="228600" indent="-228600">
              <a:buFont typeface="+mj-lt"/>
              <a:buAutoNum type="arabicPeriod"/>
            </a:pPr>
            <a:r>
              <a:rPr lang="en-US" dirty="0" smtClean="0"/>
              <a:t>Beliefs, and </a:t>
            </a:r>
          </a:p>
          <a:p>
            <a:pPr marL="228600" indent="-228600">
              <a:buFont typeface="+mj-lt"/>
              <a:buAutoNum type="arabicPeriod"/>
            </a:pPr>
            <a:r>
              <a:rPr lang="en-US" dirty="0" smtClean="0"/>
              <a:t>Nature of relationship between parties </a:t>
            </a:r>
          </a:p>
          <a:p>
            <a:r>
              <a:rPr lang="en-US" sz="1200" kern="1200" baseline="0" dirty="0" smtClean="0">
                <a:solidFill>
                  <a:schemeClr val="tx1"/>
                </a:solidFill>
                <a:latin typeface="+mn-lt"/>
                <a:ea typeface="+mn-ea"/>
                <a:cs typeface="+mn-cs"/>
              </a:rPr>
              <a:t>Deutsch also proposed six types of conflict which may occur across the issues any time and in combination. </a:t>
            </a:r>
          </a:p>
          <a:p>
            <a:pPr marL="228600" indent="-228600">
              <a:buFont typeface="+mj-lt"/>
              <a:buAutoNum type="arabicPeriod"/>
            </a:pPr>
            <a:r>
              <a:rPr lang="en-US" sz="1200" b="1" kern="1200" baseline="0" dirty="0" smtClean="0">
                <a:solidFill>
                  <a:schemeClr val="tx1"/>
                </a:solidFill>
                <a:latin typeface="+mn-lt"/>
                <a:ea typeface="+mn-ea"/>
                <a:cs typeface="+mn-cs"/>
              </a:rPr>
              <a:t>Veridical Conflict. </a:t>
            </a:r>
            <a:r>
              <a:rPr lang="en-US" sz="1200" b="0" kern="1200" baseline="0" dirty="0" smtClean="0">
                <a:solidFill>
                  <a:schemeClr val="tx1"/>
                </a:solidFill>
                <a:latin typeface="+mn-lt"/>
                <a:ea typeface="+mn-ea"/>
                <a:cs typeface="+mn-cs"/>
              </a:rPr>
              <a:t>This type of conflict exists objectively and is perceived accurately. Honest but difficult difference of opinion.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Contingent Conflict. </a:t>
            </a:r>
            <a:r>
              <a:rPr lang="en-US" sz="1200" b="0" kern="1200" baseline="0" dirty="0" smtClean="0">
                <a:solidFill>
                  <a:schemeClr val="tx1"/>
                </a:solidFill>
                <a:latin typeface="+mn-lt"/>
                <a:ea typeface="+mn-ea"/>
                <a:cs typeface="+mn-cs"/>
              </a:rPr>
              <a:t>Conflict is resolvable but parties are not aware of it. A larger perspective helps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Displaced Conflict. </a:t>
            </a:r>
            <a:r>
              <a:rPr lang="en-US" sz="1200" b="0" kern="1200" baseline="0" dirty="0" smtClean="0">
                <a:solidFill>
                  <a:schemeClr val="tx1"/>
                </a:solidFill>
                <a:latin typeface="+mn-lt"/>
                <a:ea typeface="+mn-ea"/>
                <a:cs typeface="+mn-cs"/>
              </a:rPr>
              <a:t>The parties fail to identify real issue and argue over secondary issue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Misattributed Conflict. </a:t>
            </a:r>
            <a:r>
              <a:rPr lang="en-US" sz="1200" b="0" kern="1200" baseline="0" dirty="0" smtClean="0">
                <a:solidFill>
                  <a:schemeClr val="tx1"/>
                </a:solidFill>
                <a:latin typeface="+mn-lt"/>
                <a:ea typeface="+mn-ea"/>
                <a:cs typeface="+mn-cs"/>
              </a:rPr>
              <a:t>The assigning of wrong reasons, often unconsciously, to conflict.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Latent Conflict. </a:t>
            </a:r>
            <a:r>
              <a:rPr lang="en-US" sz="1200" b="0" kern="1200" baseline="0" dirty="0" smtClean="0">
                <a:solidFill>
                  <a:schemeClr val="tx1"/>
                </a:solidFill>
                <a:latin typeface="+mn-lt"/>
                <a:ea typeface="+mn-ea"/>
                <a:cs typeface="+mn-cs"/>
              </a:rPr>
              <a:t>A failure to consciously </a:t>
            </a:r>
            <a:r>
              <a:rPr lang="en-US" sz="1200" b="0" kern="1200" baseline="0" dirty="0" err="1" smtClean="0">
                <a:solidFill>
                  <a:schemeClr val="tx1"/>
                </a:solidFill>
                <a:latin typeface="+mn-lt"/>
                <a:ea typeface="+mn-ea"/>
                <a:cs typeface="+mn-cs"/>
              </a:rPr>
              <a:t>recognise</a:t>
            </a:r>
            <a:r>
              <a:rPr lang="en-US" sz="1200" b="0" kern="1200" baseline="0" dirty="0" smtClean="0">
                <a:solidFill>
                  <a:schemeClr val="tx1"/>
                </a:solidFill>
                <a:latin typeface="+mn-lt"/>
                <a:ea typeface="+mn-ea"/>
                <a:cs typeface="+mn-cs"/>
              </a:rPr>
              <a:t> that a true conflict exists </a:t>
            </a:r>
            <a:endParaRPr lang="en-US" sz="1200" kern="1200" baseline="0" dirty="0" smtClean="0">
              <a:solidFill>
                <a:schemeClr val="tx1"/>
              </a:solidFill>
              <a:latin typeface="+mn-lt"/>
              <a:ea typeface="+mn-ea"/>
              <a:cs typeface="+mn-cs"/>
            </a:endParaRPr>
          </a:p>
          <a:p>
            <a:pPr marL="228600" indent="-228600">
              <a:buFont typeface="+mj-lt"/>
              <a:buAutoNum type="arabicPeriod"/>
            </a:pPr>
            <a:r>
              <a:rPr lang="en-US" sz="1200" b="1" kern="1200" baseline="0" dirty="0" smtClean="0">
                <a:solidFill>
                  <a:schemeClr val="tx1"/>
                </a:solidFill>
                <a:latin typeface="+mn-lt"/>
                <a:ea typeface="+mn-ea"/>
                <a:cs typeface="+mn-cs"/>
              </a:rPr>
              <a:t>False Conflict. </a:t>
            </a:r>
            <a:r>
              <a:rPr lang="en-US" sz="1200" b="0" kern="1200" baseline="0" dirty="0" smtClean="0">
                <a:solidFill>
                  <a:schemeClr val="tx1"/>
                </a:solidFill>
                <a:latin typeface="+mn-lt"/>
                <a:ea typeface="+mn-ea"/>
                <a:cs typeface="+mn-cs"/>
              </a:rPr>
              <a:t>A conflict without basis caused by misunderstanding and poor communication </a:t>
            </a:r>
          </a:p>
          <a:p>
            <a:r>
              <a:rPr lang="en-US" sz="1200" kern="1200" baseline="0" dirty="0" smtClean="0">
                <a:solidFill>
                  <a:schemeClr val="tx1"/>
                </a:solidFill>
                <a:latin typeface="+mn-lt"/>
                <a:ea typeface="+mn-ea"/>
                <a:cs typeface="+mn-cs"/>
              </a:rPr>
              <a:t>Robbins(2001) proposed a three fold classification of conflict: </a:t>
            </a:r>
          </a:p>
          <a:p>
            <a:pPr marL="228600" indent="-228600">
              <a:buFont typeface="+mj-lt"/>
              <a:buAutoNum type="arabicPeriod"/>
            </a:pPr>
            <a:r>
              <a:rPr lang="en-US" sz="1200" kern="1200" baseline="0" dirty="0" smtClean="0">
                <a:solidFill>
                  <a:schemeClr val="tx1"/>
                </a:solidFill>
                <a:latin typeface="+mn-lt"/>
                <a:ea typeface="+mn-ea"/>
                <a:cs typeface="+mn-cs"/>
              </a:rPr>
              <a:t>Task Conflict. It relates to content and the goal of the work. </a:t>
            </a:r>
          </a:p>
          <a:p>
            <a:pPr marL="228600" indent="-228600">
              <a:buFont typeface="+mj-lt"/>
              <a:buAutoNum type="arabicPeriod"/>
            </a:pPr>
            <a:r>
              <a:rPr lang="en-US" sz="1200" kern="1200" baseline="0" dirty="0" smtClean="0">
                <a:solidFill>
                  <a:schemeClr val="tx1"/>
                </a:solidFill>
                <a:latin typeface="+mn-lt"/>
                <a:ea typeface="+mn-ea"/>
                <a:cs typeface="+mn-cs"/>
              </a:rPr>
              <a:t>Relationship Conflict. It consists of interpersonal, emotional issues. </a:t>
            </a:r>
          </a:p>
          <a:p>
            <a:pPr marL="228600" indent="-228600">
              <a:buFont typeface="+mj-lt"/>
              <a:buAutoNum type="arabicPeriod"/>
            </a:pPr>
            <a:r>
              <a:rPr lang="en-US" sz="1200" kern="1200" baseline="0" dirty="0" smtClean="0">
                <a:solidFill>
                  <a:schemeClr val="tx1"/>
                </a:solidFill>
                <a:latin typeface="+mn-lt"/>
                <a:ea typeface="+mn-ea"/>
                <a:cs typeface="+mn-cs"/>
              </a:rPr>
              <a:t>Process Conflict. It focuses on how the work gets done.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err="1" smtClean="0">
                <a:solidFill>
                  <a:schemeClr val="tx1"/>
                </a:solidFill>
                <a:latin typeface="+mn-lt"/>
                <a:ea typeface="+mn-ea"/>
                <a:cs typeface="+mn-cs"/>
              </a:rPr>
              <a:t>Interorganizational</a:t>
            </a:r>
            <a:r>
              <a:rPr lang="en-US" sz="1200" b="1" kern="1200" baseline="0" dirty="0" smtClean="0">
                <a:solidFill>
                  <a:schemeClr val="tx1"/>
                </a:solidFill>
                <a:latin typeface="+mn-lt"/>
                <a:ea typeface="+mn-ea"/>
                <a:cs typeface="+mn-cs"/>
              </a:rPr>
              <a:t> Conflicts: </a:t>
            </a:r>
            <a:r>
              <a:rPr lang="en-US" sz="1200" b="0" kern="1200" baseline="0" dirty="0" smtClean="0">
                <a:solidFill>
                  <a:schemeClr val="tx1"/>
                </a:solidFill>
                <a:latin typeface="+mn-lt"/>
                <a:ea typeface="+mn-ea"/>
                <a:cs typeface="+mn-cs"/>
              </a:rPr>
              <a:t>These are conflicts that arise between two or more organizations . There are numerous examples of </a:t>
            </a:r>
            <a:r>
              <a:rPr lang="en-US" sz="1200" b="0" kern="1200" baseline="0" dirty="0" err="1" smtClean="0">
                <a:solidFill>
                  <a:schemeClr val="tx1"/>
                </a:solidFill>
                <a:latin typeface="+mn-lt"/>
                <a:ea typeface="+mn-ea"/>
                <a:cs typeface="+mn-cs"/>
              </a:rPr>
              <a:t>interorganizational</a:t>
            </a:r>
            <a:r>
              <a:rPr lang="en-US" sz="1200" b="0" kern="1200" baseline="0" dirty="0" smtClean="0">
                <a:solidFill>
                  <a:schemeClr val="tx1"/>
                </a:solidFill>
                <a:latin typeface="+mn-lt"/>
                <a:ea typeface="+mn-ea"/>
                <a:cs typeface="+mn-cs"/>
              </a:rPr>
              <a:t> conflicts. These can be functional as well as dysfunctional conflicts. When organizations, due to competition enhance their quality, the same can be treated as functional conflict. However, if the same organizations are engaged in malicious campaign against each other, conflict will be termed as dysfunctional conflict.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Intergroup Conflict: </a:t>
            </a:r>
            <a:r>
              <a:rPr lang="en-US" sz="1200" b="0" kern="1200" baseline="0" dirty="0" smtClean="0">
                <a:solidFill>
                  <a:schemeClr val="tx1"/>
                </a:solidFill>
                <a:latin typeface="+mn-lt"/>
                <a:ea typeface="+mn-ea"/>
                <a:cs typeface="+mn-cs"/>
              </a:rPr>
              <a:t>When conflict occurs between two or more groups, departments, teams, the same is called intergroup conflict. When there is intergroup conflict, the groups become more cohesive, task focused and members show greater loyalty. However the </a:t>
            </a:r>
            <a:r>
              <a:rPr lang="en-US" sz="1200" b="0" kern="1200" baseline="0" dirty="0" err="1" smtClean="0">
                <a:solidFill>
                  <a:schemeClr val="tx1"/>
                </a:solidFill>
                <a:latin typeface="+mn-lt"/>
                <a:ea typeface="+mn-ea"/>
                <a:cs typeface="+mn-cs"/>
              </a:rPr>
              <a:t>outgroup</a:t>
            </a:r>
            <a:r>
              <a:rPr lang="en-US" sz="1200" b="0" kern="1200" baseline="0" dirty="0" smtClean="0">
                <a:solidFill>
                  <a:schemeClr val="tx1"/>
                </a:solidFill>
                <a:latin typeface="+mn-lt"/>
                <a:ea typeface="+mn-ea"/>
                <a:cs typeface="+mn-cs"/>
              </a:rPr>
              <a:t> i.e., the other group is seen as an enemy, hostility and obstructing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is among members negatively affecting the interest of other group. It is therefore suggested that competition must be managed carefully, and competing groups should not lose sight of super ordinate goals of organizations.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Interpersonal Conflict: </a:t>
            </a:r>
            <a:r>
              <a:rPr lang="en-US" sz="1200" b="0" kern="1200" baseline="0" dirty="0" smtClean="0">
                <a:solidFill>
                  <a:schemeClr val="tx1"/>
                </a:solidFill>
                <a:latin typeface="+mn-lt"/>
                <a:ea typeface="+mn-ea"/>
                <a:cs typeface="+mn-cs"/>
              </a:rPr>
              <a:t>Conflict between two or more individual can be considered as interpersonal conflicts. Such conflicts may occur due to individual differences including differences in perception of problems, perception of situations, attitudes, values apart from differences arising out of control and allocation of resources.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Intrapersonal Conflicts </a:t>
            </a:r>
            <a:r>
              <a:rPr lang="en-US" sz="1200" b="0" kern="1200" baseline="0" dirty="0" smtClean="0">
                <a:solidFill>
                  <a:schemeClr val="tx1"/>
                </a:solidFill>
                <a:latin typeface="+mn-lt"/>
                <a:ea typeface="+mn-ea"/>
                <a:cs typeface="+mn-cs"/>
              </a:rPr>
              <a:t>When conflict occurs within a person , the same is called intrapersonal conflict. There are several types of intrapersonal conflict including </a:t>
            </a:r>
            <a:r>
              <a:rPr lang="en-US" sz="1200" b="0" kern="1200" baseline="0" dirty="0" err="1" smtClean="0">
                <a:solidFill>
                  <a:schemeClr val="tx1"/>
                </a:solidFill>
                <a:latin typeface="+mn-lt"/>
                <a:ea typeface="+mn-ea"/>
                <a:cs typeface="+mn-cs"/>
              </a:rPr>
              <a:t>interrole</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intrarole</a:t>
            </a:r>
            <a:r>
              <a:rPr lang="en-US" sz="1200" b="0" kern="1200" baseline="0" dirty="0" smtClean="0">
                <a:solidFill>
                  <a:schemeClr val="tx1"/>
                </a:solidFill>
                <a:latin typeface="+mn-lt"/>
                <a:ea typeface="+mn-ea"/>
                <a:cs typeface="+mn-cs"/>
              </a:rPr>
              <a:t>, and person-role conflict. Role is a set of expectations put by others. Persons who are putting their expectations are called role senders and the person who is receiving set of expectations and is focus of attention is called focal person.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Interrole conflict </a:t>
            </a:r>
            <a:r>
              <a:rPr lang="en-US" sz="1200" b="0" kern="1200" baseline="0" dirty="0" smtClean="0">
                <a:solidFill>
                  <a:schemeClr val="tx1"/>
                </a:solidFill>
                <a:latin typeface="+mn-lt"/>
                <a:ea typeface="+mn-ea"/>
                <a:cs typeface="+mn-cs"/>
              </a:rPr>
              <a:t>can occur when a person is experiencing conflict due to competing demands in two roles. An employee may be a union leader and also executive in production department. Person's role as executive expects him to be obedient to his boss and work diligently for the organization, however his role as a union leader is to raise issues with management to further the interest of their union. By playing the two roles the person experiences </a:t>
            </a:r>
            <a:r>
              <a:rPr lang="en-US" sz="1200" b="0" kern="1200" baseline="0" dirty="0" err="1" smtClean="0">
                <a:solidFill>
                  <a:schemeClr val="tx1"/>
                </a:solidFill>
                <a:latin typeface="+mn-lt"/>
                <a:ea typeface="+mn-ea"/>
                <a:cs typeface="+mn-cs"/>
              </a:rPr>
              <a:t>interrole</a:t>
            </a:r>
            <a:r>
              <a:rPr lang="en-US" sz="1200" b="0" kern="1200" baseline="0" dirty="0" smtClean="0">
                <a:solidFill>
                  <a:schemeClr val="tx1"/>
                </a:solidFill>
                <a:latin typeface="+mn-lt"/>
                <a:ea typeface="+mn-ea"/>
                <a:cs typeface="+mn-cs"/>
              </a:rPr>
              <a:t> conflict. </a:t>
            </a:r>
            <a:r>
              <a:rPr lang="en-US" sz="1200" b="0" kern="1200" baseline="0" dirty="0" err="1" smtClean="0">
                <a:solidFill>
                  <a:schemeClr val="tx1"/>
                </a:solidFill>
                <a:latin typeface="+mn-lt"/>
                <a:ea typeface="+mn-ea"/>
                <a:cs typeface="+mn-cs"/>
              </a:rPr>
              <a:t>Intrarole</a:t>
            </a:r>
            <a:r>
              <a:rPr lang="en-US" sz="1200" b="0" kern="1200" baseline="0" dirty="0" smtClean="0">
                <a:solidFill>
                  <a:schemeClr val="tx1"/>
                </a:solidFill>
                <a:latin typeface="+mn-lt"/>
                <a:ea typeface="+mn-ea"/>
                <a:cs typeface="+mn-cs"/>
              </a:rPr>
              <a:t> conflict can occur when the persons receives contradictory expectations in the same role. For example, manager suggests an employee to finish the project by tomorrow and also suggest to visit five clients personally today itself. It is virtually impossible to finish the </a:t>
            </a:r>
            <a:r>
              <a:rPr lang="en-US" sz="1200" kern="1200" baseline="0" dirty="0" smtClean="0">
                <a:solidFill>
                  <a:schemeClr val="tx1"/>
                </a:solidFill>
                <a:latin typeface="+mn-lt"/>
                <a:ea typeface="+mn-ea"/>
                <a:cs typeface="+mn-cs"/>
              </a:rPr>
              <a:t>project by tomorrow if the employee complies to the other </a:t>
            </a:r>
            <a:r>
              <a:rPr lang="en-US" sz="1200" kern="1200" baseline="0" dirty="0" err="1" smtClean="0">
                <a:solidFill>
                  <a:schemeClr val="tx1"/>
                </a:solidFill>
                <a:latin typeface="+mn-lt"/>
                <a:ea typeface="+mn-ea"/>
                <a:cs typeface="+mn-cs"/>
              </a:rPr>
              <a:t>exoectation</a:t>
            </a:r>
            <a:r>
              <a:rPr lang="en-US" sz="1200" kern="1200" baseline="0" dirty="0" smtClean="0">
                <a:solidFill>
                  <a:schemeClr val="tx1"/>
                </a:solidFill>
                <a:latin typeface="+mn-lt"/>
                <a:ea typeface="+mn-ea"/>
                <a:cs typeface="+mn-cs"/>
              </a:rPr>
              <a:t>, i.e., visiting five clients personally today itself. This may generate intrapersonal conflict. </a:t>
            </a:r>
          </a:p>
          <a:p>
            <a:r>
              <a:rPr lang="en-US" sz="1200" kern="1200" baseline="0" dirty="0" smtClean="0">
                <a:solidFill>
                  <a:schemeClr val="tx1"/>
                </a:solidFill>
                <a:latin typeface="+mn-lt"/>
                <a:ea typeface="+mn-ea"/>
                <a:cs typeface="+mn-cs"/>
              </a:rPr>
              <a:t>Person-role conflict occurs when a person is expected to do certain thing as a part of his/her role, which is against personal value system. For example, a person strongly feels about environmental pollution. She is asked to defend act of unguarded pollution of her company to the Government officials. Such expectation put her in the person-role conflict.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baseline="0" dirty="0" smtClean="0">
                <a:solidFill>
                  <a:schemeClr val="tx1"/>
                </a:solidFill>
                <a:latin typeface="+mn-lt"/>
                <a:ea typeface="+mn-ea"/>
                <a:cs typeface="+mn-cs"/>
              </a:rPr>
              <a:t>Introduction</a:t>
            </a:r>
          </a:p>
          <a:p>
            <a:r>
              <a:rPr lang="en-US" sz="1200" kern="1200" baseline="0" dirty="0" smtClean="0">
                <a:solidFill>
                  <a:schemeClr val="tx1"/>
                </a:solidFill>
                <a:latin typeface="+mn-lt"/>
                <a:ea typeface="+mn-ea"/>
                <a:cs typeface="+mn-cs"/>
              </a:rPr>
              <a:t>Conflict is an inevitable part of personal, organizational and societal life. We all experience conflict of one kind or the others in our life, group organization and society, Conflicts arise due to competition, differences in values, attitudes, experiences, goals and perception of limited resources. For example, your spouse wants you to make a visit to your in-laws' place on coming Sunday and you have plans of organizing a picnic during same time with your office colleagues. You and your boss don't agree on the amount of budget the project requires or you and your colleagues have different ideas on how to implement new performance management system. Similarly, Pepsi and Coke are fighting to capture same customer base indulge into such advertising campaign that reflect their conflict. Interstate conflict on share water resources </a:t>
            </a:r>
            <a:r>
              <a:rPr lang="en-US" sz="1200" kern="1200" baseline="0" dirty="0" err="1" smtClean="0">
                <a:solidFill>
                  <a:schemeClr val="tx1"/>
                </a:solidFill>
                <a:latin typeface="+mn-lt"/>
                <a:ea typeface="+mn-ea"/>
                <a:cs typeface="+mn-cs"/>
              </a:rPr>
              <a:t>Kauvery</a:t>
            </a:r>
            <a:r>
              <a:rPr lang="en-US" sz="1200" kern="1200" baseline="0" dirty="0" smtClean="0">
                <a:solidFill>
                  <a:schemeClr val="tx1"/>
                </a:solidFill>
                <a:latin typeface="+mn-lt"/>
                <a:ea typeface="+mn-ea"/>
                <a:cs typeface="+mn-cs"/>
              </a:rPr>
              <a:t> water sharing dispute is well known between </a:t>
            </a:r>
            <a:r>
              <a:rPr lang="en-US" sz="1200" kern="1200" baseline="0" dirty="0" err="1" smtClean="0">
                <a:solidFill>
                  <a:schemeClr val="tx1"/>
                </a:solidFill>
                <a:latin typeface="+mn-lt"/>
                <a:ea typeface="+mn-ea"/>
                <a:cs typeface="+mn-cs"/>
              </a:rPr>
              <a:t>Tamilnadu</a:t>
            </a:r>
            <a:r>
              <a:rPr lang="en-US" sz="1200" kern="1200" baseline="0" dirty="0" smtClean="0">
                <a:solidFill>
                  <a:schemeClr val="tx1"/>
                </a:solidFill>
                <a:latin typeface="+mn-lt"/>
                <a:ea typeface="+mn-ea"/>
                <a:cs typeface="+mn-cs"/>
              </a:rPr>
              <a:t> and Karnataka and water sharing of Yamuna among Delhi, UP and Haryana. Similarly, conflict between. India and Pakistan on Kashmir issue is well known. The scope of conflict resolution can be far and wide, we shall focus on interpersonal, group, intergroup, and organizational conflicts in this unit. To set the tone of the unit we would like to quote Professor Kelly(1970) " Perfect organizational health is not from freedom from conflict. On the contrary, if properly handled, conflicts can lead to more effective and appropriate adjustments" </a:t>
            </a:r>
          </a:p>
          <a:p>
            <a:r>
              <a:rPr lang="en-US" sz="1200" kern="1200" baseline="0" dirty="0" smtClean="0">
                <a:solidFill>
                  <a:schemeClr val="tx1"/>
                </a:solidFill>
                <a:latin typeface="+mn-lt"/>
                <a:ea typeface="+mn-ea"/>
                <a:cs typeface="+mn-cs"/>
              </a:rPr>
              <a:t>There is no dearth of definition of conflict. The common theme in all definitions are two or more competing goals, ideas, attitudes,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of one or more parties are perceived in disagreement and feeling of aversely affected interests. Taking these points, let us define conflict as a process where one party perceives that another party has adversely affected or has tried to affect adversely something that the first party values. </a:t>
            </a:r>
          </a:p>
          <a:p>
            <a:r>
              <a:rPr lang="en-US" sz="1200" kern="1200" baseline="0" dirty="0" smtClean="0">
                <a:solidFill>
                  <a:schemeClr val="tx1"/>
                </a:solidFill>
                <a:latin typeface="+mn-lt"/>
                <a:ea typeface="+mn-ea"/>
                <a:cs typeface="+mn-cs"/>
              </a:rPr>
              <a:t>This definition is quite broad and can explain all the interpersonal, intergroup, and </a:t>
            </a:r>
            <a:r>
              <a:rPr lang="en-US" sz="1200" kern="1200" baseline="0" dirty="0" err="1" smtClean="0">
                <a:solidFill>
                  <a:schemeClr val="tx1"/>
                </a:solidFill>
                <a:latin typeface="+mn-lt"/>
                <a:ea typeface="+mn-ea"/>
                <a:cs typeface="+mn-cs"/>
              </a:rPr>
              <a:t>interorganizational</a:t>
            </a:r>
            <a:r>
              <a:rPr lang="en-US" sz="1200" kern="1200" baseline="0" dirty="0" smtClean="0">
                <a:solidFill>
                  <a:schemeClr val="tx1"/>
                </a:solidFill>
                <a:latin typeface="+mn-lt"/>
                <a:ea typeface="+mn-ea"/>
                <a:cs typeface="+mn-cs"/>
              </a:rPr>
              <a:t> conflicts. For example, conflicts of egos between two colleagues can be explained in terms of the process where Colleague A values his self respect. Colleague B says something which is derogatory for A, then A perceives that B has adversely affected (by derogatory remarks) something that the first party values (Ego/self respect). Similarly, intergroup situation, if another colleague from different department has persuaded the CEO to divert the portion of budget from your department to his conflict situation arises. In this situation the act of persuading the CEO divert the portion of the budget of your department( which you valued) is an adverse action leading to conflict. Similarly, organizational and societal conflicts can also be explained</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Conflicts arise from many sources. These sources of conflict can be classified in may ways. For example, personal and organizational sources or role, goal, resource and structural sources of conflict. </a:t>
            </a:r>
            <a:r>
              <a:rPr lang="en-US" sz="1200" kern="1200" baseline="0" dirty="0" err="1" smtClean="0">
                <a:solidFill>
                  <a:schemeClr val="tx1"/>
                </a:solidFill>
                <a:latin typeface="+mn-lt"/>
                <a:ea typeface="+mn-ea"/>
                <a:cs typeface="+mn-cs"/>
              </a:rPr>
              <a:t>Pareek</a:t>
            </a:r>
            <a:r>
              <a:rPr lang="en-US" sz="1200" kern="1200" baseline="0" dirty="0" smtClean="0">
                <a:solidFill>
                  <a:schemeClr val="tx1"/>
                </a:solidFill>
                <a:latin typeface="+mn-lt"/>
                <a:ea typeface="+mn-ea"/>
                <a:cs typeface="+mn-cs"/>
              </a:rPr>
              <a:t> has proposed seven main sources of interpersonal and intergroup conflict. The following table presents as to how parties perceive the sources of conflict under escalation and resolution mode. </a:t>
            </a:r>
          </a:p>
          <a:p>
            <a:r>
              <a:rPr lang="en-US" sz="1200" kern="1200" baseline="0" dirty="0" smtClean="0">
                <a:solidFill>
                  <a:schemeClr val="tx1"/>
                </a:solidFill>
                <a:latin typeface="+mn-lt"/>
                <a:ea typeface="+mn-ea"/>
                <a:cs typeface="+mn-cs"/>
              </a:rPr>
              <a:t>The first source of conflict is selfish concern which generate narrow short term orientation. Parties are interested only in self-interest. This approach actually does not help the individual as the organization or group is likely to remain unless the parties to the conflict broaden their perspective and attain what Sheriff and Sheriff called "super-ordinate goals' but can not be attained by any one member/ party alone. </a:t>
            </a:r>
            <a:r>
              <a:rPr lang="en-US" sz="1200" kern="1200" baseline="0" dirty="0" err="1" smtClean="0">
                <a:solidFill>
                  <a:schemeClr val="tx1"/>
                </a:solidFill>
                <a:latin typeface="+mn-lt"/>
                <a:ea typeface="+mn-ea"/>
                <a:cs typeface="+mn-cs"/>
              </a:rPr>
              <a:t>Superordinate</a:t>
            </a:r>
            <a:r>
              <a:rPr lang="en-US" sz="1200" kern="1200" baseline="0" dirty="0" smtClean="0">
                <a:solidFill>
                  <a:schemeClr val="tx1"/>
                </a:solidFill>
                <a:latin typeface="+mn-lt"/>
                <a:ea typeface="+mn-ea"/>
                <a:cs typeface="+mn-cs"/>
              </a:rPr>
              <a:t> goals are those goals that are necessary for all members in the group. </a:t>
            </a:r>
            <a:r>
              <a:rPr lang="en-US" sz="1200" kern="1200" baseline="0" dirty="0" err="1" smtClean="0">
                <a:solidFill>
                  <a:schemeClr val="tx1"/>
                </a:solidFill>
                <a:latin typeface="+mn-lt"/>
                <a:ea typeface="+mn-ea"/>
                <a:cs typeface="+mn-cs"/>
              </a:rPr>
              <a:t>Superordinate</a:t>
            </a:r>
            <a:r>
              <a:rPr lang="en-US" sz="1200" kern="1200" baseline="0" dirty="0" smtClean="0">
                <a:solidFill>
                  <a:schemeClr val="tx1"/>
                </a:solidFill>
                <a:latin typeface="+mn-lt"/>
                <a:ea typeface="+mn-ea"/>
                <a:cs typeface="+mn-cs"/>
              </a:rPr>
              <a:t> goals can't be attained by one individual, it can be attained only by collective efforts of all members.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baseline="0" dirty="0" smtClean="0">
                <a:solidFill>
                  <a:schemeClr val="tx1"/>
                </a:solidFill>
                <a:latin typeface="+mn-lt"/>
                <a:ea typeface="+mn-ea"/>
                <a:cs typeface="+mn-cs"/>
              </a:rPr>
              <a:t>When two members of the group are pursuing goals that are mutually exclusive conflict is bound to be there. If the outcome of conflict is very critical, person may develop individualistic orientation. Better way is to see things from wider perspective where multiple goals can be pursued simultaneously and goals can be developed that are complementary. For example some member may have power need, and pursuing the goal of influencing and persuading people where another person's need may be share his experiences with the group. The two goals apparently seems to be contradictory, but can be pursued simultaneously. One can take gate keeping role to regulate group functioning while another member can find appropriate time to share his own experience with the group. Group also needs people who are ready to subordinate their personal goals for the group's goal. </a:t>
            </a:r>
          </a:p>
          <a:p>
            <a:r>
              <a:rPr lang="en-US" sz="1200" kern="1200" baseline="0" dirty="0" smtClean="0">
                <a:solidFill>
                  <a:schemeClr val="tx1"/>
                </a:solidFill>
                <a:latin typeface="+mn-lt"/>
                <a:ea typeface="+mn-ea"/>
                <a:cs typeface="+mn-cs"/>
              </a:rPr>
              <a:t>Resource sharing has been a perennial cause conflict within and between groups. It happens because members of the groups feel that resources are limited and they need to take control of resources to the exclusion of other member/ group. In resolution mode, groups jointly act to expand the resources or at least agree to share resources. Such approach saves a lot of energy of the group normally wasted while fighting. </a:t>
            </a:r>
          </a:p>
          <a:p>
            <a:r>
              <a:rPr lang="en-US" sz="1200" kern="1200" baseline="0" dirty="0" smtClean="0">
                <a:solidFill>
                  <a:schemeClr val="tx1"/>
                </a:solidFill>
                <a:latin typeface="+mn-lt"/>
                <a:ea typeface="+mn-ea"/>
                <a:cs typeface="+mn-cs"/>
              </a:rPr>
              <a:t>Power has also been source of conflict and people and groups perceive it to be limited. For example, the departmental headship is a position of power as the head takes all the decisions regarding resource allocation, rule formulation etc, Such exercise of power gives birth to conflict, frustration and hostility. Sharing of, power through various committees and participation may give the perception that power is sharable and resultant orientation will be trust. </a:t>
            </a:r>
          </a:p>
          <a:p>
            <a:r>
              <a:rPr lang="en-US" sz="1200" kern="1200" baseline="0" dirty="0" smtClean="0">
                <a:solidFill>
                  <a:schemeClr val="tx1"/>
                </a:solidFill>
                <a:latin typeface="+mn-lt"/>
                <a:ea typeface="+mn-ea"/>
                <a:cs typeface="+mn-cs"/>
              </a:rPr>
              <a:t>Ideologies can be different but people can still decide to live peacefully. If people are too intolerant to opposite ideologies, people may react stereotypically towards persons of different ideology. If people work on preventative mode they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the diversity of the group and organization and try to interact with understanding instead of showing hostility. </a:t>
            </a:r>
          </a:p>
          <a:p>
            <a:r>
              <a:rPr lang="en-US" sz="1200" kern="1200" baseline="0" dirty="0" smtClean="0">
                <a:solidFill>
                  <a:schemeClr val="tx1"/>
                </a:solidFill>
                <a:latin typeface="+mn-lt"/>
                <a:ea typeface="+mn-ea"/>
                <a:cs typeface="+mn-cs"/>
              </a:rPr>
              <a:t>Group norms may also be a cause of conflict. Many times one group is not tolerated by another because the two follow different norms. The dominant group most often tries trust its norms on the weaker group and advocates for uniform norms. This develops the orientation of intolerance. If groups are working in preventive/resolution mode they consider that groups can be autonomous and have their own norms and thus develop a sense of tolerance. Example, person from majority community if insist that minority community must follow its norms the orientation is intolerance. However, more sensible majority community members try to prevail upon members of their community to not to insist on minority community change its norms and thus develops sense of tolerance. </a:t>
            </a:r>
          </a:p>
          <a:p>
            <a:r>
              <a:rPr lang="en-US" sz="1200" kern="1200" baseline="0" dirty="0" smtClean="0">
                <a:solidFill>
                  <a:schemeClr val="tx1"/>
                </a:solidFill>
                <a:latin typeface="+mn-lt"/>
                <a:ea typeface="+mn-ea"/>
                <a:cs typeface="+mn-cs"/>
              </a:rPr>
              <a:t>Relationship within and among groups may be a source of conflict. Some people/ groups have tendency to dominate. Others are comfortable with dependence and hierarchical relationship. Similarly some people prefer to relate on equality basis and feel uncomfortable in hierarchical relationship. When relationship is an issue and one party wants to create dependence in other group, the resultant orientation is dominance by one and submission by another. Better way for dealing with situation is to see the relationship in terms of interdependence (A depends on B for fulfilling certain needs, similarly B depends on A for some other things). Such relationship develops appreciation for mutual need sand the resultant orientation is empathy and cooperation. </a:t>
            </a:r>
          </a:p>
          <a:p>
            <a:r>
              <a:rPr lang="en-US" sz="1200" kern="1200" baseline="0" dirty="0" smtClean="0">
                <a:solidFill>
                  <a:schemeClr val="tx1"/>
                </a:solidFill>
                <a:latin typeface="+mn-lt"/>
                <a:ea typeface="+mn-ea"/>
                <a:cs typeface="+mn-cs"/>
              </a:rPr>
              <a:t>To </a:t>
            </a:r>
            <a:r>
              <a:rPr lang="en-US" sz="1200" kern="1200" baseline="0" dirty="0" err="1" smtClean="0">
                <a:solidFill>
                  <a:schemeClr val="tx1"/>
                </a:solidFill>
                <a:latin typeface="+mn-lt"/>
                <a:ea typeface="+mn-ea"/>
                <a:cs typeface="+mn-cs"/>
              </a:rPr>
              <a:t>summarise</a:t>
            </a:r>
            <a:r>
              <a:rPr lang="en-US" sz="1200" kern="1200" baseline="0" dirty="0" smtClean="0">
                <a:solidFill>
                  <a:schemeClr val="tx1"/>
                </a:solidFill>
                <a:latin typeface="+mn-lt"/>
                <a:ea typeface="+mn-ea"/>
                <a:cs typeface="+mn-cs"/>
              </a:rPr>
              <a:t>, if people are too much interested only in their own needs, want to their own goals at all costs, fight to capture available resources, distrust </a:t>
            </a:r>
            <a:r>
              <a:rPr lang="en-US" sz="1200" kern="1200" baseline="0" dirty="0" err="1" smtClean="0">
                <a:solidFill>
                  <a:schemeClr val="tx1"/>
                </a:solidFill>
                <a:latin typeface="+mn-lt"/>
                <a:ea typeface="+mn-ea"/>
                <a:cs typeface="+mn-cs"/>
              </a:rPr>
              <a:t>powerholders</a:t>
            </a:r>
            <a:r>
              <a:rPr lang="en-US" sz="1200" kern="1200" baseline="0" dirty="0" smtClean="0">
                <a:solidFill>
                  <a:schemeClr val="tx1"/>
                </a:solidFill>
                <a:latin typeface="+mn-lt"/>
                <a:ea typeface="+mn-ea"/>
                <a:cs typeface="+mn-cs"/>
              </a:rPr>
              <a:t>, stereotype people with different ideologies, show intolerance for different norms, and try to dominate other, conflict will surely escalate. On the other hand if people/groups see difference as opportunities to learn new things and prevent or resolve conflicts they will work for </a:t>
            </a:r>
            <a:r>
              <a:rPr lang="en-US" sz="1200" kern="1200" baseline="0" dirty="0" err="1" smtClean="0">
                <a:solidFill>
                  <a:schemeClr val="tx1"/>
                </a:solidFill>
                <a:latin typeface="+mn-lt"/>
                <a:ea typeface="+mn-ea"/>
                <a:cs typeface="+mn-cs"/>
              </a:rPr>
              <a:t>superordinate</a:t>
            </a:r>
            <a:r>
              <a:rPr lang="en-US" sz="1200" kern="1200" baseline="0" dirty="0" smtClean="0">
                <a:solidFill>
                  <a:schemeClr val="tx1"/>
                </a:solidFill>
                <a:latin typeface="+mn-lt"/>
                <a:ea typeface="+mn-ea"/>
                <a:cs typeface="+mn-cs"/>
              </a:rPr>
              <a:t> goals, </a:t>
            </a:r>
            <a:r>
              <a:rPr lang="en-US" sz="1200" kern="1200" baseline="0" dirty="0" err="1" smtClean="0">
                <a:solidFill>
                  <a:schemeClr val="tx1"/>
                </a:solidFill>
                <a:latin typeface="+mn-lt"/>
                <a:ea typeface="+mn-ea"/>
                <a:cs typeface="+mn-cs"/>
              </a:rPr>
              <a:t>realise</a:t>
            </a:r>
            <a:r>
              <a:rPr lang="en-US" sz="1200" kern="1200" baseline="0" dirty="0" smtClean="0">
                <a:solidFill>
                  <a:schemeClr val="tx1"/>
                </a:solidFill>
                <a:latin typeface="+mn-lt"/>
                <a:ea typeface="+mn-ea"/>
                <a:cs typeface="+mn-cs"/>
              </a:rPr>
              <a:t> that goal can be complementary and share resources with others, trust power holders respect different ideologies and try to understand varied norms and develop tolerance for the same, and relate with others empathically. If conflicts are to be resolved people need to take initiatives and risks.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Latent conflict: </a:t>
            </a:r>
            <a:r>
              <a:rPr lang="en-US" sz="1200" b="0" kern="1200" baseline="0" dirty="0" smtClean="0">
                <a:solidFill>
                  <a:schemeClr val="tx1"/>
                </a:solidFill>
                <a:latin typeface="+mn-lt"/>
                <a:ea typeface="+mn-ea"/>
                <a:cs typeface="+mn-cs"/>
              </a:rPr>
              <a:t>It is the stage in which factors exist in the situation/ environment that may surface at any time. For example limited resources are to be shared by many departments. Potential source of conflict is present in the situation. It can erupt any time.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30</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Perceived conflict: </a:t>
            </a:r>
            <a:r>
              <a:rPr lang="en-US" sz="1200" b="0" kern="1200" baseline="0" dirty="0" smtClean="0">
                <a:solidFill>
                  <a:schemeClr val="tx1"/>
                </a:solidFill>
                <a:latin typeface="+mn-lt"/>
                <a:ea typeface="+mn-ea"/>
                <a:cs typeface="+mn-cs"/>
              </a:rPr>
              <a:t>At this stage people are aware that a conflict exists and the other party may frustrate one's goal directed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For example, if quality manager is heard saying that we need to be more careful in certifying product as we have received many complaints from dealer about quality of the product. Overhearing this conversation production manager may become aware that there is a conflict as our product has to pass stringent quality standards, thus may reduce the volume of production. Thus production manager sees the possibility of development of conflict between the two departments.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31</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Felt conflict: </a:t>
            </a:r>
            <a:r>
              <a:rPr lang="en-US" sz="1200" b="0" kern="1200" baseline="0" dirty="0" smtClean="0">
                <a:solidFill>
                  <a:schemeClr val="tx1"/>
                </a:solidFill>
                <a:latin typeface="+mn-lt"/>
                <a:ea typeface="+mn-ea"/>
                <a:cs typeface="+mn-cs"/>
              </a:rPr>
              <a:t>Parties to the conflict are emotionally aware that there is a conflict and they experience stress anxiety, stress, and hostility. Managers of quality and production once called in GM's review meeting , they may feel the waves impending confrontations on production and quality issues and may prepare to state their stands on the conflict mentally.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32</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Manifest conflict: </a:t>
            </a:r>
            <a:r>
              <a:rPr lang="en-US" sz="1200" b="0" kern="1200" baseline="0" dirty="0" smtClean="0">
                <a:solidFill>
                  <a:schemeClr val="tx1"/>
                </a:solidFill>
                <a:latin typeface="+mn-lt"/>
                <a:ea typeface="+mn-ea"/>
                <a:cs typeface="+mn-cs"/>
              </a:rPr>
              <a:t>At this stage open observable conflict is visible. Quality manager now communicates his concern to production manager regarding the quality. Production manager may react to the same by asking for specific data may or may not tribute to the usage obsolete technology. But the fact is that conflict has come into open.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33</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Conflict aftermath: </a:t>
            </a:r>
            <a:r>
              <a:rPr lang="en-US" sz="1200" b="0" kern="1200" baseline="0" dirty="0" smtClean="0">
                <a:solidFill>
                  <a:schemeClr val="tx1"/>
                </a:solidFill>
                <a:latin typeface="+mn-lt"/>
                <a:ea typeface="+mn-ea"/>
                <a:cs typeface="+mn-cs"/>
              </a:rPr>
              <a:t>This is the fifth stage and ranges conflict resolution to group dissolution and group may return to stage one. This is the stage where conflict resolution is attempted and once conflict is some how resolved using various strategies, parties to the conflict reach to stage where they are still left with residual hostility which among other things become a reason for latent conflict in subsequent conflict episode. </a:t>
            </a:r>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34</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Disagreement: </a:t>
            </a:r>
            <a:r>
              <a:rPr lang="en-US" sz="1200" b="0" kern="1200" baseline="0" dirty="0" smtClean="0">
                <a:solidFill>
                  <a:schemeClr val="tx1"/>
                </a:solidFill>
                <a:latin typeface="+mn-lt"/>
                <a:ea typeface="+mn-ea"/>
                <a:cs typeface="+mn-cs"/>
              </a:rPr>
              <a:t>Differences surface. Minor ones are resolved. People state I have changed my views, Some less critical issues are deferred. Differences, perceived as real and substantive are acknowledged.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37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Confrontation: </a:t>
            </a:r>
            <a:r>
              <a:rPr lang="en-US" sz="1200" b="0" kern="1200" baseline="0" dirty="0" smtClean="0">
                <a:solidFill>
                  <a:schemeClr val="tx1"/>
                </a:solidFill>
                <a:latin typeface="+mn-lt"/>
                <a:ea typeface="+mn-ea"/>
                <a:cs typeface="+mn-cs"/>
              </a:rPr>
              <a:t>One or more members of the groups when voice that they hold certain beliefs and values incompatible with that of other member and face clear opposition. Members may also differ on goals or on mechanism of sharing of resources. True conflict now exists. Debate happens. A commitment to respective position intensifies. Emotions get aroused. Communication becomes less rational. Calls are given to neutrals to commit themselves.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38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Confrontation: </a:t>
            </a:r>
            <a:r>
              <a:rPr lang="en-US" sz="1200" b="0" kern="1200" baseline="0" dirty="0" smtClean="0">
                <a:solidFill>
                  <a:schemeClr val="tx1"/>
                </a:solidFill>
                <a:latin typeface="+mn-lt"/>
                <a:ea typeface="+mn-ea"/>
                <a:cs typeface="+mn-cs"/>
              </a:rPr>
              <a:t>One or more members of the groups when voice that they hold certain beliefs and values incompatible with that of other member and face clear opposition. Members may also differ on goals or on mechanism of sharing of resources. True conflict now exists. Debate happens. A commitment to respective position intensifies. Emotions get aroused. Communication becomes less rational. Calls are given to neutrals to commit themselves.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39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baseline="0" dirty="0" smtClean="0">
                <a:solidFill>
                  <a:schemeClr val="tx1"/>
                </a:solidFill>
                <a:latin typeface="+mn-lt"/>
                <a:ea typeface="+mn-ea"/>
                <a:cs typeface="+mn-cs"/>
              </a:rPr>
              <a:t>Introduction</a:t>
            </a:r>
          </a:p>
          <a:p>
            <a:r>
              <a:rPr lang="en-US" sz="1200" kern="1200" baseline="0" dirty="0" smtClean="0">
                <a:solidFill>
                  <a:schemeClr val="tx1"/>
                </a:solidFill>
                <a:latin typeface="+mn-lt"/>
                <a:ea typeface="+mn-ea"/>
                <a:cs typeface="+mn-cs"/>
              </a:rPr>
              <a:t>Conflict is an inevitable part of personal, organizational and societal life. We all experience conflict of one kind or the others in our life, group organization and society, Conflicts arise due to competition, differences in values, attitudes, experiences, goals and perception of limited resources. For example, your spouse wants you to make a visit to your in-laws' place on coming Sunday and you have plans of organizing a picnic during same time with your office colleagues. You and your boss don't agree on the amount of budget the project requires or you and your colleagues have different ideas on how to implement new performance management system. Similarly, Pepsi and Coke are fighting to capture same customer base indulge into such advertising campaign that reflect their conflict. Interstate conflict on share water resources </a:t>
            </a:r>
            <a:r>
              <a:rPr lang="en-US" sz="1200" kern="1200" baseline="0" dirty="0" err="1" smtClean="0">
                <a:solidFill>
                  <a:schemeClr val="tx1"/>
                </a:solidFill>
                <a:latin typeface="+mn-lt"/>
                <a:ea typeface="+mn-ea"/>
                <a:cs typeface="+mn-cs"/>
              </a:rPr>
              <a:t>Kauvery</a:t>
            </a:r>
            <a:r>
              <a:rPr lang="en-US" sz="1200" kern="1200" baseline="0" dirty="0" smtClean="0">
                <a:solidFill>
                  <a:schemeClr val="tx1"/>
                </a:solidFill>
                <a:latin typeface="+mn-lt"/>
                <a:ea typeface="+mn-ea"/>
                <a:cs typeface="+mn-cs"/>
              </a:rPr>
              <a:t> water sharing dispute is well known between </a:t>
            </a:r>
            <a:r>
              <a:rPr lang="en-US" sz="1200" kern="1200" baseline="0" dirty="0" err="1" smtClean="0">
                <a:solidFill>
                  <a:schemeClr val="tx1"/>
                </a:solidFill>
                <a:latin typeface="+mn-lt"/>
                <a:ea typeface="+mn-ea"/>
                <a:cs typeface="+mn-cs"/>
              </a:rPr>
              <a:t>Tamilnadu</a:t>
            </a:r>
            <a:r>
              <a:rPr lang="en-US" sz="1200" kern="1200" baseline="0" dirty="0" smtClean="0">
                <a:solidFill>
                  <a:schemeClr val="tx1"/>
                </a:solidFill>
                <a:latin typeface="+mn-lt"/>
                <a:ea typeface="+mn-ea"/>
                <a:cs typeface="+mn-cs"/>
              </a:rPr>
              <a:t> and Karnataka and water sharing of Yamuna among Delhi, UP and Haryana. Similarly, conflict between. India and Pakistan on Kashmir issue is well known. The scope of conflict resolution can be far and wide, we shall focus on interpersonal, group, intergroup, and organizational conflicts in this unit. To set the tone of the unit we would like to quote Professor Kelly(1970) " Perfect organizational health is not from freedom from conflict. On the contrary, if properly handled, conflicts can lead to more effective and appropriate adjustments" </a:t>
            </a:r>
          </a:p>
          <a:p>
            <a:r>
              <a:rPr lang="en-US" sz="1200" kern="1200" baseline="0" dirty="0" smtClean="0">
                <a:solidFill>
                  <a:schemeClr val="tx1"/>
                </a:solidFill>
                <a:latin typeface="+mn-lt"/>
                <a:ea typeface="+mn-ea"/>
                <a:cs typeface="+mn-cs"/>
              </a:rPr>
              <a:t>There is no dearth of definition of conflict. The common theme in all definitions are two or more competing goals, ideas, attitudes,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of one or more parties are perceived in disagreement and feeling of aversely affected interests. Taking these points, let us define conflict as a process where one party perceives that another party has adversely affected or has tried to affect adversely something that the first party values. </a:t>
            </a:r>
          </a:p>
          <a:p>
            <a:r>
              <a:rPr lang="en-US" sz="1200" kern="1200" baseline="0" dirty="0" smtClean="0">
                <a:solidFill>
                  <a:schemeClr val="tx1"/>
                </a:solidFill>
                <a:latin typeface="+mn-lt"/>
                <a:ea typeface="+mn-ea"/>
                <a:cs typeface="+mn-cs"/>
              </a:rPr>
              <a:t>This definition is quite broad and can explain all the interpersonal, intergroup, and </a:t>
            </a:r>
            <a:r>
              <a:rPr lang="en-US" sz="1200" kern="1200" baseline="0" dirty="0" err="1" smtClean="0">
                <a:solidFill>
                  <a:schemeClr val="tx1"/>
                </a:solidFill>
                <a:latin typeface="+mn-lt"/>
                <a:ea typeface="+mn-ea"/>
                <a:cs typeface="+mn-cs"/>
              </a:rPr>
              <a:t>interorganizational</a:t>
            </a:r>
            <a:r>
              <a:rPr lang="en-US" sz="1200" kern="1200" baseline="0" dirty="0" smtClean="0">
                <a:solidFill>
                  <a:schemeClr val="tx1"/>
                </a:solidFill>
                <a:latin typeface="+mn-lt"/>
                <a:ea typeface="+mn-ea"/>
                <a:cs typeface="+mn-cs"/>
              </a:rPr>
              <a:t> conflicts. For example, conflicts of egos between two colleagues can be explained in terms of the process where Colleague A values his self respect. Colleague B says something which is derogatory for A, then A perceives that B has adversely affected (by derogatory remarks) something that the first party values (Ego/self respect). Similarly, intergroup situation, if another colleague from different department has persuaded the CEO to divert the portion of budget from your department to his conflict situation arises. In this situation the act of persuading the CEO divert the portion of the budget of your department( which you valued) is an adverse action leading to conflict. Similarly, organizational and societal conflicts can also be explained</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5</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err="1" smtClean="0">
                <a:solidFill>
                  <a:schemeClr val="tx1"/>
                </a:solidFill>
                <a:latin typeface="+mn-lt"/>
                <a:ea typeface="+mn-ea"/>
                <a:cs typeface="+mn-cs"/>
              </a:rPr>
              <a:t>Deescalation</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While fighting at escalation stage, parties drain lot of their energy. Emotions cool down. Some sense of rationality and understanding reemerges out of necessity. Group protection norm emerges. Trust May or may not develop depending on issue and intensity of disagreement. Negotiation, conciliation, or some kind of resolution may be initiated at this stage. Parties may agree to compromise or to look for broader perspective in the interest of the group. If nothing works third party may be invited for intervention. This intervention may be appropriate only when emotional intensity of the conflict has subsided parties are ready to listen.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41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Resolution: </a:t>
            </a:r>
            <a:r>
              <a:rPr lang="en-US" sz="1200" b="0" kern="1200" baseline="0" dirty="0" smtClean="0">
                <a:solidFill>
                  <a:schemeClr val="tx1"/>
                </a:solidFill>
                <a:latin typeface="+mn-lt"/>
                <a:ea typeface="+mn-ea"/>
                <a:cs typeface="+mn-cs"/>
              </a:rPr>
              <a:t>At this stage there is variety of activities in the group leading to resolution. Group may change its stand, or minority members are sacrificed in the interest of larger group. Members genuinely get persuaded. A fraction of the group may withdraw seeing the futility of its efforts. Leader may veto the decision and resolve the conflict. It may be resolved by votes. Negotiation and trading of </a:t>
            </a:r>
            <a:r>
              <a:rPr lang="en-US" sz="1200" b="0" kern="1200" baseline="0" dirty="0" err="1" smtClean="0">
                <a:solidFill>
                  <a:schemeClr val="tx1"/>
                </a:solidFill>
                <a:latin typeface="+mn-lt"/>
                <a:ea typeface="+mn-ea"/>
                <a:cs typeface="+mn-cs"/>
              </a:rPr>
              <a:t>favours</a:t>
            </a:r>
            <a:r>
              <a:rPr lang="en-US" sz="1200" b="0" kern="1200" baseline="0" dirty="0" smtClean="0">
                <a:solidFill>
                  <a:schemeClr val="tx1"/>
                </a:solidFill>
                <a:latin typeface="+mn-lt"/>
                <a:ea typeface="+mn-ea"/>
                <a:cs typeface="+mn-cs"/>
              </a:rPr>
              <a:t> may result in resolution.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42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Contingency approach to conflict management. </a:t>
            </a:r>
            <a:r>
              <a:rPr lang="en-US" sz="1200" kern="1200" baseline="0" dirty="0" err="1" smtClean="0">
                <a:solidFill>
                  <a:schemeClr val="tx1"/>
                </a:solidFill>
                <a:latin typeface="+mn-lt"/>
                <a:ea typeface="+mn-ea"/>
                <a:cs typeface="+mn-cs"/>
              </a:rPr>
              <a:t>Derr</a:t>
            </a:r>
            <a:r>
              <a:rPr lang="en-US" sz="1200" kern="1200" baseline="0" dirty="0" smtClean="0">
                <a:solidFill>
                  <a:schemeClr val="tx1"/>
                </a:solidFill>
                <a:latin typeface="+mn-lt"/>
                <a:ea typeface="+mn-ea"/>
                <a:cs typeface="+mn-cs"/>
              </a:rPr>
              <a:t> proposed a contingency approach for choice conflict management strategies. He suggested three main </a:t>
            </a:r>
          </a:p>
          <a:p>
            <a:r>
              <a:rPr lang="en-US" sz="1200" kern="1200" baseline="0" dirty="0" smtClean="0">
                <a:solidFill>
                  <a:schemeClr val="tx1"/>
                </a:solidFill>
                <a:latin typeface="+mn-lt"/>
                <a:ea typeface="+mn-ea"/>
                <a:cs typeface="+mn-cs"/>
              </a:rPr>
              <a:t>strategies of conflict management: power play, bargaining, and collaboration. He suggested that collaboration is best suited when relationship between the parties is of interdependent nature, cost of unresolved conflict is very high and organization supports the open expression of disagreements and working on the same. </a:t>
            </a:r>
          </a:p>
          <a:p>
            <a:r>
              <a:rPr lang="en-US" sz="1200" kern="1200" baseline="0" dirty="0" smtClean="0">
                <a:solidFill>
                  <a:schemeClr val="tx1"/>
                </a:solidFill>
                <a:latin typeface="+mn-lt"/>
                <a:ea typeface="+mn-ea"/>
                <a:cs typeface="+mn-cs"/>
              </a:rPr>
              <a:t>Bargaining works fine when parties are interested in showing power and is used as a mechanism to allocate scarce resources and usually invoked for arriving at a formal agreement. Bargaining is also effective in the situations where parties to disagreement use either collaboration or power play and fail to arrive an agreement , bargain works for them as a middle path.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45</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mn-lt"/>
                <a:ea typeface="+mn-ea"/>
                <a:cs typeface="+mn-cs"/>
              </a:rPr>
              <a:t>Power play is used to deal with conflicts through striking balance between competing forces. This strategy works well with people who are well versed in using power tactics. </a:t>
            </a:r>
          </a:p>
          <a:p>
            <a:r>
              <a:rPr lang="en-US" sz="1200" kern="1200" baseline="0" dirty="0" smtClean="0">
                <a:solidFill>
                  <a:schemeClr val="tx1"/>
                </a:solidFill>
                <a:latin typeface="+mn-lt"/>
                <a:ea typeface="+mn-ea"/>
                <a:cs typeface="+mn-cs"/>
              </a:rPr>
              <a:t>Negotiation is the greatest weapon and used only when various processes have matured. It may not be always a desirable mode for resolving conflict. However, it is a constructive and approach mode of conflict management. Parties involved in conflict may consider to move towards negotiation mode eventually as negotiation recognises the power and willingness of both parties to resolve the problem in mutually beneficial way. </a:t>
            </a:r>
          </a:p>
          <a:p>
            <a:r>
              <a:rPr lang="en-US" sz="1200" kern="1200" baseline="0" dirty="0" smtClean="0">
                <a:solidFill>
                  <a:schemeClr val="tx1"/>
                </a:solidFill>
                <a:latin typeface="+mn-lt"/>
                <a:ea typeface="+mn-ea"/>
                <a:cs typeface="+mn-cs"/>
              </a:rPr>
              <a:t>Two variables appear to influence choice of mode of influence of strategies. Integration of the </a:t>
            </a:r>
            <a:r>
              <a:rPr lang="en-US" sz="1200" kern="1200" baseline="0" dirty="0" err="1" smtClean="0">
                <a:solidFill>
                  <a:schemeClr val="tx1"/>
                </a:solidFill>
                <a:latin typeface="+mn-lt"/>
                <a:ea typeface="+mn-ea"/>
                <a:cs typeface="+mn-cs"/>
              </a:rPr>
              <a:t>ingroup</a:t>
            </a:r>
            <a:r>
              <a:rPr lang="en-US" sz="1200" kern="1200" baseline="0" dirty="0" smtClean="0">
                <a:solidFill>
                  <a:schemeClr val="tx1"/>
                </a:solidFill>
                <a:latin typeface="+mn-lt"/>
                <a:ea typeface="+mn-ea"/>
                <a:cs typeface="+mn-cs"/>
              </a:rPr>
              <a:t> and the criticality of the issue of conflict. If the group is not well integrated, negotiation may not be appropriate strategy to be used. If the group is internally divided the group conflict may further worsen under the threat of </a:t>
            </a:r>
            <a:r>
              <a:rPr lang="en-US" sz="1200" kern="1200" baseline="0" dirty="0" err="1" smtClean="0">
                <a:solidFill>
                  <a:schemeClr val="tx1"/>
                </a:solidFill>
                <a:latin typeface="+mn-lt"/>
                <a:ea typeface="+mn-ea"/>
                <a:cs typeface="+mn-cs"/>
              </a:rPr>
              <a:t>outgroup</a:t>
            </a:r>
            <a:r>
              <a:rPr lang="en-US" sz="1200" kern="1200" baseline="0" dirty="0" smtClean="0">
                <a:solidFill>
                  <a:schemeClr val="tx1"/>
                </a:solidFill>
                <a:latin typeface="+mn-lt"/>
                <a:ea typeface="+mn-ea"/>
                <a:cs typeface="+mn-cs"/>
              </a:rPr>
              <a:t>. A group would risk negotiation only when the issue of the conflict is very central to the group. Non-substantive issues may not get that much energy of the group. (Figure 4) </a:t>
            </a:r>
          </a:p>
          <a:p>
            <a:r>
              <a:rPr lang="en-US" sz="1200" kern="1200" baseline="0" dirty="0" smtClean="0">
                <a:solidFill>
                  <a:schemeClr val="tx1"/>
                </a:solidFill>
                <a:latin typeface="+mn-lt"/>
                <a:ea typeface="+mn-ea"/>
                <a:cs typeface="+mn-cs"/>
              </a:rPr>
              <a:t>The two variables, integration of in group and criticality of the conflict may vary from low to high: As the two variables approach high, approach strategies of conflict management may become more relevant and eventually parties may move towards negotiation. Movement towards negotiation may be through compromise or through third party intervention who can facilitate the process of negotiation. Adoption of negotiation may be a gradual process and parties may take their own time to understand and proceed towards that.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Pa reek's Model of Conflict Management. </a:t>
            </a:r>
            <a:r>
              <a:rPr lang="en-US" sz="1200" kern="1200" baseline="0" dirty="0" err="1" smtClean="0">
                <a:solidFill>
                  <a:schemeClr val="tx1"/>
                </a:solidFill>
                <a:latin typeface="+mn-lt"/>
                <a:ea typeface="+mn-ea"/>
                <a:cs typeface="+mn-cs"/>
              </a:rPr>
              <a:t>Uadi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Pareek</a:t>
            </a:r>
            <a:r>
              <a:rPr lang="en-US" sz="1200" kern="1200" baseline="0" dirty="0" smtClean="0">
                <a:solidFill>
                  <a:schemeClr val="tx1"/>
                </a:solidFill>
                <a:latin typeface="+mn-lt"/>
                <a:ea typeface="+mn-ea"/>
                <a:cs typeface="+mn-cs"/>
              </a:rPr>
              <a:t> proposed a contingency model of conflict management strategies. This model again consists of avoidance approach mode to conflict management. In order to check your own preference to various conflict management strategy please do the following activity.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48</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baseline="0" dirty="0" smtClean="0">
                <a:solidFill>
                  <a:schemeClr val="tx1"/>
                </a:solidFill>
                <a:latin typeface="+mn-lt"/>
                <a:ea typeface="+mn-ea"/>
                <a:cs typeface="+mn-cs"/>
              </a:rPr>
              <a:t>Activity 1 </a:t>
            </a:r>
          </a:p>
          <a:p>
            <a:r>
              <a:rPr lang="en-US" sz="1200" kern="1200" baseline="0" dirty="0" smtClean="0">
                <a:solidFill>
                  <a:schemeClr val="tx1"/>
                </a:solidFill>
                <a:latin typeface="+mn-lt"/>
                <a:ea typeface="+mn-ea"/>
                <a:cs typeface="+mn-cs"/>
              </a:rPr>
              <a:t>Before moving further please complete the following exercise. </a:t>
            </a:r>
          </a:p>
          <a:p>
            <a:r>
              <a:rPr lang="en-US" sz="1200" kern="1200" baseline="0" dirty="0" smtClean="0">
                <a:solidFill>
                  <a:schemeClr val="tx1"/>
                </a:solidFill>
                <a:latin typeface="+mn-lt"/>
                <a:ea typeface="+mn-ea"/>
                <a:cs typeface="+mn-cs"/>
              </a:rPr>
              <a:t>What approach do you follow in managing conflicts? Below are 8 approaches. Rank them </a:t>
            </a:r>
            <a:r>
              <a:rPr lang="en-US" sz="1200" kern="1200" baseline="0" dirty="0" err="1" smtClean="0">
                <a:solidFill>
                  <a:schemeClr val="tx1"/>
                </a:solidFill>
                <a:latin typeface="+mn-lt"/>
                <a:ea typeface="+mn-ea"/>
                <a:cs typeface="+mn-cs"/>
              </a:rPr>
              <a:t>interms</a:t>
            </a:r>
            <a:r>
              <a:rPr lang="en-US" sz="1200" kern="1200" baseline="0" dirty="0" smtClean="0">
                <a:solidFill>
                  <a:schemeClr val="tx1"/>
                </a:solidFill>
                <a:latin typeface="+mn-lt"/>
                <a:ea typeface="+mn-ea"/>
                <a:cs typeface="+mn-cs"/>
              </a:rPr>
              <a:t> of your own preference style of conflict management. Give rank 1 to the statement best describes your approach or style; 2 to the statement which is the next best description of your style and so on; thus the statement which is least true of your style will get rank 8. </a:t>
            </a:r>
          </a:p>
          <a:p>
            <a:pPr marL="228600" indent="-228600">
              <a:buFont typeface="+mj-lt"/>
              <a:buAutoNum type="alphaLcPeriod"/>
            </a:pPr>
            <a:r>
              <a:rPr lang="en-US" sz="1200" kern="1200" baseline="0" dirty="0" smtClean="0">
                <a:solidFill>
                  <a:schemeClr val="tx1"/>
                </a:solidFill>
                <a:latin typeface="+mn-lt"/>
                <a:ea typeface="+mn-ea"/>
                <a:cs typeface="+mn-cs"/>
              </a:rPr>
              <a:t>Dialogue with conflicting party on the underlying problem and jointly search a mutually acceptable solution. </a:t>
            </a:r>
          </a:p>
          <a:p>
            <a:pPr marL="228600" indent="-228600">
              <a:buFont typeface="+mj-lt"/>
              <a:buAutoNum type="alphaLcPeriod"/>
            </a:pPr>
            <a:r>
              <a:rPr lang="en-US" sz="1200" kern="1200" baseline="0" dirty="0" smtClean="0">
                <a:solidFill>
                  <a:schemeClr val="tx1"/>
                </a:solidFill>
                <a:latin typeface="+mn-lt"/>
                <a:ea typeface="+mn-ea"/>
                <a:cs typeface="+mn-cs"/>
              </a:rPr>
              <a:t>Workout your best solution for the conflict and fight your own way out to implement it. </a:t>
            </a:r>
          </a:p>
          <a:p>
            <a:pPr marL="228600" indent="-228600">
              <a:buFont typeface="+mj-lt"/>
              <a:buAutoNum type="alphaLcPeriod"/>
            </a:pPr>
            <a:r>
              <a:rPr lang="en-US" sz="1200" kern="1200" baseline="0" dirty="0" smtClean="0">
                <a:solidFill>
                  <a:schemeClr val="tx1"/>
                </a:solidFill>
                <a:latin typeface="+mn-lt"/>
                <a:ea typeface="+mn-ea"/>
                <a:cs typeface="+mn-cs"/>
              </a:rPr>
              <a:t>Do nothing about the conflict, because no attempt usually help. </a:t>
            </a:r>
          </a:p>
          <a:p>
            <a:pPr marL="228600" indent="-228600">
              <a:buFont typeface="+mj-lt"/>
              <a:buAutoNum type="alphaLcPeriod"/>
            </a:pPr>
            <a:r>
              <a:rPr lang="en-US" sz="1200" kern="1200" baseline="0" dirty="0" smtClean="0">
                <a:solidFill>
                  <a:schemeClr val="tx1"/>
                </a:solidFill>
                <a:latin typeface="+mn-lt"/>
                <a:ea typeface="+mn-ea"/>
                <a:cs typeface="+mn-cs"/>
              </a:rPr>
              <a:t>Use help of a third party for arbitration. </a:t>
            </a:r>
          </a:p>
          <a:p>
            <a:pPr marL="228600" indent="-228600">
              <a:buFont typeface="+mj-lt"/>
              <a:buAutoNum type="alphaLcPeriod"/>
            </a:pPr>
            <a:r>
              <a:rPr lang="en-US" sz="1200" kern="1200" baseline="0" dirty="0" smtClean="0">
                <a:solidFill>
                  <a:schemeClr val="tx1"/>
                </a:solidFill>
                <a:latin typeface="+mn-lt"/>
                <a:ea typeface="+mn-ea"/>
                <a:cs typeface="+mn-cs"/>
              </a:rPr>
              <a:t>Allow some time to pass, hoping that things will cool down helping in solving the conflict </a:t>
            </a:r>
          </a:p>
          <a:p>
            <a:pPr marL="228600" indent="-228600">
              <a:buFont typeface="+mj-lt"/>
              <a:buAutoNum type="alphaLcPeriod"/>
            </a:pPr>
            <a:r>
              <a:rPr lang="en-US" sz="1200" kern="1200" baseline="0" dirty="0" smtClean="0">
                <a:solidFill>
                  <a:schemeClr val="tx1"/>
                </a:solidFill>
                <a:latin typeface="+mn-lt"/>
                <a:ea typeface="+mn-ea"/>
                <a:cs typeface="+mn-cs"/>
              </a:rPr>
              <a:t>Provide small concession to the party </a:t>
            </a:r>
          </a:p>
          <a:p>
            <a:pPr marL="228600" indent="-228600">
              <a:buFont typeface="+mj-lt"/>
              <a:buAutoNum type="alphaLcPeriod"/>
            </a:pPr>
            <a:r>
              <a:rPr lang="en-US" sz="1200" kern="1200" baseline="0" dirty="0" smtClean="0">
                <a:solidFill>
                  <a:schemeClr val="tx1"/>
                </a:solidFill>
                <a:latin typeface="+mn-lt"/>
                <a:ea typeface="+mn-ea"/>
                <a:cs typeface="+mn-cs"/>
              </a:rPr>
              <a:t>Avoid most situations that are likely to lead to conflicts. </a:t>
            </a:r>
          </a:p>
          <a:p>
            <a:pPr marL="228600" indent="-228600">
              <a:buFont typeface="+mj-lt"/>
              <a:buAutoNum type="alphaLcPeriod"/>
            </a:pPr>
            <a:r>
              <a:rPr lang="en-US" sz="1200" kern="1200" baseline="0" dirty="0" smtClean="0">
                <a:solidFill>
                  <a:schemeClr val="tx1"/>
                </a:solidFill>
                <a:latin typeface="+mn-lt"/>
                <a:ea typeface="+mn-ea"/>
                <a:cs typeface="+mn-cs"/>
              </a:rPr>
              <a:t>In the spirit of give and take, accept some demands made by other party in the exchange of some your own demands.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50</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Activity 1 </a:t>
            </a:r>
          </a:p>
          <a:p>
            <a:r>
              <a:rPr lang="en-US" sz="1200" kern="1200" baseline="0" dirty="0" smtClean="0">
                <a:solidFill>
                  <a:schemeClr val="tx1"/>
                </a:solidFill>
                <a:latin typeface="+mn-lt"/>
                <a:ea typeface="+mn-ea"/>
                <a:cs typeface="+mn-cs"/>
              </a:rPr>
              <a:t>Before moving further please complete the following exercise. </a:t>
            </a:r>
          </a:p>
          <a:p>
            <a:r>
              <a:rPr lang="en-US" sz="1200" kern="1200" baseline="0" dirty="0" smtClean="0">
                <a:solidFill>
                  <a:schemeClr val="tx1"/>
                </a:solidFill>
                <a:latin typeface="+mn-lt"/>
                <a:ea typeface="+mn-ea"/>
                <a:cs typeface="+mn-cs"/>
              </a:rPr>
              <a:t>What approach do you follow in managing conflicts? Below are 8 approaches. Rank them </a:t>
            </a:r>
            <a:r>
              <a:rPr lang="en-US" sz="1200" kern="1200" baseline="0" dirty="0" err="1" smtClean="0">
                <a:solidFill>
                  <a:schemeClr val="tx1"/>
                </a:solidFill>
                <a:latin typeface="+mn-lt"/>
                <a:ea typeface="+mn-ea"/>
                <a:cs typeface="+mn-cs"/>
              </a:rPr>
              <a:t>interms</a:t>
            </a:r>
            <a:r>
              <a:rPr lang="en-US" sz="1200" kern="1200" baseline="0" dirty="0" smtClean="0">
                <a:solidFill>
                  <a:schemeClr val="tx1"/>
                </a:solidFill>
                <a:latin typeface="+mn-lt"/>
                <a:ea typeface="+mn-ea"/>
                <a:cs typeface="+mn-cs"/>
              </a:rPr>
              <a:t> of your own preference style of conflict management. Give rank 1 to the statement best describes your approach or style; 2 to the statement which is the next best description of your style and so on; thus the statement which is least true of your style will get rank 8. </a:t>
            </a:r>
          </a:p>
          <a:p>
            <a:pPr marL="228600" indent="-228600">
              <a:buFont typeface="+mj-lt"/>
              <a:buAutoNum type="alphaLcPeriod"/>
            </a:pPr>
            <a:r>
              <a:rPr lang="en-US" sz="1200" kern="1200" baseline="0" dirty="0" smtClean="0">
                <a:solidFill>
                  <a:schemeClr val="tx1"/>
                </a:solidFill>
                <a:latin typeface="+mn-lt"/>
                <a:ea typeface="+mn-ea"/>
                <a:cs typeface="+mn-cs"/>
              </a:rPr>
              <a:t>Dialogue with conflicting party on the underlying problem and jointly search a mutually acceptable solution. </a:t>
            </a:r>
          </a:p>
          <a:p>
            <a:pPr marL="228600" indent="-228600">
              <a:buFont typeface="+mj-lt"/>
              <a:buAutoNum type="alphaLcPeriod"/>
            </a:pPr>
            <a:r>
              <a:rPr lang="en-US" sz="1200" kern="1200" baseline="0" dirty="0" smtClean="0">
                <a:solidFill>
                  <a:schemeClr val="tx1"/>
                </a:solidFill>
                <a:latin typeface="+mn-lt"/>
                <a:ea typeface="+mn-ea"/>
                <a:cs typeface="+mn-cs"/>
              </a:rPr>
              <a:t>Workout your best solution for the conflict and fight your own way out to implement it. </a:t>
            </a:r>
          </a:p>
          <a:p>
            <a:pPr marL="228600" indent="-228600">
              <a:buFont typeface="+mj-lt"/>
              <a:buAutoNum type="alphaLcPeriod"/>
            </a:pPr>
            <a:r>
              <a:rPr lang="en-US" sz="1200" kern="1200" baseline="0" dirty="0" smtClean="0">
                <a:solidFill>
                  <a:schemeClr val="tx1"/>
                </a:solidFill>
                <a:latin typeface="+mn-lt"/>
                <a:ea typeface="+mn-ea"/>
                <a:cs typeface="+mn-cs"/>
              </a:rPr>
              <a:t>Do nothing about the conflict, because no attempt usually help. </a:t>
            </a:r>
          </a:p>
          <a:p>
            <a:pPr marL="228600" indent="-228600">
              <a:buFont typeface="+mj-lt"/>
              <a:buAutoNum type="alphaLcPeriod"/>
            </a:pPr>
            <a:r>
              <a:rPr lang="en-US" sz="1200" kern="1200" baseline="0" dirty="0" smtClean="0">
                <a:solidFill>
                  <a:schemeClr val="tx1"/>
                </a:solidFill>
                <a:latin typeface="+mn-lt"/>
                <a:ea typeface="+mn-ea"/>
                <a:cs typeface="+mn-cs"/>
              </a:rPr>
              <a:t>Use help of a third party for arbitration. </a:t>
            </a:r>
          </a:p>
          <a:p>
            <a:pPr marL="228600" indent="-228600">
              <a:buFont typeface="+mj-lt"/>
              <a:buAutoNum type="alphaLcPeriod"/>
            </a:pPr>
            <a:r>
              <a:rPr lang="en-US" sz="1200" kern="1200" baseline="0" dirty="0" smtClean="0">
                <a:solidFill>
                  <a:schemeClr val="tx1"/>
                </a:solidFill>
                <a:latin typeface="+mn-lt"/>
                <a:ea typeface="+mn-ea"/>
                <a:cs typeface="+mn-cs"/>
              </a:rPr>
              <a:t>Allow some time to pass, hoping that things will cool down helping in solving the conflict </a:t>
            </a:r>
          </a:p>
          <a:p>
            <a:pPr marL="228600" indent="-228600">
              <a:buFont typeface="+mj-lt"/>
              <a:buAutoNum type="alphaLcPeriod"/>
            </a:pPr>
            <a:r>
              <a:rPr lang="en-US" sz="1200" kern="1200" baseline="0" dirty="0" smtClean="0">
                <a:solidFill>
                  <a:schemeClr val="tx1"/>
                </a:solidFill>
                <a:latin typeface="+mn-lt"/>
                <a:ea typeface="+mn-ea"/>
                <a:cs typeface="+mn-cs"/>
              </a:rPr>
              <a:t>Provide small concession to the party </a:t>
            </a:r>
          </a:p>
          <a:p>
            <a:pPr marL="228600" indent="-228600">
              <a:buFont typeface="+mj-lt"/>
              <a:buAutoNum type="alphaLcPeriod"/>
            </a:pPr>
            <a:r>
              <a:rPr lang="en-US" sz="1200" kern="1200" baseline="0" dirty="0" smtClean="0">
                <a:solidFill>
                  <a:schemeClr val="tx1"/>
                </a:solidFill>
                <a:latin typeface="+mn-lt"/>
                <a:ea typeface="+mn-ea"/>
                <a:cs typeface="+mn-cs"/>
              </a:rPr>
              <a:t>Avoid most situations that are likely to lead to conflicts. </a:t>
            </a:r>
          </a:p>
          <a:p>
            <a:pPr marL="228600" indent="-228600">
              <a:buFont typeface="+mj-lt"/>
              <a:buAutoNum type="alphaLcPeriod"/>
            </a:pPr>
            <a:r>
              <a:rPr lang="en-US" sz="1200" kern="1200" baseline="0" dirty="0" smtClean="0">
                <a:solidFill>
                  <a:schemeClr val="tx1"/>
                </a:solidFill>
                <a:latin typeface="+mn-lt"/>
                <a:ea typeface="+mn-ea"/>
                <a:cs typeface="+mn-cs"/>
              </a:rPr>
              <a:t>In the spirit of give and take, accept some demands made by other party in the exchange of some your own demands.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51</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Activity 1 </a:t>
            </a:r>
          </a:p>
          <a:p>
            <a:r>
              <a:rPr lang="en-US" sz="1200" kern="1200" baseline="0" dirty="0" smtClean="0">
                <a:solidFill>
                  <a:schemeClr val="tx1"/>
                </a:solidFill>
                <a:latin typeface="+mn-lt"/>
                <a:ea typeface="+mn-ea"/>
                <a:cs typeface="+mn-cs"/>
              </a:rPr>
              <a:t>Before moving further please complete the following exercise. </a:t>
            </a:r>
          </a:p>
          <a:p>
            <a:r>
              <a:rPr lang="en-US" sz="1200" kern="1200" baseline="0" dirty="0" smtClean="0">
                <a:solidFill>
                  <a:schemeClr val="tx1"/>
                </a:solidFill>
                <a:latin typeface="+mn-lt"/>
                <a:ea typeface="+mn-ea"/>
                <a:cs typeface="+mn-cs"/>
              </a:rPr>
              <a:t>What approach do you follow in managing conflicts? Below are 8 approaches. Rank them </a:t>
            </a:r>
            <a:r>
              <a:rPr lang="en-US" sz="1200" kern="1200" baseline="0" dirty="0" err="1" smtClean="0">
                <a:solidFill>
                  <a:schemeClr val="tx1"/>
                </a:solidFill>
                <a:latin typeface="+mn-lt"/>
                <a:ea typeface="+mn-ea"/>
                <a:cs typeface="+mn-cs"/>
              </a:rPr>
              <a:t>interms</a:t>
            </a:r>
            <a:r>
              <a:rPr lang="en-US" sz="1200" kern="1200" baseline="0" dirty="0" smtClean="0">
                <a:solidFill>
                  <a:schemeClr val="tx1"/>
                </a:solidFill>
                <a:latin typeface="+mn-lt"/>
                <a:ea typeface="+mn-ea"/>
                <a:cs typeface="+mn-cs"/>
              </a:rPr>
              <a:t> of your own preference style of conflict management. Give rank 1 to the statement best describes your approach or style; 2 to the statement which is the next best description of your style and so on; thus the statement which is least true of your style will get rank 8. </a:t>
            </a:r>
          </a:p>
          <a:p>
            <a:pPr marL="228600" indent="-228600">
              <a:buFont typeface="+mj-lt"/>
              <a:buAutoNum type="alphaLcPeriod"/>
            </a:pPr>
            <a:r>
              <a:rPr lang="en-US" sz="1200" kern="1200" baseline="0" dirty="0" smtClean="0">
                <a:solidFill>
                  <a:schemeClr val="tx1"/>
                </a:solidFill>
                <a:latin typeface="+mn-lt"/>
                <a:ea typeface="+mn-ea"/>
                <a:cs typeface="+mn-cs"/>
              </a:rPr>
              <a:t>Dialogue with conflicting party on the underlying problem and jointly search a mutually acceptable solution. </a:t>
            </a:r>
          </a:p>
          <a:p>
            <a:pPr marL="228600" indent="-228600">
              <a:buFont typeface="+mj-lt"/>
              <a:buAutoNum type="alphaLcPeriod"/>
            </a:pPr>
            <a:r>
              <a:rPr lang="en-US" sz="1200" kern="1200" baseline="0" dirty="0" smtClean="0">
                <a:solidFill>
                  <a:schemeClr val="tx1"/>
                </a:solidFill>
                <a:latin typeface="+mn-lt"/>
                <a:ea typeface="+mn-ea"/>
                <a:cs typeface="+mn-cs"/>
              </a:rPr>
              <a:t>Workout your best solution for the conflict and fight your own way out to implement it. </a:t>
            </a:r>
          </a:p>
          <a:p>
            <a:pPr marL="228600" indent="-228600">
              <a:buFont typeface="+mj-lt"/>
              <a:buAutoNum type="alphaLcPeriod"/>
            </a:pPr>
            <a:r>
              <a:rPr lang="en-US" sz="1200" kern="1200" baseline="0" dirty="0" smtClean="0">
                <a:solidFill>
                  <a:schemeClr val="tx1"/>
                </a:solidFill>
                <a:latin typeface="+mn-lt"/>
                <a:ea typeface="+mn-ea"/>
                <a:cs typeface="+mn-cs"/>
              </a:rPr>
              <a:t>Do nothing about the conflict, because no attempt usually help. </a:t>
            </a:r>
          </a:p>
          <a:p>
            <a:pPr marL="228600" indent="-228600">
              <a:buFont typeface="+mj-lt"/>
              <a:buAutoNum type="alphaLcPeriod"/>
            </a:pPr>
            <a:r>
              <a:rPr lang="en-US" sz="1200" kern="1200" baseline="0" dirty="0" smtClean="0">
                <a:solidFill>
                  <a:schemeClr val="tx1"/>
                </a:solidFill>
                <a:latin typeface="+mn-lt"/>
                <a:ea typeface="+mn-ea"/>
                <a:cs typeface="+mn-cs"/>
              </a:rPr>
              <a:t>Use help of a third party for arbitration. </a:t>
            </a:r>
          </a:p>
          <a:p>
            <a:pPr marL="228600" indent="-228600">
              <a:buFont typeface="+mj-lt"/>
              <a:buAutoNum type="alphaLcPeriod"/>
            </a:pPr>
            <a:r>
              <a:rPr lang="en-US" sz="1200" kern="1200" baseline="0" dirty="0" smtClean="0">
                <a:solidFill>
                  <a:schemeClr val="tx1"/>
                </a:solidFill>
                <a:latin typeface="+mn-lt"/>
                <a:ea typeface="+mn-ea"/>
                <a:cs typeface="+mn-cs"/>
              </a:rPr>
              <a:t>Allow some time to pass, hoping that things will cool down helping in solving the conflict </a:t>
            </a:r>
          </a:p>
          <a:p>
            <a:pPr marL="228600" indent="-228600">
              <a:buFont typeface="+mj-lt"/>
              <a:buAutoNum type="alphaLcPeriod"/>
            </a:pPr>
            <a:r>
              <a:rPr lang="en-US" sz="1200" kern="1200" baseline="0" dirty="0" smtClean="0">
                <a:solidFill>
                  <a:schemeClr val="tx1"/>
                </a:solidFill>
                <a:latin typeface="+mn-lt"/>
                <a:ea typeface="+mn-ea"/>
                <a:cs typeface="+mn-cs"/>
              </a:rPr>
              <a:t>Provide small concession to the party </a:t>
            </a:r>
          </a:p>
          <a:p>
            <a:pPr marL="228600" indent="-228600">
              <a:buFont typeface="+mj-lt"/>
              <a:buAutoNum type="alphaLcPeriod"/>
            </a:pPr>
            <a:r>
              <a:rPr lang="en-US" sz="1200" kern="1200" baseline="0" dirty="0" smtClean="0">
                <a:solidFill>
                  <a:schemeClr val="tx1"/>
                </a:solidFill>
                <a:latin typeface="+mn-lt"/>
                <a:ea typeface="+mn-ea"/>
                <a:cs typeface="+mn-cs"/>
              </a:rPr>
              <a:t>Avoid most situations that are likely to lead to conflicts. </a:t>
            </a:r>
          </a:p>
          <a:p>
            <a:pPr marL="228600" indent="-228600">
              <a:buFont typeface="+mj-lt"/>
              <a:buAutoNum type="alphaLcPeriod"/>
            </a:pPr>
            <a:r>
              <a:rPr lang="en-US" sz="1200" kern="1200" baseline="0" dirty="0" smtClean="0">
                <a:solidFill>
                  <a:schemeClr val="tx1"/>
                </a:solidFill>
                <a:latin typeface="+mn-lt"/>
                <a:ea typeface="+mn-ea"/>
                <a:cs typeface="+mn-cs"/>
              </a:rPr>
              <a:t>In the spirit of give and take, accept some demands made by other party in the exchange of some your own demands.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52</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Pareek</a:t>
            </a:r>
            <a:r>
              <a:rPr lang="en-US" sz="1200" kern="1200" baseline="0" dirty="0" smtClean="0">
                <a:solidFill>
                  <a:schemeClr val="tx1"/>
                </a:solidFill>
                <a:latin typeface="+mn-lt"/>
                <a:ea typeface="+mn-ea"/>
                <a:cs typeface="+mn-cs"/>
              </a:rPr>
              <a:t> has proposed a model of conflict management based on three variables. </a:t>
            </a:r>
          </a:p>
          <a:p>
            <a:pPr marL="228600" indent="-228600">
              <a:buFont typeface="+mj-lt"/>
              <a:buAutoNum type="arabicPeriod"/>
            </a:pPr>
            <a:r>
              <a:rPr lang="en-US" sz="1200" kern="1200" baseline="0" dirty="0" smtClean="0">
                <a:solidFill>
                  <a:schemeClr val="tx1"/>
                </a:solidFill>
                <a:latin typeface="+mn-lt"/>
                <a:ea typeface="+mn-ea"/>
                <a:cs typeface="+mn-cs"/>
              </a:rPr>
              <a:t>Mode of conflict management: Avoidance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Approach mode </a:t>
            </a:r>
          </a:p>
          <a:p>
            <a:pPr marL="228600" indent="-228600">
              <a:buFont typeface="+mj-lt"/>
              <a:buAutoNum type="arabicPeriod"/>
            </a:pPr>
            <a:r>
              <a:rPr lang="en-US" sz="1200" kern="1200" baseline="0" dirty="0" smtClean="0">
                <a:solidFill>
                  <a:schemeClr val="tx1"/>
                </a:solidFill>
                <a:latin typeface="+mn-lt"/>
                <a:ea typeface="+mn-ea"/>
                <a:cs typeface="+mn-cs"/>
              </a:rPr>
              <a:t>Reasonableness of the </a:t>
            </a:r>
            <a:r>
              <a:rPr lang="en-US" sz="1200" kern="1200" baseline="0" dirty="0" err="1" smtClean="0">
                <a:solidFill>
                  <a:schemeClr val="tx1"/>
                </a:solidFill>
                <a:latin typeface="+mn-lt"/>
                <a:ea typeface="+mn-ea"/>
                <a:cs typeface="+mn-cs"/>
              </a:rPr>
              <a:t>outgroup</a:t>
            </a:r>
            <a:r>
              <a:rPr lang="en-US" sz="1200" kern="1200" baseline="0" dirty="0" smtClean="0">
                <a:solidFill>
                  <a:schemeClr val="tx1"/>
                </a:solidFill>
                <a:latin typeface="+mn-lt"/>
                <a:ea typeface="+mn-ea"/>
                <a:cs typeface="+mn-cs"/>
              </a:rPr>
              <a:t>: Open to reason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Unreasonable </a:t>
            </a:r>
          </a:p>
          <a:p>
            <a:pPr marL="228600" indent="-228600">
              <a:buFont typeface="+mj-lt"/>
              <a:buAutoNum type="arabicPeriod"/>
            </a:pPr>
            <a:r>
              <a:rPr lang="en-US" sz="1200" kern="1200" baseline="0" dirty="0" smtClean="0">
                <a:solidFill>
                  <a:schemeClr val="tx1"/>
                </a:solidFill>
                <a:latin typeface="+mn-lt"/>
                <a:ea typeface="+mn-ea"/>
                <a:cs typeface="+mn-cs"/>
              </a:rPr>
              <a:t>Interest in peace: Interested in peace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Belligerent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53</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During the conflict situation </a:t>
            </a:r>
            <a:r>
              <a:rPr lang="en-US" sz="1200" kern="1200" baseline="0" dirty="0" err="1" smtClean="0">
                <a:solidFill>
                  <a:schemeClr val="tx1"/>
                </a:solidFill>
                <a:latin typeface="+mn-lt"/>
                <a:ea typeface="+mn-ea"/>
                <a:cs typeface="+mn-cs"/>
              </a:rPr>
              <a:t>ingroup</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outgroup</a:t>
            </a:r>
            <a:r>
              <a:rPr lang="en-US" sz="1200" kern="1200" baseline="0" dirty="0" smtClean="0">
                <a:solidFill>
                  <a:schemeClr val="tx1"/>
                </a:solidFill>
                <a:latin typeface="+mn-lt"/>
                <a:ea typeface="+mn-ea"/>
                <a:cs typeface="+mn-cs"/>
              </a:rPr>
              <a:t> are addressed as we and they. </a:t>
            </a:r>
            <a:r>
              <a:rPr lang="en-US" sz="1200" kern="1200" baseline="0" dirty="0" err="1" smtClean="0">
                <a:solidFill>
                  <a:schemeClr val="tx1"/>
                </a:solidFill>
                <a:latin typeface="+mn-lt"/>
                <a:ea typeface="+mn-ea"/>
                <a:cs typeface="+mn-cs"/>
              </a:rPr>
              <a:t>Outgroup</a:t>
            </a:r>
            <a:r>
              <a:rPr lang="en-US" sz="1200" kern="1200" baseline="0" dirty="0" smtClean="0">
                <a:solidFill>
                  <a:schemeClr val="tx1"/>
                </a:solidFill>
                <a:latin typeface="+mn-lt"/>
                <a:ea typeface="+mn-ea"/>
                <a:cs typeface="+mn-cs"/>
              </a:rPr>
              <a:t> is considered to have interest opposed to </a:t>
            </a:r>
            <a:r>
              <a:rPr lang="en-US" sz="1200" kern="1200" baseline="0" dirty="0" err="1" smtClean="0">
                <a:solidFill>
                  <a:schemeClr val="tx1"/>
                </a:solidFill>
                <a:latin typeface="+mn-lt"/>
                <a:ea typeface="+mn-ea"/>
                <a:cs typeface="+mn-cs"/>
              </a:rPr>
              <a:t>ingroup</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outgroup</a:t>
            </a:r>
            <a:r>
              <a:rPr lang="en-US" sz="1200" kern="1200" baseline="0" dirty="0" smtClean="0">
                <a:solidFill>
                  <a:schemeClr val="tx1"/>
                </a:solidFill>
                <a:latin typeface="+mn-lt"/>
                <a:ea typeface="+mn-ea"/>
                <a:cs typeface="+mn-cs"/>
              </a:rPr>
              <a:t> is also seen belligerent, then conflict seems to be inevitable, but if </a:t>
            </a:r>
            <a:r>
              <a:rPr lang="en-US" sz="1200" kern="1200" baseline="0" dirty="0" err="1" smtClean="0">
                <a:solidFill>
                  <a:schemeClr val="tx1"/>
                </a:solidFill>
                <a:latin typeface="+mn-lt"/>
                <a:ea typeface="+mn-ea"/>
                <a:cs typeface="+mn-cs"/>
              </a:rPr>
              <a:t>outgroup</a:t>
            </a:r>
            <a:r>
              <a:rPr lang="en-US" sz="1200" kern="1200" baseline="0" dirty="0" smtClean="0">
                <a:solidFill>
                  <a:schemeClr val="tx1"/>
                </a:solidFill>
                <a:latin typeface="+mn-lt"/>
                <a:ea typeface="+mn-ea"/>
                <a:cs typeface="+mn-cs"/>
              </a:rPr>
              <a:t> is perceived distracted or disinterested , conflict may not arise. Once conflict has surfaced, </a:t>
            </a:r>
            <a:r>
              <a:rPr lang="en-US" sz="1200" kern="1200" baseline="0" dirty="0" err="1" smtClean="0">
                <a:solidFill>
                  <a:schemeClr val="tx1"/>
                </a:solidFill>
                <a:latin typeface="+mn-lt"/>
                <a:ea typeface="+mn-ea"/>
                <a:cs typeface="+mn-cs"/>
              </a:rPr>
              <a:t>outgroup</a:t>
            </a:r>
            <a:r>
              <a:rPr lang="en-US" sz="1200" kern="1200" baseline="0" dirty="0" smtClean="0">
                <a:solidFill>
                  <a:schemeClr val="tx1"/>
                </a:solidFill>
                <a:latin typeface="+mn-lt"/>
                <a:ea typeface="+mn-ea"/>
                <a:cs typeface="+mn-cs"/>
              </a:rPr>
              <a:t> may be still perceived in two ways- open to reason (interested in listening, dialoguing and solving the problem) and unreasonable ( not amenable to logic ) thus a low probability of solution. A combination of three variables produces 8 styles of conflict management. (Figure 5) If we can determine where the parties/group is placed in the matrix of three variables, it can be predicted which style and mode of conflict management will be successful. Avoidance approach is based on fear result into defensive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like rationalization, emotional displacement and anger. Approach mode is based on positive psychology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by effort to find solution with the help of others. </a:t>
            </a:r>
          </a:p>
          <a:p>
            <a:r>
              <a:rPr lang="en-US" sz="1200" kern="1200" baseline="0" dirty="0" smtClean="0">
                <a:solidFill>
                  <a:schemeClr val="tx1"/>
                </a:solidFill>
                <a:latin typeface="+mn-lt"/>
                <a:ea typeface="+mn-ea"/>
                <a:cs typeface="+mn-cs"/>
              </a:rPr>
              <a:t>Four avoidance styles. Extreme avoidance of conflict happens when the out-group is belligerent and unreasonable, resultant approach is sense of helplessness. However if the out-group is perceived interested in power, avoidance takes place so that there is minimum opportunity for interaction. However, when out-group is perceived as open to reason, avoidance takes a positive form: withdrawal from the conflict. If both groups are interested in peace, they may suppress the conflict and hide hurt feelings and losses. In such situation, </a:t>
            </a:r>
            <a:r>
              <a:rPr lang="en-US" sz="1200" kern="1200" baseline="0" dirty="0" err="1" smtClean="0">
                <a:solidFill>
                  <a:schemeClr val="tx1"/>
                </a:solidFill>
                <a:latin typeface="+mn-lt"/>
                <a:ea typeface="+mn-ea"/>
                <a:cs typeface="+mn-cs"/>
              </a:rPr>
              <a:t>i.e</a:t>
            </a:r>
            <a:r>
              <a:rPr lang="en-US" sz="1200" kern="1200" baseline="0" dirty="0" smtClean="0">
                <a:solidFill>
                  <a:schemeClr val="tx1"/>
                </a:solidFill>
                <a:latin typeface="+mn-lt"/>
                <a:ea typeface="+mn-ea"/>
                <a:cs typeface="+mn-cs"/>
              </a:rPr>
              <a:t>, under avoidance mode, no conflicts get resolved.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Conflicts are not always dysfunctional. In fact conflicts many times force people generate more acceptable and win-win solutions, thus in the process lead to creative solutions. In order to reduce tendency of conformity and stimulate creative thinking Tata Steel had released message on encourage dissent. However, if conflicts not handled properly may lead to latent hostility, frustration and poor performance. Thus managers need to encourage positive conflicts and prevent or manage negative conflicts.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Four approach. Styles. Conflict management may vary from very aggressive approach to a very positive and constructive approach. If in-group perceives the out group both as opposed to its interest and unreasonable, in-group members fight for solution in their </a:t>
            </a:r>
            <a:r>
              <a:rPr lang="en-US" sz="1200" kern="1200" baseline="0" dirty="0" err="1" smtClean="0">
                <a:solidFill>
                  <a:schemeClr val="tx1"/>
                </a:solidFill>
                <a:latin typeface="+mn-lt"/>
                <a:ea typeface="+mn-ea"/>
                <a:cs typeface="+mn-cs"/>
              </a:rPr>
              <a:t>favour</a:t>
            </a:r>
            <a:r>
              <a:rPr lang="en-US" sz="1200" kern="1200" baseline="0" dirty="0" smtClean="0">
                <a:solidFill>
                  <a:schemeClr val="tx1"/>
                </a:solidFill>
                <a:latin typeface="+mn-lt"/>
                <a:ea typeface="+mn-ea"/>
                <a:cs typeface="+mn-cs"/>
              </a:rPr>
              <a:t>. Blake and Mouton called this `win-lose trap'. This is where parties use confrontation style. If out-group is perceived as unreasonable but interested in peace, compromise is used. When out-group is, perceived as belligerent but open to reason, arbitration or third party intervention is considered appropriate. When parties are reasonable, having their own interest, and keen to arrive a peaceful solution, negotiation will be the most appropriate strategy.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55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Functional Conflict: </a:t>
            </a:r>
            <a:r>
              <a:rPr lang="en-US" sz="1200" b="0" kern="1200" baseline="0" dirty="0" smtClean="0">
                <a:solidFill>
                  <a:schemeClr val="tx1"/>
                </a:solidFill>
                <a:latin typeface="+mn-lt"/>
                <a:ea typeface="+mn-ea"/>
                <a:cs typeface="+mn-cs"/>
              </a:rPr>
              <a:t>It is healthy disagreement between two or more parties. In functional conflicts, people primarily differ on ideas or perceptions. If people are open minded they make joint exploration on ideas or principles, new awareness, new insight which improves the relationship between parties to disagreement. Functional conflicts lead to innovation and creativity, thus open possibility for high performance and organizational improvement. Typically, functional conflicts originate from cognitive or idea level difference rather than from affect .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kern="1200" baseline="0" dirty="0" smtClean="0">
                <a:solidFill>
                  <a:schemeClr val="tx1"/>
                </a:solidFill>
                <a:latin typeface="+mn-lt"/>
                <a:ea typeface="+mn-ea"/>
                <a:cs typeface="+mn-cs"/>
              </a:rPr>
              <a:t>Dysfunctional Conflict: </a:t>
            </a:r>
            <a:r>
              <a:rPr lang="en-US" sz="1200" b="0" kern="1200" baseline="0" dirty="0" smtClean="0">
                <a:solidFill>
                  <a:schemeClr val="tx1"/>
                </a:solidFill>
                <a:latin typeface="+mn-lt"/>
                <a:ea typeface="+mn-ea"/>
                <a:cs typeface="+mn-cs"/>
              </a:rPr>
              <a:t>It is unhealthy disagreement between two or more parties. Traditional view of conflict is more known for its dysfunctional nature. It presumes that conflicts are inherently bad and invariably affect the organizational outcome negatively. It involves anger, frustration, hostility, and antagonism among the parties and most often parties to the conflict engage in win-lose or lose-lose game. </a:t>
            </a:r>
          </a:p>
          <a:p>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Managers find it difficult to identify whether a conflict is functional or dysfunctional. DL Nelson and JC Quick (2000) suggest using following questions to diagnose as to whether a conflict is functional or dysfunctional: </a:t>
            </a:r>
          </a:p>
          <a:p>
            <a:endParaRPr lang="en-US" sz="1200" kern="1200" baseline="0" dirty="0" smtClean="0">
              <a:solidFill>
                <a:schemeClr val="tx1"/>
              </a:solidFill>
              <a:latin typeface="+mn-lt"/>
              <a:ea typeface="+mn-ea"/>
              <a:cs typeface="+mn-cs"/>
            </a:endParaRPr>
          </a:p>
          <a:p>
            <a:pPr marL="228600" indent="-228600">
              <a:buFont typeface="Arial" pitchFamily="34" charset="0"/>
              <a:buChar char="•"/>
            </a:pPr>
            <a:r>
              <a:rPr lang="en-US" sz="1200" kern="1200" baseline="0" dirty="0" smtClean="0">
                <a:solidFill>
                  <a:schemeClr val="tx1"/>
                </a:solidFill>
                <a:latin typeface="+mn-lt"/>
                <a:ea typeface="+mn-ea"/>
                <a:cs typeface="+mn-cs"/>
              </a:rPr>
              <a:t>Are the parties to conflict hostile to each other? </a:t>
            </a:r>
          </a:p>
          <a:p>
            <a:pPr marL="228600" indent="-228600">
              <a:buFont typeface="Arial" pitchFamily="34" charset="0"/>
              <a:buChar char="•"/>
            </a:pPr>
            <a:r>
              <a:rPr lang="en-US" sz="1200" kern="1200" baseline="0" dirty="0" smtClean="0">
                <a:solidFill>
                  <a:schemeClr val="tx1"/>
                </a:solidFill>
                <a:latin typeface="+mn-lt"/>
                <a:ea typeface="+mn-ea"/>
                <a:cs typeface="+mn-cs"/>
              </a:rPr>
              <a:t>Is the outcome likely to be negative one for the organization? </a:t>
            </a:r>
          </a:p>
          <a:p>
            <a:pPr marL="228600" indent="-228600">
              <a:buFont typeface="Arial" pitchFamily="34" charset="0"/>
              <a:buChar char="•"/>
            </a:pPr>
            <a:r>
              <a:rPr lang="en-US" sz="1200" kern="1200" baseline="0" dirty="0" smtClean="0">
                <a:solidFill>
                  <a:schemeClr val="tx1"/>
                </a:solidFill>
                <a:latin typeface="+mn-lt"/>
                <a:ea typeface="+mn-ea"/>
                <a:cs typeface="+mn-cs"/>
              </a:rPr>
              <a:t>Do the potential losses of the parties exceed any potential gains? </a:t>
            </a:r>
          </a:p>
          <a:p>
            <a:pPr marL="228600" indent="-228600">
              <a:buFont typeface="Arial" pitchFamily="34" charset="0"/>
              <a:buChar char="•"/>
            </a:pPr>
            <a:r>
              <a:rPr lang="en-US" sz="1200" kern="1200" baseline="0" dirty="0" smtClean="0">
                <a:solidFill>
                  <a:schemeClr val="tx1"/>
                </a:solidFill>
                <a:latin typeface="+mn-lt"/>
                <a:ea typeface="+mn-ea"/>
                <a:cs typeface="+mn-cs"/>
              </a:rPr>
              <a:t>Is energy being diverted from goal accomplishment? </a:t>
            </a:r>
          </a:p>
          <a:p>
            <a:pPr marL="228600" indent="-228600">
              <a:buFont typeface="Arial" pitchFamily="34" charset="0"/>
              <a:buChar char="•"/>
            </a:pP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If the majority of these questions have yes as answers, then you are probably faced with dysfunctional conflict. Such conflict needs be resolved on urgent basis. If answers to these questions are negative, then you may be in the zone of functional conflict which you can choose to stimulate. Another situation when you as a manager would like to stimulate conflict is when group is in the process of groupthink and is not willing to examine various alternatives and its creativity has gone down.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Dysfunctional Conflict: </a:t>
            </a:r>
            <a:r>
              <a:rPr lang="en-US" sz="1200" b="0" kern="1200" baseline="0" dirty="0" smtClean="0">
                <a:solidFill>
                  <a:schemeClr val="tx1"/>
                </a:solidFill>
                <a:latin typeface="+mn-lt"/>
                <a:ea typeface="+mn-ea"/>
                <a:cs typeface="+mn-cs"/>
              </a:rPr>
              <a:t>It is unhealthy disagreement between two or more parties. Traditional view of conflict is more known for its dysfunctional nature. It presumes that conflicts are inherently bad and invariably affect the organizational outcome negatively. It involves anger, frustration, hostility, and antagonism among the parties and most often parties to the conflict engage in win-lose or lose-lose game. </a:t>
            </a:r>
          </a:p>
          <a:p>
            <a:endParaRPr lang="en-US" sz="1200" b="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Managers find it difficult to identify whether a conflict is functional or dysfunctional. DL Nelson and JC Quick (2000) suggest using following questions to diagnose as to whether a conflict is functional or dysfunctional: </a:t>
            </a:r>
          </a:p>
          <a:p>
            <a:endParaRPr lang="en-US" sz="1200" kern="1200" baseline="0" dirty="0" smtClean="0">
              <a:solidFill>
                <a:schemeClr val="tx1"/>
              </a:solidFill>
              <a:latin typeface="+mn-lt"/>
              <a:ea typeface="+mn-ea"/>
              <a:cs typeface="+mn-cs"/>
            </a:endParaRPr>
          </a:p>
          <a:p>
            <a:pPr marL="228600" indent="-228600">
              <a:buFont typeface="Arial" pitchFamily="34" charset="0"/>
              <a:buChar char="•"/>
            </a:pPr>
            <a:r>
              <a:rPr lang="en-US" sz="1200" kern="1200" baseline="0" dirty="0" smtClean="0">
                <a:solidFill>
                  <a:schemeClr val="tx1"/>
                </a:solidFill>
                <a:latin typeface="+mn-lt"/>
                <a:ea typeface="+mn-ea"/>
                <a:cs typeface="+mn-cs"/>
              </a:rPr>
              <a:t>Are the parties to conflict hostile to each other? </a:t>
            </a:r>
          </a:p>
          <a:p>
            <a:pPr marL="228600" indent="-228600">
              <a:buFont typeface="Arial" pitchFamily="34" charset="0"/>
              <a:buChar char="•"/>
            </a:pPr>
            <a:r>
              <a:rPr lang="en-US" sz="1200" kern="1200" baseline="0" dirty="0" smtClean="0">
                <a:solidFill>
                  <a:schemeClr val="tx1"/>
                </a:solidFill>
                <a:latin typeface="+mn-lt"/>
                <a:ea typeface="+mn-ea"/>
                <a:cs typeface="+mn-cs"/>
              </a:rPr>
              <a:t>Is the outcome likely to be negative one for the organization? </a:t>
            </a:r>
          </a:p>
          <a:p>
            <a:pPr marL="228600" indent="-228600">
              <a:buFont typeface="Arial" pitchFamily="34" charset="0"/>
              <a:buChar char="•"/>
            </a:pPr>
            <a:r>
              <a:rPr lang="en-US" sz="1200" kern="1200" baseline="0" dirty="0" smtClean="0">
                <a:solidFill>
                  <a:schemeClr val="tx1"/>
                </a:solidFill>
                <a:latin typeface="+mn-lt"/>
                <a:ea typeface="+mn-ea"/>
                <a:cs typeface="+mn-cs"/>
              </a:rPr>
              <a:t>Do the potential losses of the parties exceed any potential gains? </a:t>
            </a:r>
          </a:p>
          <a:p>
            <a:pPr marL="228600" indent="-228600">
              <a:buFont typeface="Arial" pitchFamily="34" charset="0"/>
              <a:buChar char="•"/>
            </a:pPr>
            <a:r>
              <a:rPr lang="en-US" sz="1200" kern="1200" baseline="0" dirty="0" smtClean="0">
                <a:solidFill>
                  <a:schemeClr val="tx1"/>
                </a:solidFill>
                <a:latin typeface="+mn-lt"/>
                <a:ea typeface="+mn-ea"/>
                <a:cs typeface="+mn-cs"/>
              </a:rPr>
              <a:t>Is energy being diverted from goal accomplishment? </a:t>
            </a:r>
          </a:p>
          <a:p>
            <a:pPr marL="228600" indent="-228600">
              <a:buFont typeface="Arial" pitchFamily="34" charset="0"/>
              <a:buChar char="•"/>
            </a:pP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If the majority of these questions have yes as answers, then you are probably faced with dysfunctional conflict. Such conflict needs be resolved on urgent basis. If answers to these questions are negative, then you may be in the zone of functional conflict which you can choose to stimulate. Another situation when you as a manager would like to stimulate conflict is when group is in the process of groupthink and is not willing to examine various alternatives and its creativity has gone down. </a:t>
            </a:r>
            <a:endParaRPr lang="en-US" b="0"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Conflicts: Types and Forms </a:t>
            </a:r>
          </a:p>
          <a:p>
            <a:r>
              <a:rPr lang="en-US" sz="1200" kern="1200" baseline="0" dirty="0" smtClean="0">
                <a:solidFill>
                  <a:schemeClr val="tx1"/>
                </a:solidFill>
                <a:latin typeface="+mn-lt"/>
                <a:ea typeface="+mn-ea"/>
                <a:cs typeface="+mn-cs"/>
              </a:rPr>
              <a:t>There are a number of classificatory schemes to group various types of conflicts. One we have already mentioned: functional versus dysfunctional conflicts. Similar classifications have been made by many researchers. For example: </a:t>
            </a:r>
            <a:r>
              <a:rPr lang="en-US" sz="1200" kern="1200" baseline="0" dirty="0" err="1" smtClean="0">
                <a:solidFill>
                  <a:schemeClr val="tx1"/>
                </a:solidFill>
                <a:latin typeface="+mn-lt"/>
                <a:ea typeface="+mn-ea"/>
                <a:cs typeface="+mn-cs"/>
              </a:rPr>
              <a:t>Haiman</a:t>
            </a:r>
            <a:r>
              <a:rPr lang="en-US" sz="1200" kern="1200" baseline="0" dirty="0" smtClean="0">
                <a:solidFill>
                  <a:schemeClr val="tx1"/>
                </a:solidFill>
                <a:latin typeface="+mn-lt"/>
                <a:ea typeface="+mn-ea"/>
                <a:cs typeface="+mn-cs"/>
              </a:rPr>
              <a:t> suggested intrinsic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extrinsic conflicts. Extrinsic conflict has psychological and emotional content while intrinsic conflicts consists of rational, ideational, or intellectual contents. Resolving intrinsic. conflicts requires analytical approach and skill while extrinsic conflict requires social tact and diplomacy. </a:t>
            </a:r>
          </a:p>
          <a:p>
            <a:r>
              <a:rPr lang="en-US" sz="1200" kern="1200" baseline="0" dirty="0" smtClean="0">
                <a:solidFill>
                  <a:schemeClr val="tx1"/>
                </a:solidFill>
                <a:latin typeface="+mn-lt"/>
                <a:ea typeface="+mn-ea"/>
                <a:cs typeface="+mn-cs"/>
              </a:rPr>
              <a:t>Realistic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Non-realistic Conflicts. </a:t>
            </a:r>
            <a:r>
              <a:rPr lang="en-US" sz="1200" kern="1200" baseline="0" dirty="0" err="1" smtClean="0">
                <a:solidFill>
                  <a:schemeClr val="tx1"/>
                </a:solidFill>
                <a:latin typeface="+mn-lt"/>
                <a:ea typeface="+mn-ea"/>
                <a:cs typeface="+mn-cs"/>
              </a:rPr>
              <a:t>Coser</a:t>
            </a:r>
            <a:r>
              <a:rPr lang="en-US" sz="1200" kern="1200" baseline="0" dirty="0" smtClean="0">
                <a:solidFill>
                  <a:schemeClr val="tx1"/>
                </a:solidFill>
                <a:latin typeface="+mn-lt"/>
                <a:ea typeface="+mn-ea"/>
                <a:cs typeface="+mn-cs"/>
              </a:rPr>
              <a:t> proposed this classification. Similar to </a:t>
            </a:r>
            <a:r>
              <a:rPr lang="en-US" sz="1200" kern="1200" baseline="0" dirty="0" err="1" smtClean="0">
                <a:solidFill>
                  <a:schemeClr val="tx1"/>
                </a:solidFill>
                <a:latin typeface="+mn-lt"/>
                <a:ea typeface="+mn-ea"/>
                <a:cs typeface="+mn-cs"/>
              </a:rPr>
              <a:t>Haiman's</a:t>
            </a:r>
            <a:r>
              <a:rPr lang="en-US" sz="1200" kern="1200" baseline="0" dirty="0" smtClean="0">
                <a:solidFill>
                  <a:schemeClr val="tx1"/>
                </a:solidFill>
                <a:latin typeface="+mn-lt"/>
                <a:ea typeface="+mn-ea"/>
                <a:cs typeface="+mn-cs"/>
              </a:rPr>
              <a:t> classification, realistic conflicts have rational, task or goal oriented confrontations whereas non-realistic conflicts are in </a:t>
            </a:r>
            <a:r>
              <a:rPr lang="en-US" sz="1200" kern="1200" baseline="0" dirty="0" err="1" smtClean="0">
                <a:solidFill>
                  <a:schemeClr val="tx1"/>
                </a:solidFill>
                <a:latin typeface="+mn-lt"/>
                <a:ea typeface="+mn-ea"/>
                <a:cs typeface="+mn-cs"/>
              </a:rPr>
              <a:t>noway</a:t>
            </a:r>
            <a:r>
              <a:rPr lang="en-US" sz="1200" kern="1200" baseline="0" dirty="0" smtClean="0">
                <a:solidFill>
                  <a:schemeClr val="tx1"/>
                </a:solidFill>
                <a:latin typeface="+mn-lt"/>
                <a:ea typeface="+mn-ea"/>
                <a:cs typeface="+mn-cs"/>
              </a:rPr>
              <a:t> related to goals or tasks of the group and organization. It consists of projected frustrations and emotions. For example, I have some problem or frustration at home and I decide to take it out on the group, thus non-realistic, </a:t>
            </a:r>
          </a:p>
          <a:p>
            <a:r>
              <a:rPr lang="en-US" sz="1200" kern="1200" baseline="0" dirty="0" smtClean="0">
                <a:solidFill>
                  <a:schemeClr val="tx1"/>
                </a:solidFill>
                <a:latin typeface="+mn-lt"/>
                <a:ea typeface="+mn-ea"/>
                <a:cs typeface="+mn-cs"/>
              </a:rPr>
              <a:t>Substantive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Affective Conflicts. </a:t>
            </a:r>
            <a:r>
              <a:rPr lang="en-US" sz="1200" kern="1200" baseline="0" dirty="0" err="1" smtClean="0">
                <a:solidFill>
                  <a:schemeClr val="tx1"/>
                </a:solidFill>
                <a:latin typeface="+mn-lt"/>
                <a:ea typeface="+mn-ea"/>
                <a:cs typeface="+mn-cs"/>
              </a:rPr>
              <a:t>Guetzko</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Gyr</a:t>
            </a:r>
            <a:r>
              <a:rPr lang="en-US" sz="1200" kern="1200" baseline="0" dirty="0" smtClean="0">
                <a:solidFill>
                  <a:schemeClr val="tx1"/>
                </a:solidFill>
                <a:latin typeface="+mn-lt"/>
                <a:ea typeface="+mn-ea"/>
                <a:cs typeface="+mn-cs"/>
              </a:rPr>
              <a:t> proposed this classification. According to them substantive conflicts are task related conflicts whereas affective conflicts are related to socio-emotional or interpersonal relations issues.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Conflicts: Types and Forms </a:t>
            </a:r>
          </a:p>
          <a:p>
            <a:r>
              <a:rPr lang="en-US" sz="1200" kern="1200" baseline="0" dirty="0" smtClean="0">
                <a:solidFill>
                  <a:schemeClr val="tx1"/>
                </a:solidFill>
                <a:latin typeface="+mn-lt"/>
                <a:ea typeface="+mn-ea"/>
                <a:cs typeface="+mn-cs"/>
              </a:rPr>
              <a:t>There are a number of classificatory schemes to group various types of conflicts. One we have already mentioned: functional versus dysfunctional conflicts. Similar classifications have been made by many researchers. For example: </a:t>
            </a:r>
            <a:r>
              <a:rPr lang="en-US" sz="1200" kern="1200" baseline="0" dirty="0" err="1" smtClean="0">
                <a:solidFill>
                  <a:schemeClr val="tx1"/>
                </a:solidFill>
                <a:latin typeface="+mn-lt"/>
                <a:ea typeface="+mn-ea"/>
                <a:cs typeface="+mn-cs"/>
              </a:rPr>
              <a:t>Haiman</a:t>
            </a:r>
            <a:r>
              <a:rPr lang="en-US" sz="1200" kern="1200" baseline="0" dirty="0" smtClean="0">
                <a:solidFill>
                  <a:schemeClr val="tx1"/>
                </a:solidFill>
                <a:latin typeface="+mn-lt"/>
                <a:ea typeface="+mn-ea"/>
                <a:cs typeface="+mn-cs"/>
              </a:rPr>
              <a:t> suggested intrinsic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extrinsic conflicts. Extrinsic conflict has psychological and emotional content while intrinsic conflicts consists of rational, ideational, or intellectual contents. Resolving intrinsic. conflicts requires analytical approach and skill while extrinsic conflict requires social tact and diplomacy. </a:t>
            </a:r>
          </a:p>
          <a:p>
            <a:r>
              <a:rPr lang="en-US" sz="1200" kern="1200" baseline="0" dirty="0" smtClean="0">
                <a:solidFill>
                  <a:schemeClr val="tx1"/>
                </a:solidFill>
                <a:latin typeface="+mn-lt"/>
                <a:ea typeface="+mn-ea"/>
                <a:cs typeface="+mn-cs"/>
              </a:rPr>
              <a:t>Realistic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Non-realistic Conflicts. </a:t>
            </a:r>
            <a:r>
              <a:rPr lang="en-US" sz="1200" kern="1200" baseline="0" dirty="0" err="1" smtClean="0">
                <a:solidFill>
                  <a:schemeClr val="tx1"/>
                </a:solidFill>
                <a:latin typeface="+mn-lt"/>
                <a:ea typeface="+mn-ea"/>
                <a:cs typeface="+mn-cs"/>
              </a:rPr>
              <a:t>Coser</a:t>
            </a:r>
            <a:r>
              <a:rPr lang="en-US" sz="1200" kern="1200" baseline="0" dirty="0" smtClean="0">
                <a:solidFill>
                  <a:schemeClr val="tx1"/>
                </a:solidFill>
                <a:latin typeface="+mn-lt"/>
                <a:ea typeface="+mn-ea"/>
                <a:cs typeface="+mn-cs"/>
              </a:rPr>
              <a:t> proposed this classification. Similar to </a:t>
            </a:r>
            <a:r>
              <a:rPr lang="en-US" sz="1200" kern="1200" baseline="0" dirty="0" err="1" smtClean="0">
                <a:solidFill>
                  <a:schemeClr val="tx1"/>
                </a:solidFill>
                <a:latin typeface="+mn-lt"/>
                <a:ea typeface="+mn-ea"/>
                <a:cs typeface="+mn-cs"/>
              </a:rPr>
              <a:t>Haiman's</a:t>
            </a:r>
            <a:r>
              <a:rPr lang="en-US" sz="1200" kern="1200" baseline="0" dirty="0" smtClean="0">
                <a:solidFill>
                  <a:schemeClr val="tx1"/>
                </a:solidFill>
                <a:latin typeface="+mn-lt"/>
                <a:ea typeface="+mn-ea"/>
                <a:cs typeface="+mn-cs"/>
              </a:rPr>
              <a:t> classification, realistic conflicts have rational, task or goal oriented confrontations whereas non-realistic conflicts are in </a:t>
            </a:r>
            <a:r>
              <a:rPr lang="en-US" sz="1200" kern="1200" baseline="0" dirty="0" err="1" smtClean="0">
                <a:solidFill>
                  <a:schemeClr val="tx1"/>
                </a:solidFill>
                <a:latin typeface="+mn-lt"/>
                <a:ea typeface="+mn-ea"/>
                <a:cs typeface="+mn-cs"/>
              </a:rPr>
              <a:t>noway</a:t>
            </a:r>
            <a:r>
              <a:rPr lang="en-US" sz="1200" kern="1200" baseline="0" dirty="0" smtClean="0">
                <a:solidFill>
                  <a:schemeClr val="tx1"/>
                </a:solidFill>
                <a:latin typeface="+mn-lt"/>
                <a:ea typeface="+mn-ea"/>
                <a:cs typeface="+mn-cs"/>
              </a:rPr>
              <a:t> related to goals or tasks of the group and organization. It consists of projected frustrations and emotions. For example, I have some problem or frustration at home and I decide to take it out on the group, thus non-realistic, </a:t>
            </a:r>
          </a:p>
          <a:p>
            <a:r>
              <a:rPr lang="en-US" sz="1200" kern="1200" baseline="0" dirty="0" smtClean="0">
                <a:solidFill>
                  <a:schemeClr val="tx1"/>
                </a:solidFill>
                <a:latin typeface="+mn-lt"/>
                <a:ea typeface="+mn-ea"/>
                <a:cs typeface="+mn-cs"/>
              </a:rPr>
              <a:t>Substantive </a:t>
            </a:r>
            <a:r>
              <a:rPr lang="en-US" sz="1200" kern="1200" baseline="0" dirty="0" err="1" smtClean="0">
                <a:solidFill>
                  <a:schemeClr val="tx1"/>
                </a:solidFill>
                <a:latin typeface="+mn-lt"/>
                <a:ea typeface="+mn-ea"/>
                <a:cs typeface="+mn-cs"/>
              </a:rPr>
              <a:t>vs</a:t>
            </a:r>
            <a:r>
              <a:rPr lang="en-US" sz="1200" kern="1200" baseline="0" dirty="0" smtClean="0">
                <a:solidFill>
                  <a:schemeClr val="tx1"/>
                </a:solidFill>
                <a:latin typeface="+mn-lt"/>
                <a:ea typeface="+mn-ea"/>
                <a:cs typeface="+mn-cs"/>
              </a:rPr>
              <a:t> Affective Conflicts. </a:t>
            </a:r>
            <a:r>
              <a:rPr lang="en-US" sz="1200" kern="1200" baseline="0" dirty="0" err="1" smtClean="0">
                <a:solidFill>
                  <a:schemeClr val="tx1"/>
                </a:solidFill>
                <a:latin typeface="+mn-lt"/>
                <a:ea typeface="+mn-ea"/>
                <a:cs typeface="+mn-cs"/>
              </a:rPr>
              <a:t>Guetzko</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Gyr</a:t>
            </a:r>
            <a:r>
              <a:rPr lang="en-US" sz="1200" kern="1200" baseline="0" dirty="0" smtClean="0">
                <a:solidFill>
                  <a:schemeClr val="tx1"/>
                </a:solidFill>
                <a:latin typeface="+mn-lt"/>
                <a:ea typeface="+mn-ea"/>
                <a:cs typeface="+mn-cs"/>
              </a:rPr>
              <a:t> proposed this classification. According to them substantive conflicts are task related conflicts whereas affective conflicts are related to socio-emotional or interpersonal relations issues. </a:t>
            </a:r>
            <a:endParaRPr lang="en-US" dirty="0" smtClean="0"/>
          </a:p>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438150" indent="-438150" algn="just">
              <a:defRPr/>
            </a:lvl1pPr>
            <a:lvl2pPr marL="914400" indent="-457200" algn="just">
              <a:defRPr/>
            </a:lvl2pPr>
            <a:lvl3pPr algn="just">
              <a:defRPr/>
            </a:lvl3pPr>
            <a:lvl4pPr algn="just">
              <a:defRPr/>
            </a:lvl4pPr>
            <a:lvl5pPr algn="jus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10/12/2010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just"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16</a:t>
            </a:r>
            <a:endParaRPr lang="en-US" dirty="0"/>
          </a:p>
        </p:txBody>
      </p:sp>
      <p:sp>
        <p:nvSpPr>
          <p:cNvPr id="3" name="Text Placeholder 2"/>
          <p:cNvSpPr>
            <a:spLocks noGrp="1"/>
          </p:cNvSpPr>
          <p:nvPr>
            <p:ph type="body" idx="1"/>
          </p:nvPr>
        </p:nvSpPr>
        <p:spPr>
          <a:xfrm>
            <a:off x="457200" y="3657600"/>
            <a:ext cx="8022336" cy="685800"/>
          </a:xfrm>
        </p:spPr>
        <p:txBody>
          <a:bodyPr>
            <a:noAutofit/>
          </a:bodyPr>
          <a:lstStyle/>
          <a:p>
            <a:r>
              <a:rPr lang="en-US" sz="5500" b="1" dirty="0" smtClean="0"/>
              <a:t>Conflict Resolution</a:t>
            </a:r>
            <a:endParaRPr lang="en-US" sz="5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 Functional Or Dysfunctional </a:t>
            </a:r>
            <a:endParaRPr lang="en-US" dirty="0"/>
          </a:p>
        </p:txBody>
      </p:sp>
      <p:sp>
        <p:nvSpPr>
          <p:cNvPr id="3" name="Content Placeholder 2"/>
          <p:cNvSpPr>
            <a:spLocks noGrp="1"/>
          </p:cNvSpPr>
          <p:nvPr>
            <p:ph idx="1"/>
          </p:nvPr>
        </p:nvSpPr>
        <p:spPr/>
        <p:txBody>
          <a:bodyPr/>
          <a:lstStyle/>
          <a:p>
            <a:r>
              <a:rPr lang="en-US" b="1" dirty="0" smtClean="0"/>
              <a:t>Dysfunctional Conflict: </a:t>
            </a:r>
          </a:p>
          <a:p>
            <a:endParaRPr lang="en-US" dirty="0"/>
          </a:p>
        </p:txBody>
      </p:sp>
      <p:pic>
        <p:nvPicPr>
          <p:cNvPr id="1027" name="Picture 3"/>
          <p:cNvPicPr>
            <a:picLocks noChangeAspect="1" noChangeArrowheads="1"/>
          </p:cNvPicPr>
          <p:nvPr/>
        </p:nvPicPr>
        <p:blipFill>
          <a:blip r:embed="rId2">
            <a:lum bright="-20000" contrast="40000"/>
          </a:blip>
          <a:srcRect l="1799" r="1341" b="2174"/>
          <a:stretch>
            <a:fillRect/>
          </a:stretch>
        </p:blipFill>
        <p:spPr bwMode="auto">
          <a:xfrm>
            <a:off x="111760" y="2514600"/>
            <a:ext cx="887984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sz="3000" dirty="0" smtClean="0"/>
              <a:t>There are a number of classificatory schemes to group various types of conflicts. </a:t>
            </a:r>
          </a:p>
          <a:p>
            <a:r>
              <a:rPr lang="en-US" sz="3000" dirty="0" smtClean="0"/>
              <a:t>One we have already mentioned: functional versus dysfunctional conflicts. </a:t>
            </a:r>
          </a:p>
          <a:p>
            <a:r>
              <a:rPr lang="en-US" sz="3000" dirty="0" smtClean="0"/>
              <a:t>Similar classifications have been made by many researchers.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sz="3000" dirty="0" smtClean="0"/>
              <a:t>Realistic </a:t>
            </a:r>
            <a:r>
              <a:rPr lang="en-US" sz="3000" dirty="0" err="1" smtClean="0"/>
              <a:t>vs</a:t>
            </a:r>
            <a:r>
              <a:rPr lang="en-US" sz="3000" dirty="0" smtClean="0"/>
              <a:t> Non-realistic Conflicts. </a:t>
            </a:r>
            <a:r>
              <a:rPr lang="en-US" sz="3000" dirty="0" err="1" smtClean="0"/>
              <a:t>Coser</a:t>
            </a:r>
            <a:r>
              <a:rPr lang="en-US" sz="3000" dirty="0" smtClean="0"/>
              <a:t> proposed this classification. </a:t>
            </a:r>
          </a:p>
          <a:p>
            <a:r>
              <a:rPr lang="en-US" sz="3000" dirty="0" smtClean="0"/>
              <a:t>Similar to </a:t>
            </a:r>
            <a:r>
              <a:rPr lang="en-US" sz="3000" dirty="0" err="1" smtClean="0"/>
              <a:t>Haiman's</a:t>
            </a:r>
            <a:r>
              <a:rPr lang="en-US" sz="3000" dirty="0" smtClean="0"/>
              <a:t> classification, realistic conflicts have rational, task or goal oriented confrontations whereas non-realistic conflicts are in </a:t>
            </a:r>
            <a:r>
              <a:rPr lang="en-US" sz="3000" dirty="0" err="1" smtClean="0"/>
              <a:t>noway</a:t>
            </a:r>
            <a:r>
              <a:rPr lang="en-US" sz="3000" dirty="0" smtClean="0"/>
              <a:t> related to goals or tasks of the group and organization. </a:t>
            </a:r>
          </a:p>
          <a:p>
            <a:r>
              <a:rPr lang="en-US" sz="3000" dirty="0" smtClean="0"/>
              <a:t>It consists of projected frustrations and emotions </a:t>
            </a:r>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sz="3000" dirty="0" smtClean="0"/>
              <a:t>Substantive </a:t>
            </a:r>
            <a:r>
              <a:rPr lang="en-US" sz="3000" dirty="0" err="1" smtClean="0"/>
              <a:t>vs</a:t>
            </a:r>
            <a:r>
              <a:rPr lang="en-US" sz="3000" dirty="0" smtClean="0"/>
              <a:t> Affective Conflicts. </a:t>
            </a:r>
            <a:r>
              <a:rPr lang="en-US" sz="3000" dirty="0" err="1" smtClean="0"/>
              <a:t>Guetzko</a:t>
            </a:r>
            <a:r>
              <a:rPr lang="en-US" sz="3000" dirty="0" smtClean="0"/>
              <a:t> and </a:t>
            </a:r>
            <a:r>
              <a:rPr lang="en-US" sz="3000" dirty="0" err="1" smtClean="0"/>
              <a:t>Gyr</a:t>
            </a:r>
            <a:r>
              <a:rPr lang="en-US" sz="3000" dirty="0" smtClean="0"/>
              <a:t> proposed this classification.</a:t>
            </a:r>
          </a:p>
          <a:p>
            <a:r>
              <a:rPr lang="en-US" sz="3000" dirty="0" smtClean="0"/>
              <a:t>According to them substantive conflicts are task related conflicts whereas affective conflicts are related to socio-emotional or interpersonal relations issues. </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sz="3000" dirty="0" smtClean="0"/>
              <a:t>Conflicts of both kind can occurs over various kind of issues. Morton and, Deutsch suggest five such issues: </a:t>
            </a:r>
          </a:p>
          <a:p>
            <a:pPr lvl="1">
              <a:buFont typeface="+mj-lt"/>
              <a:buAutoNum type="arabicPeriod"/>
            </a:pPr>
            <a:r>
              <a:rPr lang="en-US" dirty="0" smtClean="0"/>
              <a:t>Resources: control of money, property, space, power etc. </a:t>
            </a:r>
          </a:p>
          <a:p>
            <a:pPr lvl="1">
              <a:buFont typeface="+mj-lt"/>
              <a:buAutoNum type="arabicPeriod"/>
            </a:pPr>
            <a:r>
              <a:rPr lang="en-US" dirty="0" smtClean="0"/>
              <a:t>Preferences and nuisances </a:t>
            </a:r>
          </a:p>
          <a:p>
            <a:pPr lvl="1">
              <a:buFont typeface="+mj-lt"/>
              <a:buAutoNum type="arabicPeriod"/>
            </a:pPr>
            <a:r>
              <a:rPr lang="en-US" dirty="0" smtClean="0"/>
              <a:t> Value </a:t>
            </a:r>
          </a:p>
          <a:p>
            <a:pPr lvl="1">
              <a:buFont typeface="+mj-lt"/>
              <a:buAutoNum type="arabicPeriod"/>
            </a:pPr>
            <a:r>
              <a:rPr lang="en-US" dirty="0" smtClean="0"/>
              <a:t>Beliefs, and </a:t>
            </a:r>
          </a:p>
          <a:p>
            <a:pPr lvl="1">
              <a:buFont typeface="+mj-lt"/>
              <a:buAutoNum type="arabicPeriod"/>
            </a:pPr>
            <a:r>
              <a:rPr lang="en-US" dirty="0" smtClean="0"/>
              <a:t>Nature of relationship between parties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sz="3000" dirty="0" smtClean="0"/>
              <a:t>Deutsch also proposed six types of conflict which may occur across the issues any time and in combination. </a:t>
            </a:r>
          </a:p>
          <a:p>
            <a:pPr lvl="1">
              <a:buFont typeface="+mj-lt"/>
              <a:buAutoNum type="arabicPeriod"/>
            </a:pPr>
            <a:r>
              <a:rPr lang="en-US" b="1" dirty="0" smtClean="0"/>
              <a:t>Veridical Conflict. </a:t>
            </a:r>
            <a:r>
              <a:rPr lang="en-US" dirty="0" smtClean="0"/>
              <a:t>This type of conflict exists objectively and is perceived accurately. Honest but difficult difference of opinion. </a:t>
            </a:r>
          </a:p>
          <a:p>
            <a:pPr lvl="1">
              <a:buFont typeface="+mj-lt"/>
              <a:buAutoNum type="arabicPeriod"/>
            </a:pPr>
            <a:r>
              <a:rPr lang="en-US" b="1" dirty="0" smtClean="0"/>
              <a:t>Contingent Conflict. </a:t>
            </a:r>
            <a:r>
              <a:rPr lang="en-US" dirty="0" smtClean="0"/>
              <a:t>Conflict is resolvable but parties are not aware of it. A larger perspective helps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Autofit/>
          </a:bodyPr>
          <a:lstStyle/>
          <a:p>
            <a:r>
              <a:rPr lang="en-US" sz="3000" dirty="0" smtClean="0"/>
              <a:t>Deutsch also proposed six types of conflict which may occur across the issues any time and in combination. </a:t>
            </a:r>
          </a:p>
          <a:p>
            <a:pPr lvl="1">
              <a:buFont typeface="+mj-lt"/>
              <a:buAutoNum type="arabicPeriod" startAt="3"/>
            </a:pPr>
            <a:r>
              <a:rPr lang="en-US" b="1" dirty="0" smtClean="0"/>
              <a:t>Displaced Conflict. </a:t>
            </a:r>
            <a:r>
              <a:rPr lang="en-US" dirty="0" smtClean="0"/>
              <a:t>The parties fail to identify real issue and argue over secondary issue </a:t>
            </a:r>
          </a:p>
          <a:p>
            <a:pPr lvl="1">
              <a:buFont typeface="+mj-lt"/>
              <a:buAutoNum type="arabicPeriod" startAt="3"/>
            </a:pPr>
            <a:r>
              <a:rPr lang="en-US" b="1" dirty="0" smtClean="0"/>
              <a:t>Misattributed Conflict. </a:t>
            </a:r>
            <a:r>
              <a:rPr lang="en-US" dirty="0" smtClean="0"/>
              <a:t>The assigning of wrong reasons, often unconsciously, to conflict. </a:t>
            </a:r>
          </a:p>
          <a:p>
            <a:pPr lvl="1">
              <a:buFont typeface="+mj-lt"/>
              <a:buAutoNum type="arabicPeriod" startAt="3"/>
            </a:pPr>
            <a:r>
              <a:rPr lang="en-US" b="1" dirty="0" smtClean="0"/>
              <a:t>Latent Conflict. </a:t>
            </a:r>
            <a:r>
              <a:rPr lang="en-US" dirty="0" smtClean="0"/>
              <a:t>A failure to consciously </a:t>
            </a:r>
            <a:r>
              <a:rPr lang="en-US" dirty="0" err="1" smtClean="0"/>
              <a:t>recognise</a:t>
            </a:r>
            <a:r>
              <a:rPr lang="en-US" dirty="0" smtClean="0"/>
              <a:t> that a true conflict exists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lstStyle/>
          <a:p>
            <a:r>
              <a:rPr lang="en-US" sz="3000" dirty="0" smtClean="0"/>
              <a:t>Deutsch also proposed six types of conflict which may occur across the issues any time and in combination. </a:t>
            </a:r>
          </a:p>
          <a:p>
            <a:pPr lvl="1">
              <a:buFont typeface="+mj-lt"/>
              <a:buAutoNum type="arabicPeriod" startAt="6"/>
            </a:pPr>
            <a:r>
              <a:rPr lang="en-US" b="1" dirty="0" smtClean="0"/>
              <a:t>False Conflict. </a:t>
            </a:r>
            <a:r>
              <a:rPr lang="en-US" dirty="0" smtClean="0"/>
              <a:t>A conflict without basis caused by misunderstanding and poor communication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sz="3000" dirty="0" smtClean="0"/>
              <a:t>Robbins(2001) proposed a three fold classification of conflict: </a:t>
            </a:r>
          </a:p>
          <a:p>
            <a:pPr marL="971550" lvl="1" indent="-514350">
              <a:buFont typeface="+mj-lt"/>
              <a:buAutoNum type="arabicPeriod"/>
            </a:pPr>
            <a:r>
              <a:rPr lang="en-US" dirty="0" smtClean="0"/>
              <a:t>Task Conflict. It relates to content and the goal of the work. </a:t>
            </a:r>
          </a:p>
          <a:p>
            <a:pPr marL="971550" lvl="1" indent="-514350">
              <a:buFont typeface="+mj-lt"/>
              <a:buAutoNum type="arabicPeriod"/>
            </a:pPr>
            <a:r>
              <a:rPr lang="en-US" dirty="0" smtClean="0"/>
              <a:t>Relationship Conflict. It consists of interpersonal, emotional issues. </a:t>
            </a:r>
          </a:p>
          <a:p>
            <a:pPr marL="971550" lvl="1" indent="-514350">
              <a:buFont typeface="+mj-lt"/>
              <a:buAutoNum type="arabicPeriod"/>
            </a:pPr>
            <a:r>
              <a:rPr lang="en-US" dirty="0" smtClean="0"/>
              <a:t>Process Conflict. It focuses on how the work gets done.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Autofit/>
          </a:bodyPr>
          <a:lstStyle/>
          <a:p>
            <a:r>
              <a:rPr lang="en-US" b="1" dirty="0" err="1" smtClean="0"/>
              <a:t>Interorganizational</a:t>
            </a:r>
            <a:r>
              <a:rPr lang="en-US" b="1" dirty="0" smtClean="0"/>
              <a:t> Conflicts: </a:t>
            </a:r>
          </a:p>
          <a:p>
            <a:pPr lvl="1"/>
            <a:r>
              <a:rPr lang="en-US" dirty="0" smtClean="0"/>
              <a:t>These are conflicts that arise between two or more organizations . </a:t>
            </a:r>
          </a:p>
          <a:p>
            <a:pPr lvl="1"/>
            <a:r>
              <a:rPr lang="en-US" dirty="0" smtClean="0"/>
              <a:t>There are numerous examples of </a:t>
            </a:r>
            <a:r>
              <a:rPr lang="en-US" dirty="0" err="1" smtClean="0"/>
              <a:t>interorganizational</a:t>
            </a:r>
            <a:r>
              <a:rPr lang="en-US" dirty="0" smtClean="0"/>
              <a:t> conflicts. </a:t>
            </a:r>
          </a:p>
          <a:p>
            <a:pPr lvl="1"/>
            <a:r>
              <a:rPr lang="en-US" dirty="0" smtClean="0"/>
              <a:t>These can be functional as well as dysfunctional conflicts.</a:t>
            </a:r>
          </a:p>
          <a:p>
            <a:pPr lvl="1"/>
            <a:r>
              <a:rPr lang="en-US" dirty="0" smtClean="0"/>
              <a:t>When organizations, due to competition enhance their quality, the same can be treated as functional conflict.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Unit 16 </a:t>
            </a:r>
            <a:endParaRPr lang="en-US" dirty="0"/>
          </a:p>
        </p:txBody>
      </p:sp>
      <p:sp>
        <p:nvSpPr>
          <p:cNvPr id="3" name="Content Placeholder 2"/>
          <p:cNvSpPr>
            <a:spLocks noGrp="1"/>
          </p:cNvSpPr>
          <p:nvPr>
            <p:ph idx="1"/>
          </p:nvPr>
        </p:nvSpPr>
        <p:spPr/>
        <p:txBody>
          <a:bodyPr/>
          <a:lstStyle/>
          <a:p>
            <a:r>
              <a:rPr lang="en-US" dirty="0" smtClean="0">
                <a:hlinkClick r:id="" action="ppaction://customshow?id=0&amp;return=true"/>
              </a:rPr>
              <a:t>Introduction </a:t>
            </a:r>
            <a:endParaRPr lang="en-US" dirty="0" smtClean="0"/>
          </a:p>
          <a:p>
            <a:r>
              <a:rPr lang="en-US" dirty="0" smtClean="0">
                <a:hlinkClick r:id="" action="ppaction://customshow?id=1&amp;return=true"/>
              </a:rPr>
              <a:t>Conflict: Functional or Dysfunctional </a:t>
            </a:r>
            <a:endParaRPr lang="en-US" dirty="0" smtClean="0"/>
          </a:p>
          <a:p>
            <a:r>
              <a:rPr lang="en-US" dirty="0" smtClean="0">
                <a:hlinkClick r:id="" action="ppaction://customshow?id=2&amp;return=true"/>
              </a:rPr>
              <a:t>Conflicts: Types and Forms </a:t>
            </a:r>
            <a:endParaRPr lang="en-US" dirty="0" smtClean="0"/>
          </a:p>
          <a:p>
            <a:r>
              <a:rPr lang="en-US" dirty="0" smtClean="0">
                <a:hlinkClick r:id="" action="ppaction://customshow?id=3&amp;return=true"/>
              </a:rPr>
              <a:t>Sources of Conflict </a:t>
            </a:r>
            <a:endParaRPr lang="en-US" dirty="0" smtClean="0"/>
          </a:p>
          <a:p>
            <a:r>
              <a:rPr lang="en-US" dirty="0" smtClean="0">
                <a:hlinkClick r:id="" action="ppaction://customshow?id=4&amp;return=true"/>
              </a:rPr>
              <a:t>Conflict Process </a:t>
            </a:r>
            <a:endParaRPr lang="en-US" dirty="0" smtClean="0"/>
          </a:p>
          <a:p>
            <a:r>
              <a:rPr lang="en-US" dirty="0" smtClean="0">
                <a:hlinkClick r:id="" action="ppaction://customshow?id=5&amp;return=true"/>
              </a:rPr>
              <a:t>Styles of Conflict Management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Autofit/>
          </a:bodyPr>
          <a:lstStyle/>
          <a:p>
            <a:r>
              <a:rPr lang="en-US" b="1" dirty="0" smtClean="0"/>
              <a:t>Intergroup Conflict: </a:t>
            </a:r>
          </a:p>
          <a:p>
            <a:pPr lvl="1"/>
            <a:r>
              <a:rPr lang="en-US" dirty="0" smtClean="0"/>
              <a:t>When conflict occurs between two or more groups, departments, teams, the same is called intergroup conflict. </a:t>
            </a:r>
          </a:p>
          <a:p>
            <a:pPr lvl="1"/>
            <a:r>
              <a:rPr lang="en-US" dirty="0" smtClean="0"/>
              <a:t>When there is intergroup conflict, the groups become more cohesive, task focused and members show greater loyalty.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lstStyle/>
          <a:p>
            <a:r>
              <a:rPr lang="en-US" b="1" dirty="0" smtClean="0"/>
              <a:t>Interpersonal Conflict: </a:t>
            </a:r>
          </a:p>
          <a:p>
            <a:pPr lvl="1"/>
            <a:r>
              <a:rPr lang="en-US" dirty="0" smtClean="0"/>
              <a:t>Conflict between two or more individual can be considered as interpersonal conflicts. </a:t>
            </a:r>
          </a:p>
          <a:p>
            <a:pPr lvl="1"/>
            <a:r>
              <a:rPr lang="en-US" dirty="0" smtClean="0"/>
              <a:t>Such conflicts may occur due to individual differences including differences in perception of problems, perception of situations, attitudes, values apart from differences arising out of control and allocation of resources.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b="1" dirty="0" smtClean="0"/>
              <a:t>Intrapersonal Conflicts:</a:t>
            </a:r>
          </a:p>
          <a:p>
            <a:pPr lvl="1"/>
            <a:r>
              <a:rPr lang="en-US" dirty="0" smtClean="0"/>
              <a:t> When conflict occurs within a person , the same is called intrapersonal conflict. </a:t>
            </a:r>
          </a:p>
          <a:p>
            <a:pPr lvl="1"/>
            <a:r>
              <a:rPr lang="en-US" dirty="0" smtClean="0"/>
              <a:t>There are several types of intrapersonal conflict including </a:t>
            </a:r>
            <a:r>
              <a:rPr lang="en-US" dirty="0" err="1" smtClean="0"/>
              <a:t>interrole</a:t>
            </a:r>
            <a:r>
              <a:rPr lang="en-US" dirty="0" smtClean="0"/>
              <a:t>, </a:t>
            </a:r>
            <a:r>
              <a:rPr lang="en-US" dirty="0" err="1" smtClean="0"/>
              <a:t>intrarole</a:t>
            </a:r>
            <a:r>
              <a:rPr lang="en-US" dirty="0" smtClean="0"/>
              <a:t>, and person-role conflict. </a:t>
            </a:r>
          </a:p>
          <a:p>
            <a:pPr lvl="1"/>
            <a:r>
              <a:rPr lang="en-US" dirty="0" smtClean="0"/>
              <a:t>Role is a set of expectations put by others.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b="1" dirty="0" smtClean="0"/>
              <a:t>Interrole conflict:</a:t>
            </a:r>
          </a:p>
          <a:p>
            <a:pPr lvl="1"/>
            <a:r>
              <a:rPr lang="en-US" dirty="0" smtClean="0"/>
              <a:t>Interrole conflict  can occur when a person is experiencing conflict due to competing demands in two roles. </a:t>
            </a:r>
          </a:p>
          <a:p>
            <a:pPr lvl="1"/>
            <a:r>
              <a:rPr lang="en-US" dirty="0" smtClean="0"/>
              <a:t>An employee may be a union leader and also executive in production department. </a:t>
            </a:r>
          </a:p>
          <a:p>
            <a:pPr lvl="1"/>
            <a:r>
              <a:rPr lang="en-US" dirty="0" smtClean="0"/>
              <a:t>Person's role as executive expects him to be obedient to his boss and work diligently for the organization.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Conflict </a:t>
            </a:r>
            <a:endParaRPr lang="en-US" dirty="0"/>
          </a:p>
        </p:txBody>
      </p:sp>
      <p:sp>
        <p:nvSpPr>
          <p:cNvPr id="3" name="Content Placeholder 2"/>
          <p:cNvSpPr>
            <a:spLocks noGrp="1"/>
          </p:cNvSpPr>
          <p:nvPr>
            <p:ph idx="1"/>
          </p:nvPr>
        </p:nvSpPr>
        <p:spPr/>
        <p:txBody>
          <a:bodyPr>
            <a:noAutofit/>
          </a:bodyPr>
          <a:lstStyle/>
          <a:p>
            <a:r>
              <a:rPr lang="en-US" sz="3000" dirty="0" smtClean="0"/>
              <a:t>Conflicts arise from many sources. These sources of conflict can be classified in may ways. </a:t>
            </a:r>
          </a:p>
          <a:p>
            <a:r>
              <a:rPr lang="en-US" sz="3000" dirty="0" smtClean="0"/>
              <a:t>For example, personal and organizational sources or role, goal, resource and structural sources of conflict. </a:t>
            </a:r>
          </a:p>
          <a:p>
            <a:r>
              <a:rPr lang="en-US" sz="3000" dirty="0" err="1" smtClean="0"/>
              <a:t>Pareek</a:t>
            </a:r>
            <a:r>
              <a:rPr lang="en-US" sz="3000" dirty="0" smtClean="0"/>
              <a:t> has proposed seven main sources of interpersonal and intergroup conflict.</a:t>
            </a:r>
          </a:p>
          <a:p>
            <a:r>
              <a:rPr lang="en-US" sz="3000" dirty="0" smtClean="0"/>
              <a:t>The following table presents as to how parties perceive the sources of conflict under escalation and resolution mode. </a:t>
            </a:r>
            <a:endParaRPr lang="en-US" sz="3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Conflict </a:t>
            </a:r>
            <a:endParaRPr lang="en-US" dirty="0"/>
          </a:p>
        </p:txBody>
      </p:sp>
      <p:sp>
        <p:nvSpPr>
          <p:cNvPr id="3" name="Content Placeholder 2"/>
          <p:cNvSpPr>
            <a:spLocks noGrp="1"/>
          </p:cNvSpPr>
          <p:nvPr>
            <p:ph idx="1"/>
          </p:nvPr>
        </p:nvSpPr>
        <p:spPr/>
        <p:txBody>
          <a:bodyPr>
            <a:normAutofit/>
          </a:bodyPr>
          <a:lstStyle/>
          <a:p>
            <a:r>
              <a:rPr lang="en-US" sz="3000" dirty="0" smtClean="0"/>
              <a:t>The first source of conflict is selfish concern which generate narrow short term orientation. </a:t>
            </a:r>
          </a:p>
          <a:p>
            <a:r>
              <a:rPr lang="en-US" sz="3000" dirty="0" smtClean="0"/>
              <a:t>Parties are interested only in self-interest. This approach actually does not help the individual as the organization or group is likely to remain unless </a:t>
            </a: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pic>
        <p:nvPicPr>
          <p:cNvPr id="2050" name="Picture 2"/>
          <p:cNvPicPr>
            <a:picLocks noGrp="1" noChangeAspect="1" noChangeArrowheads="1"/>
          </p:cNvPicPr>
          <p:nvPr>
            <p:ph idx="1"/>
          </p:nvPr>
        </p:nvPicPr>
        <p:blipFill>
          <a:blip r:embed="rId2">
            <a:lum bright="-20000" contrast="40000"/>
          </a:blip>
          <a:srcRect/>
          <a:stretch>
            <a:fillRect/>
          </a:stretch>
        </p:blipFill>
        <p:spPr bwMode="auto">
          <a:xfrm>
            <a:off x="457200" y="1524000"/>
            <a:ext cx="8247744" cy="52718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Types and Forms </a:t>
            </a:r>
            <a:endParaRPr lang="en-US" dirty="0"/>
          </a:p>
        </p:txBody>
      </p:sp>
      <p:sp>
        <p:nvSpPr>
          <p:cNvPr id="3" name="Content Placeholder 2"/>
          <p:cNvSpPr>
            <a:spLocks noGrp="1"/>
          </p:cNvSpPr>
          <p:nvPr>
            <p:ph idx="1"/>
          </p:nvPr>
        </p:nvSpPr>
        <p:spPr/>
        <p:txBody>
          <a:bodyPr>
            <a:normAutofit/>
          </a:bodyPr>
          <a:lstStyle/>
          <a:p>
            <a:r>
              <a:rPr lang="en-US" sz="3000" dirty="0" smtClean="0"/>
              <a:t>When two members of the group are pursuing goals that are mutually exclusive conflict is bound to be there. </a:t>
            </a:r>
          </a:p>
          <a:p>
            <a:r>
              <a:rPr lang="en-US" sz="3000" dirty="0" smtClean="0"/>
              <a:t>If the outcome of conflict is very critical, person may develop individualistic orientation.</a:t>
            </a:r>
          </a:p>
          <a:p>
            <a:r>
              <a:rPr lang="en-US" sz="3000" dirty="0" smtClean="0"/>
              <a:t>Better way is to see things from wider perspective where multiple goals can be pursued simultaneously and goals can be developed that are complementary. </a:t>
            </a:r>
            <a:endParaRPr lang="en-US" sz="3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noAutofit/>
          </a:bodyPr>
          <a:lstStyle/>
          <a:p>
            <a:r>
              <a:rPr lang="en-US" sz="3000" dirty="0" smtClean="0"/>
              <a:t>There are many approaches in the literature to describe conflict process. One popular approach is proposed by Lois </a:t>
            </a:r>
            <a:r>
              <a:rPr lang="en-US" sz="3000" dirty="0" err="1" smtClean="0"/>
              <a:t>Pondy</a:t>
            </a:r>
            <a:r>
              <a:rPr lang="en-US" sz="3000" dirty="0" smtClean="0"/>
              <a:t>. </a:t>
            </a:r>
          </a:p>
          <a:p>
            <a:r>
              <a:rPr lang="en-US" sz="3000" dirty="0" smtClean="0"/>
              <a:t>He has proposed that conflict goes through five stage process which he calls "conflict episodes". </a:t>
            </a:r>
          </a:p>
          <a:p>
            <a:r>
              <a:rPr lang="en-US" sz="3000" dirty="0" smtClean="0"/>
              <a:t>These stages are helpful in diagnosing task conflicts. </a:t>
            </a:r>
          </a:p>
          <a:p>
            <a:r>
              <a:rPr lang="en-US" sz="3000" dirty="0" smtClean="0"/>
              <a:t>The five stages are: Latent conflict, perceived conflict, felt conflict, manifest conflict and conflict aftermath.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393434" y="2133600"/>
            <a:ext cx="8472544" cy="3962400"/>
          </a:xfrm>
          <a:prstGeom prst="rect">
            <a:avLst/>
          </a:prstGeom>
          <a:noFill/>
          <a:ln w="9525">
            <a:noFill/>
            <a:miter lim="800000"/>
            <a:headEnd/>
            <a:tailEnd/>
          </a:ln>
          <a:effectLst/>
        </p:spPr>
      </p:pic>
      <p:sp>
        <p:nvSpPr>
          <p:cNvPr id="5" name="Rectangle 4"/>
          <p:cNvSpPr/>
          <p:nvPr/>
        </p:nvSpPr>
        <p:spPr>
          <a:xfrm>
            <a:off x="2667000" y="6172200"/>
            <a:ext cx="4167166" cy="523220"/>
          </a:xfrm>
          <a:prstGeom prst="rect">
            <a:avLst/>
          </a:prstGeom>
        </p:spPr>
        <p:txBody>
          <a:bodyPr wrap="none">
            <a:spAutoFit/>
          </a:bodyPr>
          <a:lstStyle/>
          <a:p>
            <a:r>
              <a:rPr lang="en-US" sz="2800" b="1" dirty="0" err="1" smtClean="0"/>
              <a:t>Pondy's</a:t>
            </a:r>
            <a:r>
              <a:rPr lang="en-US" sz="2800" b="1" dirty="0" smtClean="0"/>
              <a:t> Model of Conflict </a:t>
            </a:r>
            <a:endParaRPr lang="en-US" sz="2800" dirty="0"/>
          </a:p>
        </p:txBody>
      </p:sp>
      <p:sp>
        <p:nvSpPr>
          <p:cNvPr id="6" name="Rectangle 5"/>
          <p:cNvSpPr/>
          <p:nvPr/>
        </p:nvSpPr>
        <p:spPr>
          <a:xfrm>
            <a:off x="1219200" y="3048000"/>
            <a:ext cx="17526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Latent Conflict</a:t>
            </a:r>
            <a:endParaRPr lang="en-US" b="1" dirty="0"/>
          </a:p>
        </p:txBody>
      </p:sp>
      <p:sp>
        <p:nvSpPr>
          <p:cNvPr id="7" name="Rectangle 6"/>
          <p:cNvSpPr/>
          <p:nvPr/>
        </p:nvSpPr>
        <p:spPr>
          <a:xfrm>
            <a:off x="3940629" y="3048000"/>
            <a:ext cx="1850571"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Perceive Conflict</a:t>
            </a:r>
            <a:endParaRPr lang="en-US" b="1" dirty="0"/>
          </a:p>
        </p:txBody>
      </p:sp>
      <p:sp>
        <p:nvSpPr>
          <p:cNvPr id="8" name="Rectangle 7"/>
          <p:cNvSpPr/>
          <p:nvPr/>
        </p:nvSpPr>
        <p:spPr>
          <a:xfrm>
            <a:off x="6934200" y="3124200"/>
            <a:ext cx="15240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Felt Conflict</a:t>
            </a:r>
            <a:endParaRPr lang="en-US" b="1" dirty="0"/>
          </a:p>
        </p:txBody>
      </p:sp>
      <p:sp>
        <p:nvSpPr>
          <p:cNvPr id="9" name="Rectangle 8"/>
          <p:cNvSpPr/>
          <p:nvPr/>
        </p:nvSpPr>
        <p:spPr>
          <a:xfrm>
            <a:off x="2514597" y="5334000"/>
            <a:ext cx="1926771"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Manifest Conflict</a:t>
            </a:r>
            <a:endParaRPr lang="en-US" b="1" dirty="0"/>
          </a:p>
        </p:txBody>
      </p:sp>
      <p:sp>
        <p:nvSpPr>
          <p:cNvPr id="10" name="Rectangle 9"/>
          <p:cNvSpPr/>
          <p:nvPr/>
        </p:nvSpPr>
        <p:spPr>
          <a:xfrm>
            <a:off x="5363028" y="5334000"/>
            <a:ext cx="2057400" cy="457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Aftermath Conflict</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3000" dirty="0" smtClean="0"/>
              <a:t>Conflict is an inevitable part of personal, organizational and societal life. </a:t>
            </a:r>
          </a:p>
          <a:p>
            <a:r>
              <a:rPr lang="en-US" sz="3000" dirty="0" smtClean="0"/>
              <a:t>We all experience conflict of one kind or the others in our life, group organization and society, Conflicts arise due to competition, differences in values, attitudes, experiences, goals and perception of limited resources. </a:t>
            </a:r>
            <a:endParaRPr lang="en-US" sz="3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pPr marL="465138" indent="-465138">
              <a:buFont typeface="+mj-lt"/>
              <a:buAutoNum type="arabicPeriod"/>
            </a:pPr>
            <a:r>
              <a:rPr lang="en-US" b="1" dirty="0" smtClean="0"/>
              <a:t>Latent conflict: </a:t>
            </a:r>
          </a:p>
          <a:p>
            <a:pPr lvl="1" indent="-438150"/>
            <a:r>
              <a:rPr lang="en-US" dirty="0" smtClean="0"/>
              <a:t>It is the stage in which factors exist in the situation/ environment that may surface at any time. </a:t>
            </a:r>
          </a:p>
          <a:p>
            <a:pPr lvl="1" indent="-438150"/>
            <a:r>
              <a:rPr lang="en-US" dirty="0" smtClean="0"/>
              <a:t>For example limited resources are to be shared by many departments. </a:t>
            </a:r>
          </a:p>
          <a:p>
            <a:pPr lvl="1" indent="-438150"/>
            <a:r>
              <a:rPr lang="en-US" dirty="0" smtClean="0"/>
              <a:t>Potential source of conflict is present in the situation. It can erupt any time.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b="1" dirty="0" smtClean="0"/>
              <a:t>Perceived conflict: </a:t>
            </a:r>
          </a:p>
          <a:p>
            <a:pPr lvl="1"/>
            <a:r>
              <a:rPr lang="en-US" dirty="0" smtClean="0"/>
              <a:t>At this stage people are aware that a conflict exists and the other party may frustrate one's goal directed </a:t>
            </a:r>
            <a:r>
              <a:rPr lang="en-US" dirty="0" err="1" smtClean="0"/>
              <a:t>behaviour</a:t>
            </a:r>
            <a:r>
              <a:rPr lang="en-US" dirty="0" smtClean="0"/>
              <a:t>. </a:t>
            </a:r>
          </a:p>
          <a:p>
            <a:pPr lvl="1"/>
            <a:r>
              <a:rPr lang="en-US" dirty="0" smtClean="0"/>
              <a:t>For example, if quality manager is heard saying that we need to be more careful in certifying product as we have received many complaints from dealer about quality of the product.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normAutofit/>
          </a:bodyPr>
          <a:lstStyle/>
          <a:p>
            <a:pPr marL="465138" indent="-465138">
              <a:buFont typeface="+mj-lt"/>
              <a:buAutoNum type="arabicPeriod" startAt="3"/>
            </a:pPr>
            <a:r>
              <a:rPr lang="en-US" b="1" dirty="0" smtClean="0"/>
              <a:t>Felt conflict: </a:t>
            </a:r>
          </a:p>
          <a:p>
            <a:pPr lvl="1"/>
            <a:r>
              <a:rPr lang="en-US" dirty="0" smtClean="0"/>
              <a:t>Parties to the conflict are emotionally aware that there is a conflict and they experience stress anxiety, stress, and hostility. </a:t>
            </a:r>
          </a:p>
          <a:p>
            <a:pPr lvl="1"/>
            <a:r>
              <a:rPr lang="en-US" dirty="0" smtClean="0"/>
              <a:t>Managers of quality and production once called in GM's review meeting , they may feel the waves impending confrontations on production and quality issues and may prepare to state their stands on the conflict mentally.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startAt="4"/>
            </a:pPr>
            <a:r>
              <a:rPr lang="en-US" b="1" dirty="0" smtClean="0"/>
              <a:t>Manifest conflict: </a:t>
            </a:r>
          </a:p>
          <a:p>
            <a:pPr lvl="1"/>
            <a:r>
              <a:rPr lang="en-US" dirty="0" smtClean="0"/>
              <a:t>At this stage open observable conflict is visible. </a:t>
            </a:r>
          </a:p>
          <a:p>
            <a:pPr lvl="1"/>
            <a:r>
              <a:rPr lang="en-US" dirty="0" smtClean="0"/>
              <a:t>Quality manager now communicates his concern to production manager regarding the quality. </a:t>
            </a:r>
          </a:p>
          <a:p>
            <a:pPr lvl="1"/>
            <a:r>
              <a:rPr lang="en-US" dirty="0" smtClean="0"/>
              <a:t>Production manager may react to the same by asking for specific data may or may not tribute to the usage obsolete technology. </a:t>
            </a:r>
          </a:p>
          <a:p>
            <a:pPr lvl="1"/>
            <a:r>
              <a:rPr lang="en-US" dirty="0" smtClean="0"/>
              <a:t>But the fact is that conflict has come into open.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noAutofit/>
          </a:bodyPr>
          <a:lstStyle/>
          <a:p>
            <a:pPr marL="465138" indent="-465138">
              <a:buFont typeface="+mj-lt"/>
              <a:buAutoNum type="arabicPeriod" startAt="5"/>
            </a:pPr>
            <a:r>
              <a:rPr lang="en-US" b="1" dirty="0" smtClean="0"/>
              <a:t>Conflict aftermath: </a:t>
            </a:r>
          </a:p>
          <a:p>
            <a:pPr lvl="1"/>
            <a:r>
              <a:rPr lang="en-US" dirty="0" smtClean="0"/>
              <a:t>This is the fifth stage and ranges conflict resolution to group dissolution and group may return to stage one. </a:t>
            </a:r>
          </a:p>
          <a:p>
            <a:pPr lvl="1"/>
            <a:r>
              <a:rPr lang="en-US" dirty="0" smtClean="0"/>
              <a:t>This is the stage where conflict resolution is attempted and once conflict is some how resolved using various strategies, parties to the conflict reach to stage where they are still left with residual hostility which among other things.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normAutofit/>
          </a:bodyPr>
          <a:lstStyle/>
          <a:p>
            <a:r>
              <a:rPr lang="en-US" sz="3000" dirty="0" smtClean="0"/>
              <a:t>Another five stage conflict resolution process is proposed by </a:t>
            </a:r>
            <a:r>
              <a:rPr lang="en-US" sz="3000" dirty="0" err="1" smtClean="0"/>
              <a:t>Donelson</a:t>
            </a:r>
            <a:r>
              <a:rPr lang="en-US" sz="3000" dirty="0" smtClean="0"/>
              <a:t> Forsyth which may be used to understand task as well as process conflict. Features of each stage is given below: </a:t>
            </a:r>
            <a:endParaRPr lang="en-US" sz="3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pic>
        <p:nvPicPr>
          <p:cNvPr id="1026" name="Picture 2"/>
          <p:cNvPicPr>
            <a:picLocks noGrp="1" noChangeAspect="1" noChangeArrowheads="1"/>
          </p:cNvPicPr>
          <p:nvPr>
            <p:ph idx="1"/>
          </p:nvPr>
        </p:nvPicPr>
        <p:blipFill>
          <a:blip r:embed="rId2">
            <a:lum bright="-20000" contrast="40000"/>
          </a:blip>
          <a:srcRect l="7695" t="4461" b="4942"/>
          <a:stretch>
            <a:fillRect/>
          </a:stretch>
        </p:blipFill>
        <p:spPr bwMode="auto">
          <a:xfrm>
            <a:off x="1524000" y="1553028"/>
            <a:ext cx="5715000" cy="51450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Disagreement: </a:t>
            </a:r>
          </a:p>
          <a:p>
            <a:pPr lvl="1"/>
            <a:r>
              <a:rPr lang="en-US" dirty="0" smtClean="0"/>
              <a:t>Differences surface. Minor ones are resolved. People state I have changed my views, Some less critical issues are deferred. </a:t>
            </a:r>
          </a:p>
          <a:p>
            <a:pPr lvl="1"/>
            <a:r>
              <a:rPr lang="en-US" dirty="0" smtClean="0"/>
              <a:t>Differences, perceived as real and substantive are acknowledged.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pPr marL="465138" indent="-465138">
              <a:buFont typeface="+mj-lt"/>
              <a:buAutoNum type="arabicPeriod"/>
            </a:pPr>
            <a:r>
              <a:rPr lang="en-US" b="1" dirty="0" smtClean="0"/>
              <a:t>Confrontation: </a:t>
            </a:r>
          </a:p>
          <a:p>
            <a:pPr lvl="1"/>
            <a:r>
              <a:rPr lang="en-US" dirty="0" smtClean="0"/>
              <a:t>One or more members of the groups when voice that they hold certain beliefs and values incompatible with that of other member and face clear opposition. </a:t>
            </a:r>
          </a:p>
          <a:p>
            <a:pPr lvl="1"/>
            <a:r>
              <a:rPr lang="en-US" dirty="0" smtClean="0"/>
              <a:t>Members may also differ on goals or on mechanism of sharing of resources. </a:t>
            </a:r>
          </a:p>
          <a:p>
            <a:pPr lvl="1"/>
            <a:r>
              <a:rPr lang="en-US" dirty="0" smtClean="0"/>
              <a:t>True conflict now exists. Debate happens.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2"/>
            </a:pPr>
            <a:r>
              <a:rPr lang="en-US" b="1" dirty="0" smtClean="0"/>
              <a:t>Confrontation: </a:t>
            </a:r>
          </a:p>
          <a:p>
            <a:pPr lvl="1"/>
            <a:r>
              <a:rPr lang="en-US" dirty="0" smtClean="0"/>
              <a:t>One or more members of the groups when voice that they hold certain beliefs and values incompatible with that of other member and face clear opposition. </a:t>
            </a:r>
          </a:p>
          <a:p>
            <a:pPr lvl="1"/>
            <a:r>
              <a:rPr lang="en-US" dirty="0" smtClean="0"/>
              <a:t>Members may also differ on goals or on mechanism of sharing of resources. </a:t>
            </a:r>
          </a:p>
          <a:p>
            <a:pPr lvl="1"/>
            <a:r>
              <a:rPr lang="en-US" dirty="0" smtClean="0"/>
              <a:t>True conflict now exists. Debate happens.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3000" dirty="0" smtClean="0"/>
              <a:t>You and your boss don't agree on the amount of budget the project requires or you and your colleagues have different ideas on how to implement new performance management system. </a:t>
            </a:r>
          </a:p>
          <a:p>
            <a:r>
              <a:rPr lang="en-US" sz="3000" dirty="0" smtClean="0"/>
              <a:t>Similarly, Pepsi and Coke are fighting to capture same customer base indulge into such advertising campaign that reflect their conflict. </a:t>
            </a:r>
            <a:endParaRPr lang="en-US" sz="3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smtClean="0"/>
              <a:t>Escalation: </a:t>
            </a:r>
          </a:p>
          <a:p>
            <a:pPr lvl="1"/>
            <a:r>
              <a:rPr lang="en-US" dirty="0" smtClean="0"/>
              <a:t>In this stage conflict give birth to further conflicts. People become more aggressive. Trust is lost. </a:t>
            </a:r>
          </a:p>
          <a:p>
            <a:pPr lvl="1"/>
            <a:r>
              <a:rPr lang="en-US" dirty="0" smtClean="0"/>
              <a:t>Negative norms of reciprocity develops and forces an orientation " you will get what you give". </a:t>
            </a:r>
          </a:p>
          <a:p>
            <a:pPr lvl="1"/>
            <a:r>
              <a:rPr lang="en-US" dirty="0" smtClean="0"/>
              <a:t>An eye, for an eye slogan becomes favorite at this phase.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4"/>
            </a:pPr>
            <a:r>
              <a:rPr lang="en-US" b="1" dirty="0" err="1" smtClean="0"/>
              <a:t>Deescalation</a:t>
            </a:r>
            <a:r>
              <a:rPr lang="en-US" b="1" dirty="0" smtClean="0"/>
              <a:t>: </a:t>
            </a:r>
          </a:p>
          <a:p>
            <a:pPr lvl="1"/>
            <a:r>
              <a:rPr lang="en-US" dirty="0" smtClean="0"/>
              <a:t>While fighting at escalation stage, parties drain lot of their energy. </a:t>
            </a:r>
          </a:p>
          <a:p>
            <a:pPr lvl="1"/>
            <a:r>
              <a:rPr lang="en-US" dirty="0" smtClean="0"/>
              <a:t>Emotions cool down. Some sense of rationality and understanding reemerges out of necessity. </a:t>
            </a:r>
          </a:p>
          <a:p>
            <a:pPr lvl="1"/>
            <a:r>
              <a:rPr lang="en-US" dirty="0" smtClean="0"/>
              <a:t>Group protection norm emerges. </a:t>
            </a:r>
          </a:p>
          <a:p>
            <a:pPr lvl="1"/>
            <a:r>
              <a:rPr lang="en-US" dirty="0" smtClean="0"/>
              <a:t>Trust May or may not develop depending on issue and intensity of disagreement.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Process </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startAt="5"/>
            </a:pPr>
            <a:r>
              <a:rPr lang="en-US" b="1" dirty="0" smtClean="0"/>
              <a:t>Resolution: </a:t>
            </a:r>
          </a:p>
          <a:p>
            <a:pPr lvl="1"/>
            <a:r>
              <a:rPr lang="en-US" dirty="0" smtClean="0"/>
              <a:t>At this stage there is variety of activities in the group leading to resolution. </a:t>
            </a:r>
          </a:p>
          <a:p>
            <a:pPr lvl="1"/>
            <a:r>
              <a:rPr lang="en-US" dirty="0" smtClean="0"/>
              <a:t>Group may change its stand, or minority members are sacrificed in the interest of larger group. </a:t>
            </a:r>
          </a:p>
          <a:p>
            <a:pPr lvl="1"/>
            <a:r>
              <a:rPr lang="en-US" dirty="0" smtClean="0"/>
              <a:t>Members genuinely get persuaded. </a:t>
            </a:r>
          </a:p>
          <a:p>
            <a:pPr lvl="1"/>
            <a:r>
              <a:rPr lang="en-US" dirty="0" smtClean="0"/>
              <a:t>A fraction of the group may withdraw seeing the futility of its efforts.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Styles of Conflict Management </a:t>
            </a:r>
            <a:endParaRPr lang="en-US" dirty="0"/>
          </a:p>
        </p:txBody>
      </p:sp>
      <p:sp>
        <p:nvSpPr>
          <p:cNvPr id="3" name="Content Placeholder 2"/>
          <p:cNvSpPr>
            <a:spLocks noGrp="1"/>
          </p:cNvSpPr>
          <p:nvPr>
            <p:ph idx="1"/>
          </p:nvPr>
        </p:nvSpPr>
        <p:spPr/>
        <p:txBody>
          <a:bodyPr>
            <a:normAutofit/>
          </a:bodyPr>
          <a:lstStyle/>
          <a:p>
            <a:r>
              <a:rPr lang="en-US" sz="3000" dirty="0" smtClean="0"/>
              <a:t>Five conflict management styles, Based on Blake and Mouton's </a:t>
            </a:r>
            <a:r>
              <a:rPr lang="en-US" sz="3000" dirty="0" err="1" smtClean="0"/>
              <a:t>Mangerial</a:t>
            </a:r>
            <a:r>
              <a:rPr lang="en-US" sz="3000" dirty="0" smtClean="0"/>
              <a:t> Grid model, five conflict management styles have been proposed, Two dimensions: concern for personal goals or assertiveness (the degree to which one party satisfies his/her own concerns) and concern for relationship (degree to which one tries to satisfy other party's concern) have been used to derive five styles: </a:t>
            </a:r>
          </a:p>
          <a:p>
            <a:endParaRPr lang="en-US" sz="3000"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pic>
        <p:nvPicPr>
          <p:cNvPr id="1026" name="Picture 2"/>
          <p:cNvPicPr>
            <a:picLocks noGrp="1" noChangeAspect="1" noChangeArrowheads="1"/>
          </p:cNvPicPr>
          <p:nvPr>
            <p:ph idx="1"/>
          </p:nvPr>
        </p:nvPicPr>
        <p:blipFill>
          <a:blip r:embed="rId2">
            <a:lum bright="-20000" contrast="40000"/>
          </a:blip>
          <a:srcRect/>
          <a:stretch>
            <a:fillRect/>
          </a:stretch>
        </p:blipFill>
        <p:spPr bwMode="auto">
          <a:xfrm>
            <a:off x="533400" y="1524000"/>
            <a:ext cx="7924800" cy="4847104"/>
          </a:xfrm>
          <a:prstGeom prst="rect">
            <a:avLst/>
          </a:prstGeom>
          <a:noFill/>
          <a:ln w="9525">
            <a:noFill/>
            <a:miter lim="800000"/>
            <a:headEnd/>
            <a:tailEnd/>
          </a:ln>
          <a:effectLst/>
        </p:spPr>
      </p:pic>
      <p:sp>
        <p:nvSpPr>
          <p:cNvPr id="5" name="Rectangle 4"/>
          <p:cNvSpPr/>
          <p:nvPr/>
        </p:nvSpPr>
        <p:spPr>
          <a:xfrm>
            <a:off x="2743200" y="6372556"/>
            <a:ext cx="4325992" cy="461665"/>
          </a:xfrm>
          <a:prstGeom prst="rect">
            <a:avLst/>
          </a:prstGeom>
        </p:spPr>
        <p:txBody>
          <a:bodyPr wrap="none">
            <a:spAutoFit/>
          </a:bodyPr>
          <a:lstStyle/>
          <a:p>
            <a:r>
              <a:rPr lang="en-US" sz="2400" b="1" dirty="0" smtClean="0"/>
              <a:t>Styles of Conflict Management </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rmAutofit/>
          </a:bodyPr>
          <a:lstStyle/>
          <a:p>
            <a:r>
              <a:rPr lang="en-US" sz="3000" dirty="0" smtClean="0"/>
              <a:t>Contingency approach to conflict management. </a:t>
            </a:r>
          </a:p>
          <a:p>
            <a:r>
              <a:rPr lang="en-US" sz="3000" dirty="0" err="1" smtClean="0"/>
              <a:t>Derr</a:t>
            </a:r>
            <a:r>
              <a:rPr lang="en-US" sz="3000" dirty="0" smtClean="0"/>
              <a:t> proposed a contingency approach for choice conflict management strategies. </a:t>
            </a:r>
          </a:p>
          <a:p>
            <a:r>
              <a:rPr lang="en-US" sz="3000" dirty="0" smtClean="0"/>
              <a:t>He suggested three main strategies of conflict management: power play, bargaining, and collaboration.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Autofit/>
          </a:bodyPr>
          <a:lstStyle/>
          <a:p>
            <a:r>
              <a:rPr lang="en-US" sz="3000" dirty="0" smtClean="0"/>
              <a:t>Bargaining works fine when parties are interested in showing power and is used as a mechanism to allocate scarce resources and usually invoked for arriving at a formal agreement. </a:t>
            </a:r>
          </a:p>
          <a:p>
            <a:r>
              <a:rPr lang="en-US" sz="3000" dirty="0" smtClean="0"/>
              <a:t>Bargaining is also effective in the situations where parties to disagreement use either collaboration or power play and fail to arrive an agreement , bargain works for them as a middle path. </a:t>
            </a:r>
            <a:endParaRPr lang="en-US" sz="3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pic>
        <p:nvPicPr>
          <p:cNvPr id="2050" name="Picture 2"/>
          <p:cNvPicPr>
            <a:picLocks noGrp="1" noChangeAspect="1" noChangeArrowheads="1"/>
          </p:cNvPicPr>
          <p:nvPr>
            <p:ph idx="1"/>
          </p:nvPr>
        </p:nvPicPr>
        <p:blipFill>
          <a:blip r:embed="rId3">
            <a:lum bright="-20000" contrast="40000"/>
          </a:blip>
          <a:srcRect/>
          <a:stretch>
            <a:fillRect/>
          </a:stretch>
        </p:blipFill>
        <p:spPr bwMode="auto">
          <a:xfrm>
            <a:off x="216930" y="2271486"/>
            <a:ext cx="8524296" cy="33703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rmAutofit/>
          </a:bodyPr>
          <a:lstStyle/>
          <a:p>
            <a:r>
              <a:rPr lang="en-US" sz="3000" dirty="0" err="1" smtClean="0"/>
              <a:t>Pareek's</a:t>
            </a:r>
            <a:r>
              <a:rPr lang="en-US" sz="3000" dirty="0" smtClean="0"/>
              <a:t> </a:t>
            </a:r>
            <a:r>
              <a:rPr lang="en-US" sz="3000" dirty="0" smtClean="0"/>
              <a:t>Model of Conflict Management.</a:t>
            </a:r>
          </a:p>
          <a:p>
            <a:r>
              <a:rPr lang="en-US" sz="3000" dirty="0" err="1" smtClean="0"/>
              <a:t>Uadi</a:t>
            </a:r>
            <a:r>
              <a:rPr lang="en-US" sz="3000" dirty="0" smtClean="0"/>
              <a:t> </a:t>
            </a:r>
            <a:r>
              <a:rPr lang="en-US" sz="3000" dirty="0" err="1" smtClean="0"/>
              <a:t>Pareek</a:t>
            </a:r>
            <a:r>
              <a:rPr lang="en-US" sz="3000" dirty="0" smtClean="0"/>
              <a:t> proposed a contingency model of conflict management strategies. </a:t>
            </a:r>
          </a:p>
          <a:p>
            <a:r>
              <a:rPr lang="en-US" sz="3000" dirty="0" smtClean="0"/>
              <a:t>This model again consists of avoidance approach mode to conflict management. </a:t>
            </a:r>
          </a:p>
          <a:p>
            <a:r>
              <a:rPr lang="en-US" sz="3000" dirty="0" smtClean="0"/>
              <a:t>In order to check your own preference to various conflict management strategy please do the following activity. </a:t>
            </a:r>
            <a:endParaRPr lang="en-US" sz="3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pic>
        <p:nvPicPr>
          <p:cNvPr id="3074" name="Picture 2"/>
          <p:cNvPicPr>
            <a:picLocks noGrp="1" noChangeAspect="1" noChangeArrowheads="1"/>
          </p:cNvPicPr>
          <p:nvPr>
            <p:ph idx="1"/>
          </p:nvPr>
        </p:nvPicPr>
        <p:blipFill>
          <a:blip r:embed="rId2">
            <a:lum bright="-20000" contrast="40000"/>
          </a:blip>
          <a:srcRect t="4579"/>
          <a:stretch>
            <a:fillRect/>
          </a:stretch>
        </p:blipFill>
        <p:spPr bwMode="auto">
          <a:xfrm>
            <a:off x="1441567" y="1524000"/>
            <a:ext cx="6733910" cy="518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Autofit/>
          </a:bodyPr>
          <a:lstStyle/>
          <a:p>
            <a:r>
              <a:rPr lang="en-US" sz="3000" dirty="0" smtClean="0"/>
              <a:t>There is no dearth of definition of conflict. </a:t>
            </a:r>
          </a:p>
          <a:p>
            <a:r>
              <a:rPr lang="en-US" sz="3000" dirty="0" smtClean="0"/>
              <a:t>The common theme in all definitions are two or more competing goals, ideas, attitudes, </a:t>
            </a:r>
            <a:r>
              <a:rPr lang="en-US" sz="3000" dirty="0" err="1" smtClean="0"/>
              <a:t>behaviours</a:t>
            </a:r>
            <a:r>
              <a:rPr lang="en-US" sz="3000" dirty="0" smtClean="0"/>
              <a:t> of one or more parties are perceived in disagreement and feeling of aversely affected interests. </a:t>
            </a:r>
          </a:p>
          <a:p>
            <a:r>
              <a:rPr lang="en-US" sz="3000" dirty="0" smtClean="0"/>
              <a:t>let us define conflict as a process where one party perceives that another party has adversely affected or has tried to affect adversely something that the first party values. </a:t>
            </a:r>
            <a:endParaRPr lang="en-US" sz="3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Autofit/>
          </a:bodyPr>
          <a:lstStyle/>
          <a:p>
            <a:r>
              <a:rPr lang="en-US" b="1" dirty="0" smtClean="0"/>
              <a:t>Activity 1 </a:t>
            </a:r>
          </a:p>
          <a:p>
            <a:pPr marL="465138" lvl="1" indent="-7938">
              <a:buNone/>
            </a:pPr>
            <a:r>
              <a:rPr lang="en-US" dirty="0" smtClean="0"/>
              <a:t>Before moving further please complete the following exercise. </a:t>
            </a:r>
          </a:p>
          <a:p>
            <a:pPr lvl="1">
              <a:buFont typeface="+mj-lt"/>
              <a:buAutoNum type="alphaLcPeriod"/>
            </a:pPr>
            <a:r>
              <a:rPr lang="en-US" dirty="0" smtClean="0"/>
              <a:t>Dialogue with conflicting party on the underlying problem and jointly search a mutually acceptable solution. </a:t>
            </a:r>
          </a:p>
          <a:p>
            <a:pPr lvl="1">
              <a:buFont typeface="+mj-lt"/>
              <a:buAutoNum type="alphaLcPeriod"/>
            </a:pPr>
            <a:r>
              <a:rPr lang="en-US" dirty="0" smtClean="0"/>
              <a:t>Workout your best solution for the conflict and fight your own way out to implement it.</a:t>
            </a:r>
          </a:p>
          <a:p>
            <a:pPr lvl="1">
              <a:buFont typeface="+mj-lt"/>
              <a:buAutoNum type="alphaLcPeriod"/>
            </a:pPr>
            <a:r>
              <a:rPr lang="en-US" dirty="0" smtClean="0"/>
              <a:t>Do nothing about the conflict, because no attempt usually help.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rmAutofit/>
          </a:bodyPr>
          <a:lstStyle/>
          <a:p>
            <a:r>
              <a:rPr lang="en-US" b="1" dirty="0" smtClean="0"/>
              <a:t>Activity 1 </a:t>
            </a:r>
          </a:p>
          <a:p>
            <a:pPr marL="465138" lvl="1" indent="-7938">
              <a:buNone/>
            </a:pPr>
            <a:r>
              <a:rPr lang="en-US" dirty="0" smtClean="0"/>
              <a:t>Before moving further please complete the following exercise. </a:t>
            </a:r>
          </a:p>
          <a:p>
            <a:pPr lvl="1">
              <a:buFont typeface="+mj-lt"/>
              <a:buAutoNum type="alphaLcPeriod" startAt="4"/>
            </a:pPr>
            <a:r>
              <a:rPr lang="en-US" dirty="0" smtClean="0"/>
              <a:t>Use help of a third party for arbitration. </a:t>
            </a:r>
          </a:p>
          <a:p>
            <a:pPr lvl="1">
              <a:buFont typeface="+mj-lt"/>
              <a:buAutoNum type="alphaLcPeriod" startAt="4"/>
            </a:pPr>
            <a:r>
              <a:rPr lang="en-US" dirty="0" smtClean="0"/>
              <a:t>Allow some time to pass, hoping that things will cool down helping in solving the conflict </a:t>
            </a:r>
          </a:p>
          <a:p>
            <a:pPr lvl="1">
              <a:buFont typeface="+mj-lt"/>
              <a:buAutoNum type="alphaLcPeriod" startAt="4"/>
            </a:pPr>
            <a:r>
              <a:rPr lang="en-US" dirty="0" smtClean="0"/>
              <a:t>Provide small concession to the party </a:t>
            </a:r>
          </a:p>
          <a:p>
            <a:pPr lvl="1">
              <a:buFont typeface="+mj-lt"/>
              <a:buAutoNum type="alphaLcPeriod" startAt="4"/>
            </a:pPr>
            <a:r>
              <a:rPr lang="en-US" dirty="0" smtClean="0"/>
              <a:t>Avoid most situations that are likely to lead to conflicts. </a:t>
            </a:r>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lstStyle/>
          <a:p>
            <a:r>
              <a:rPr lang="en-US" b="1" dirty="0" smtClean="0"/>
              <a:t>Activity 1 </a:t>
            </a:r>
          </a:p>
          <a:p>
            <a:pPr marL="465138" lvl="1" indent="-7938">
              <a:buNone/>
            </a:pPr>
            <a:r>
              <a:rPr lang="en-US" dirty="0" smtClean="0"/>
              <a:t>Before moving further please complete the following exercise. </a:t>
            </a:r>
          </a:p>
          <a:p>
            <a:pPr lvl="1">
              <a:buFont typeface="+mj-lt"/>
              <a:buAutoNum type="alphaLcPeriod" startAt="8"/>
            </a:pPr>
            <a:r>
              <a:rPr lang="en-US" dirty="0" smtClean="0"/>
              <a:t>In the spirit of give and take, accept some demands made by other party in the exchange of some your own demands.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rmAutofit/>
          </a:bodyPr>
          <a:lstStyle/>
          <a:p>
            <a:r>
              <a:rPr lang="en-US" dirty="0" err="1" smtClean="0"/>
              <a:t>Pareek</a:t>
            </a:r>
            <a:r>
              <a:rPr lang="en-US" dirty="0" smtClean="0"/>
              <a:t> has proposed a model of conflict management based on three variables. </a:t>
            </a:r>
          </a:p>
          <a:p>
            <a:pPr marL="971550" lvl="1" indent="-514350">
              <a:buFont typeface="+mj-lt"/>
              <a:buAutoNum type="arabicPeriod"/>
            </a:pPr>
            <a:r>
              <a:rPr lang="en-US" dirty="0" smtClean="0"/>
              <a:t>Mode of conflict management: Avoidance </a:t>
            </a:r>
            <a:r>
              <a:rPr lang="en-US" dirty="0" err="1" smtClean="0"/>
              <a:t>vs</a:t>
            </a:r>
            <a:r>
              <a:rPr lang="en-US" dirty="0" smtClean="0"/>
              <a:t> Approach mode </a:t>
            </a:r>
          </a:p>
          <a:p>
            <a:pPr marL="971550" lvl="1" indent="-514350">
              <a:buFont typeface="+mj-lt"/>
              <a:buAutoNum type="arabicPeriod"/>
            </a:pPr>
            <a:r>
              <a:rPr lang="en-US" dirty="0" smtClean="0"/>
              <a:t>Reasonableness of the </a:t>
            </a:r>
            <a:r>
              <a:rPr lang="en-US" dirty="0" err="1" smtClean="0"/>
              <a:t>outgroup</a:t>
            </a:r>
            <a:r>
              <a:rPr lang="en-US" dirty="0" smtClean="0"/>
              <a:t>: Open to reason </a:t>
            </a:r>
            <a:r>
              <a:rPr lang="en-US" dirty="0" err="1" smtClean="0"/>
              <a:t>vs</a:t>
            </a:r>
            <a:r>
              <a:rPr lang="en-US" dirty="0" smtClean="0"/>
              <a:t> Unreasonable </a:t>
            </a:r>
          </a:p>
          <a:p>
            <a:pPr marL="971550" lvl="1" indent="-514350">
              <a:buFont typeface="+mj-lt"/>
              <a:buAutoNum type="arabicPeriod"/>
            </a:pPr>
            <a:r>
              <a:rPr lang="en-US" dirty="0" smtClean="0"/>
              <a:t>Interest in peace: Interested in peace </a:t>
            </a:r>
            <a:r>
              <a:rPr lang="en-US" dirty="0" err="1" smtClean="0"/>
              <a:t>vs</a:t>
            </a:r>
            <a:r>
              <a:rPr lang="en-US" dirty="0" smtClean="0"/>
              <a:t> Belligerent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Autofit/>
          </a:bodyPr>
          <a:lstStyle/>
          <a:p>
            <a:r>
              <a:rPr lang="en-US" sz="3000" dirty="0" smtClean="0"/>
              <a:t>Four avoidance styles. </a:t>
            </a:r>
          </a:p>
          <a:p>
            <a:r>
              <a:rPr lang="en-US" sz="3000" dirty="0" smtClean="0"/>
              <a:t>Extreme avoidance of conflict happens when the out-group is belligerent and unreasonable, resultant approach is sense of helplessness. </a:t>
            </a:r>
          </a:p>
          <a:p>
            <a:r>
              <a:rPr lang="en-US" sz="3000" dirty="0" smtClean="0"/>
              <a:t>However if the out-group is perceived interested in power, avoidance takes place so that there is minimum opportunity for interaction. </a:t>
            </a:r>
          </a:p>
          <a:p>
            <a:r>
              <a:rPr lang="en-US" sz="3000" dirty="0" smtClean="0"/>
              <a:t>However, when out-group is perceived as open to reason, avoidance takes a positive form: withdrawal from the conflict. </a:t>
            </a:r>
            <a:endParaRPr lang="en-US" sz="30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rmAutofit/>
          </a:bodyPr>
          <a:lstStyle/>
          <a:p>
            <a:r>
              <a:rPr lang="en-US" sz="3000" dirty="0" smtClean="0"/>
              <a:t>Four approach Styles. </a:t>
            </a:r>
          </a:p>
          <a:p>
            <a:r>
              <a:rPr lang="en-US" sz="3000" dirty="0" smtClean="0"/>
              <a:t>Conflict management may vary from very aggressive approach to a very positive and constructive approach. </a:t>
            </a:r>
          </a:p>
          <a:p>
            <a:r>
              <a:rPr lang="en-US" sz="3000" dirty="0" smtClean="0"/>
              <a:t>If in-group perceives the out group both as opposed to its interest and unreasonable, in-group members fight for solution in their </a:t>
            </a:r>
            <a:r>
              <a:rPr lang="en-US" sz="3000" dirty="0" err="1" smtClean="0"/>
              <a:t>favour</a:t>
            </a:r>
            <a:r>
              <a:rPr lang="en-US" sz="3000" dirty="0" smtClean="0"/>
              <a:t>. </a:t>
            </a:r>
          </a:p>
          <a:p>
            <a:r>
              <a:rPr lang="en-US" sz="3000" dirty="0" smtClean="0"/>
              <a:t>Blake and Mouton called this `win-lose trap'. </a:t>
            </a:r>
          </a:p>
          <a:p>
            <a:r>
              <a:rPr lang="en-US" sz="3000" dirty="0" smtClean="0"/>
              <a:t>This is where parties use confrontation style. </a:t>
            </a:r>
            <a:endParaRPr lang="en-US" sz="30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noAutofit/>
          </a:bodyPr>
          <a:lstStyle/>
          <a:p>
            <a:r>
              <a:rPr lang="en-US" b="1" dirty="0" smtClean="0"/>
              <a:t>Result of Activity 1 </a:t>
            </a:r>
          </a:p>
          <a:p>
            <a:pPr lvl="1">
              <a:buNone/>
            </a:pPr>
            <a:r>
              <a:rPr lang="en-US" dirty="0" smtClean="0"/>
              <a:t>Styles of the alternatives are as follows: </a:t>
            </a:r>
          </a:p>
          <a:p>
            <a:pPr lvl="1">
              <a:buFont typeface="+mj-lt"/>
              <a:buAutoNum type="alphaLcPeriod"/>
            </a:pPr>
            <a:r>
              <a:rPr lang="en-US" dirty="0" smtClean="0"/>
              <a:t>Negotiation</a:t>
            </a:r>
          </a:p>
          <a:p>
            <a:pPr lvl="1">
              <a:buFont typeface="+mj-lt"/>
              <a:buAutoNum type="alphaLcPeriod"/>
            </a:pPr>
            <a:r>
              <a:rPr lang="en-US" dirty="0" smtClean="0"/>
              <a:t>Confrontation </a:t>
            </a:r>
          </a:p>
          <a:p>
            <a:pPr lvl="1">
              <a:buFont typeface="+mj-lt"/>
              <a:buAutoNum type="alphaLcPeriod"/>
            </a:pPr>
            <a:r>
              <a:rPr lang="en-US" dirty="0" smtClean="0"/>
              <a:t>Resignation</a:t>
            </a:r>
          </a:p>
          <a:p>
            <a:pPr lvl="1">
              <a:buFont typeface="+mj-lt"/>
              <a:buAutoNum type="alphaLcPeriod"/>
            </a:pPr>
            <a:r>
              <a:rPr lang="en-US" dirty="0" smtClean="0"/>
              <a:t>Arbitration </a:t>
            </a:r>
          </a:p>
          <a:p>
            <a:pPr lvl="1">
              <a:buFont typeface="+mj-lt"/>
              <a:buAutoNum type="alphaLcPeriod"/>
            </a:pPr>
            <a:r>
              <a:rPr lang="en-US" dirty="0" err="1" smtClean="0"/>
              <a:t>Defusion</a:t>
            </a:r>
            <a:endParaRPr lang="en-US" dirty="0" smtClean="0"/>
          </a:p>
          <a:p>
            <a:pPr lvl="1">
              <a:buFont typeface="+mj-lt"/>
              <a:buAutoNum type="alphaLcPeriod"/>
            </a:pPr>
            <a:r>
              <a:rPr lang="en-US" dirty="0" smtClean="0"/>
              <a:t>Appeasement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Styles of Conflict Management </a:t>
            </a:r>
            <a:endParaRPr lang="en-US" dirty="0"/>
          </a:p>
        </p:txBody>
      </p:sp>
      <p:sp>
        <p:nvSpPr>
          <p:cNvPr id="3" name="Content Placeholder 2"/>
          <p:cNvSpPr>
            <a:spLocks noGrp="1"/>
          </p:cNvSpPr>
          <p:nvPr>
            <p:ph idx="1"/>
          </p:nvPr>
        </p:nvSpPr>
        <p:spPr/>
        <p:txBody>
          <a:bodyPr/>
          <a:lstStyle/>
          <a:p>
            <a:r>
              <a:rPr lang="en-US" b="1" dirty="0" smtClean="0"/>
              <a:t>Result of Activity 1 </a:t>
            </a:r>
          </a:p>
          <a:p>
            <a:pPr lvl="1">
              <a:buNone/>
            </a:pPr>
            <a:r>
              <a:rPr lang="en-US" dirty="0" smtClean="0"/>
              <a:t>Styles of the alternatives are as follows: </a:t>
            </a:r>
          </a:p>
          <a:p>
            <a:pPr lvl="1">
              <a:buFont typeface="+mj-lt"/>
              <a:buAutoNum type="alphaLcPeriod" startAt="7"/>
            </a:pPr>
            <a:r>
              <a:rPr lang="en-US" dirty="0" smtClean="0"/>
              <a:t>Withdrawal </a:t>
            </a:r>
          </a:p>
          <a:p>
            <a:pPr lvl="1">
              <a:buFont typeface="+mj-lt"/>
              <a:buAutoNum type="alphaLcPeriod" startAt="7"/>
            </a:pPr>
            <a:r>
              <a:rPr lang="en-US" dirty="0" smtClean="0"/>
              <a:t> Compromise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 Functional Or Dysfunctional </a:t>
            </a:r>
            <a:endParaRPr lang="en-US" dirty="0"/>
          </a:p>
        </p:txBody>
      </p:sp>
      <p:sp>
        <p:nvSpPr>
          <p:cNvPr id="3" name="Content Placeholder 2"/>
          <p:cNvSpPr>
            <a:spLocks noGrp="1"/>
          </p:cNvSpPr>
          <p:nvPr>
            <p:ph idx="1"/>
          </p:nvPr>
        </p:nvSpPr>
        <p:spPr/>
        <p:txBody>
          <a:bodyPr>
            <a:noAutofit/>
          </a:bodyPr>
          <a:lstStyle/>
          <a:p>
            <a:r>
              <a:rPr lang="en-US" sz="3000" dirty="0" smtClean="0"/>
              <a:t>Conflicts are not always dysfunctional. </a:t>
            </a:r>
          </a:p>
          <a:p>
            <a:r>
              <a:rPr lang="en-US" sz="3000" dirty="0" smtClean="0"/>
              <a:t>In fact conflicts many times force people generate more acceptable and win-win solutions, thus in the process lead to creative solutions. </a:t>
            </a:r>
          </a:p>
          <a:p>
            <a:r>
              <a:rPr lang="en-US" sz="3000" dirty="0" smtClean="0"/>
              <a:t>In order to reduce tendency of conformity and stimulate creative thinking Tata Steel had released message on encourage dissent.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 Functional Or Dysfunctional </a:t>
            </a:r>
            <a:endParaRPr lang="en-US" dirty="0"/>
          </a:p>
        </p:txBody>
      </p:sp>
      <p:sp>
        <p:nvSpPr>
          <p:cNvPr id="3" name="Content Placeholder 2"/>
          <p:cNvSpPr>
            <a:spLocks noGrp="1"/>
          </p:cNvSpPr>
          <p:nvPr>
            <p:ph idx="1"/>
          </p:nvPr>
        </p:nvSpPr>
        <p:spPr/>
        <p:txBody>
          <a:bodyPr>
            <a:normAutofit/>
          </a:bodyPr>
          <a:lstStyle/>
          <a:p>
            <a:r>
              <a:rPr lang="en-US" b="1" dirty="0" smtClean="0"/>
              <a:t>Functional Conflict: </a:t>
            </a:r>
          </a:p>
          <a:p>
            <a:pPr lvl="1"/>
            <a:r>
              <a:rPr lang="en-US" dirty="0" smtClean="0"/>
              <a:t>It is healthy disagreement between two or more parties. </a:t>
            </a:r>
          </a:p>
          <a:p>
            <a:pPr lvl="1"/>
            <a:r>
              <a:rPr lang="en-US" dirty="0" smtClean="0"/>
              <a:t>In functional conflicts, people primarily differ on ideas or perceptions. </a:t>
            </a:r>
          </a:p>
          <a:p>
            <a:pPr lvl="1"/>
            <a:r>
              <a:rPr lang="en-US" dirty="0" smtClean="0"/>
              <a:t>If people are open minded they make joint exploration on ideas or principles, new awareness, new insight which improves the relationship between parties to disagreement.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 Functional Or Dysfunctional </a:t>
            </a:r>
            <a:endParaRPr lang="en-US" dirty="0"/>
          </a:p>
        </p:txBody>
      </p:sp>
      <p:sp>
        <p:nvSpPr>
          <p:cNvPr id="3" name="Content Placeholder 2"/>
          <p:cNvSpPr>
            <a:spLocks noGrp="1"/>
          </p:cNvSpPr>
          <p:nvPr>
            <p:ph idx="1"/>
          </p:nvPr>
        </p:nvSpPr>
        <p:spPr/>
        <p:txBody>
          <a:bodyPr>
            <a:noAutofit/>
          </a:bodyPr>
          <a:lstStyle/>
          <a:p>
            <a:r>
              <a:rPr lang="en-US" b="1" dirty="0" smtClean="0"/>
              <a:t>Dysfunctional Conflict: </a:t>
            </a:r>
          </a:p>
          <a:p>
            <a:pPr lvl="1"/>
            <a:r>
              <a:rPr lang="en-US" dirty="0" smtClean="0"/>
              <a:t>It is unhealthy disagreement between two or more parties. </a:t>
            </a:r>
          </a:p>
          <a:p>
            <a:pPr lvl="1"/>
            <a:r>
              <a:rPr lang="en-US" dirty="0" smtClean="0"/>
              <a:t>Traditional view of conflict is more known for its dysfunctional nature. </a:t>
            </a:r>
          </a:p>
          <a:p>
            <a:pPr lvl="1"/>
            <a:r>
              <a:rPr lang="en-US" dirty="0" smtClean="0"/>
              <a:t>It presumes that conflicts are inherently bad and invariably affect the organizational outcome negatively.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 Functional Or Dysfunctional </a:t>
            </a:r>
            <a:endParaRPr lang="en-US" dirty="0"/>
          </a:p>
        </p:txBody>
      </p:sp>
      <p:sp>
        <p:nvSpPr>
          <p:cNvPr id="3" name="Content Placeholder 2"/>
          <p:cNvSpPr>
            <a:spLocks noGrp="1"/>
          </p:cNvSpPr>
          <p:nvPr>
            <p:ph idx="1"/>
          </p:nvPr>
        </p:nvSpPr>
        <p:spPr/>
        <p:txBody>
          <a:bodyPr>
            <a:normAutofit/>
          </a:bodyPr>
          <a:lstStyle/>
          <a:p>
            <a:r>
              <a:rPr lang="en-US" b="1" dirty="0" smtClean="0"/>
              <a:t>Dysfunctional Conflict: </a:t>
            </a:r>
          </a:p>
          <a:p>
            <a:pPr lvl="1">
              <a:buNone/>
            </a:pPr>
            <a:r>
              <a:rPr lang="en-US" dirty="0" smtClean="0"/>
              <a:t>A conflict is functional or dysfunctional: </a:t>
            </a:r>
          </a:p>
          <a:p>
            <a:pPr lvl="1"/>
            <a:r>
              <a:rPr lang="en-US" dirty="0" smtClean="0"/>
              <a:t>Are the parties to conflict hostile to each other?</a:t>
            </a:r>
          </a:p>
          <a:p>
            <a:pPr lvl="1"/>
            <a:r>
              <a:rPr lang="en-US" dirty="0" smtClean="0"/>
              <a:t>Is the outcome likely to be negative one for the organization? </a:t>
            </a:r>
          </a:p>
          <a:p>
            <a:pPr lvl="1"/>
            <a:r>
              <a:rPr lang="en-US" dirty="0" smtClean="0"/>
              <a:t>Do the potential losses of the parties exceed any potential gains? </a:t>
            </a:r>
          </a:p>
          <a:p>
            <a:pPr lvl="1"/>
            <a:r>
              <a:rPr lang="en-US" dirty="0" smtClean="0"/>
              <a:t>Is energy being diverted from goal accomplishment?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2853</TotalTime>
  <Words>9841</Words>
  <Application>Microsoft Office PowerPoint</Application>
  <PresentationFormat>On-screen Show (4:3)</PresentationFormat>
  <Paragraphs>478</Paragraphs>
  <Slides>57</Slides>
  <Notes>40</Notes>
  <HiddenSlides>0</HiddenSlides>
  <MMClips>0</MMClips>
  <ScaleCrop>false</ScaleCrop>
  <HeadingPairs>
    <vt:vector size="6" baseType="variant">
      <vt:variant>
        <vt:lpstr>Theme</vt:lpstr>
      </vt:variant>
      <vt:variant>
        <vt:i4>1</vt:i4>
      </vt:variant>
      <vt:variant>
        <vt:lpstr>Slide Titles</vt:lpstr>
      </vt:variant>
      <vt:variant>
        <vt:i4>57</vt:i4>
      </vt:variant>
      <vt:variant>
        <vt:lpstr>Custom Shows</vt:lpstr>
      </vt:variant>
      <vt:variant>
        <vt:i4>6</vt:i4>
      </vt:variant>
    </vt:vector>
  </HeadingPairs>
  <TitlesOfParts>
    <vt:vector size="64" baseType="lpstr">
      <vt:lpstr>Module</vt:lpstr>
      <vt:lpstr>Unit 16</vt:lpstr>
      <vt:lpstr>Unit 16 </vt:lpstr>
      <vt:lpstr>Introduction</vt:lpstr>
      <vt:lpstr>Introduction</vt:lpstr>
      <vt:lpstr>Introduction</vt:lpstr>
      <vt:lpstr>Conflict: Functional Or Dysfunctional </vt:lpstr>
      <vt:lpstr>Conflict: Functional Or Dysfunctional </vt:lpstr>
      <vt:lpstr>Conflict: Functional Or Dysfunctional </vt:lpstr>
      <vt:lpstr>Conflict: Functional Or Dysfunctional </vt:lpstr>
      <vt:lpstr>Conflict: Functional Or Dysfunctional </vt:lpstr>
      <vt:lpstr>Conflicts: Types and Forms </vt:lpstr>
      <vt:lpstr>Conflicts: Types and Forms </vt:lpstr>
      <vt:lpstr>Conflicts: Types and Forms </vt:lpstr>
      <vt:lpstr>Conflicts: Types and Forms </vt:lpstr>
      <vt:lpstr>Conflicts: Types and Forms </vt:lpstr>
      <vt:lpstr>Conflicts: Types and Forms </vt:lpstr>
      <vt:lpstr>Conflicts: Types and Forms </vt:lpstr>
      <vt:lpstr>Conflicts: Types and Forms </vt:lpstr>
      <vt:lpstr>Conflicts: Types and Forms </vt:lpstr>
      <vt:lpstr>Conflicts: Types and Forms </vt:lpstr>
      <vt:lpstr>Conflicts: Types and Forms </vt:lpstr>
      <vt:lpstr>Conflicts: Types and Forms </vt:lpstr>
      <vt:lpstr>Conflicts: Types and Forms </vt:lpstr>
      <vt:lpstr>Sources of Conflict </vt:lpstr>
      <vt:lpstr>Sources of Conflict </vt:lpstr>
      <vt:lpstr>Conflicts: Types and Forms </vt:lpstr>
      <vt:lpstr>Conflicts: Types and Forms </vt:lpstr>
      <vt:lpstr>Conflict Process </vt:lpstr>
      <vt:lpstr>Conflict Process </vt:lpstr>
      <vt:lpstr>Conflict Process </vt:lpstr>
      <vt:lpstr>Conflict Process </vt:lpstr>
      <vt:lpstr>Conflict Process </vt:lpstr>
      <vt:lpstr>Conflict Process </vt:lpstr>
      <vt:lpstr>Conflict Process </vt:lpstr>
      <vt:lpstr>Conflict Process </vt:lpstr>
      <vt:lpstr>Conflict Process </vt:lpstr>
      <vt:lpstr>Conflict Process </vt:lpstr>
      <vt:lpstr>Conflict Process </vt:lpstr>
      <vt:lpstr>Conflict Process </vt:lpstr>
      <vt:lpstr>Conflict Process </vt:lpstr>
      <vt:lpstr>Conflict Process </vt:lpstr>
      <vt:lpstr>Conflict Process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Styles of Conflict Management </vt:lpstr>
      <vt:lpstr>Introduction</vt:lpstr>
      <vt:lpstr>Conflict Functional or Dysfunc</vt:lpstr>
      <vt:lpstr>Conflicts Types and Forms</vt:lpstr>
      <vt:lpstr>Sources of Conflict</vt:lpstr>
      <vt:lpstr>Conflict Process</vt:lpstr>
      <vt:lpstr>Styles of Conflict Management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PDS</dc:creator>
  <cp:lastModifiedBy>sppl</cp:lastModifiedBy>
  <cp:revision>525</cp:revision>
  <dcterms:created xsi:type="dcterms:W3CDTF">2006-08-16T00:00:00Z</dcterms:created>
  <dcterms:modified xsi:type="dcterms:W3CDTF">2010-10-12T10:40:03Z</dcterms:modified>
</cp:coreProperties>
</file>