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420" r:id="rId2"/>
    <p:sldId id="620" r:id="rId3"/>
    <p:sldId id="621" r:id="rId4"/>
    <p:sldId id="622" r:id="rId5"/>
    <p:sldId id="623" r:id="rId6"/>
    <p:sldId id="624" r:id="rId7"/>
    <p:sldId id="625" r:id="rId8"/>
    <p:sldId id="626" r:id="rId9"/>
    <p:sldId id="627" r:id="rId10"/>
    <p:sldId id="628" r:id="rId11"/>
    <p:sldId id="629" r:id="rId12"/>
    <p:sldId id="630" r:id="rId13"/>
    <p:sldId id="631" r:id="rId14"/>
    <p:sldId id="632" r:id="rId15"/>
    <p:sldId id="634" r:id="rId16"/>
    <p:sldId id="633" r:id="rId17"/>
    <p:sldId id="635" r:id="rId18"/>
    <p:sldId id="636" r:id="rId19"/>
    <p:sldId id="637" r:id="rId20"/>
    <p:sldId id="638" r:id="rId21"/>
    <p:sldId id="639" r:id="rId22"/>
    <p:sldId id="640" r:id="rId23"/>
    <p:sldId id="641" r:id="rId24"/>
    <p:sldId id="642" r:id="rId25"/>
    <p:sldId id="643" r:id="rId26"/>
    <p:sldId id="644" r:id="rId27"/>
    <p:sldId id="645" r:id="rId28"/>
    <p:sldId id="646" r:id="rId29"/>
    <p:sldId id="647" r:id="rId30"/>
    <p:sldId id="648" r:id="rId31"/>
    <p:sldId id="649" r:id="rId32"/>
    <p:sldId id="650" r:id="rId33"/>
    <p:sldId id="651" r:id="rId34"/>
    <p:sldId id="652" r:id="rId35"/>
    <p:sldId id="653" r:id="rId36"/>
    <p:sldId id="654" r:id="rId37"/>
    <p:sldId id="655" r:id="rId38"/>
    <p:sldId id="656" r:id="rId39"/>
    <p:sldId id="657" r:id="rId40"/>
    <p:sldId id="658" r:id="rId41"/>
    <p:sldId id="659" r:id="rId42"/>
    <p:sldId id="660" r:id="rId43"/>
  </p:sldIdLst>
  <p:sldSz cx="9144000" cy="6858000" type="screen4x3"/>
  <p:notesSz cx="6858000" cy="9144000"/>
  <p:custShowLst>
    <p:custShow name="Introduction" id="0">
      <p:sldLst>
        <p:sld r:id="rId4"/>
      </p:sldLst>
    </p:custShow>
    <p:custShow name="Concept of Power" id="1">
      <p:sldLst>
        <p:sld r:id="rId5"/>
        <p:sld r:id="rId6"/>
        <p:sld r:id="rId7"/>
      </p:sldLst>
    </p:custShow>
    <p:custShow name="Differentiating Power from" id="2">
      <p:sldLst>
        <p:sld r:id="rId8"/>
        <p:sld r:id="rId9"/>
      </p:sldLst>
    </p:custShow>
    <p:custShow name="Sources of Power" id="3">
      <p:sldLst>
        <p:sld r:id="rId10"/>
        <p:sld r:id="rId11"/>
        <p:sld r:id="rId12"/>
        <p:sld r:id="rId13"/>
        <p:sld r:id="rId14"/>
        <p:sld r:id="rId15"/>
        <p:sld r:id="rId16"/>
        <p:sld r:id="rId17"/>
        <p:sld r:id="rId18"/>
        <p:sld r:id="rId19"/>
        <p:sld r:id="rId20"/>
      </p:sldLst>
    </p:custShow>
    <p:custShow name="The Bases of Power" id="4">
      <p:sldLst>
        <p:sld r:id="rId21"/>
        <p:sld r:id="rId22"/>
        <p:sld r:id="rId23"/>
        <p:sld r:id="rId24"/>
        <p:sld r:id="rId25"/>
      </p:sldLst>
    </p:custShow>
    <p:custShow name="Using Power Ethically" id="5">
      <p:sldLst>
        <p:sld r:id="rId26"/>
        <p:sld r:id="rId27"/>
        <p:sld r:id="rId28"/>
      </p:sldLst>
    </p:custShow>
    <p:custShow name="The Dynamics of Power" id="6">
      <p:sldLst>
        <p:sld r:id="rId29"/>
        <p:sld r:id="rId30"/>
        <p:sld r:id="rId31"/>
        <p:sld r:id="rId32"/>
        <p:sld r:id="rId33"/>
        <p:sld r:id="rId34"/>
        <p:sld r:id="rId35"/>
        <p:sld r:id="rId36"/>
        <p:sld r:id="rId37"/>
        <p:sld r:id="rId38"/>
        <p:sld r:id="rId39"/>
        <p:sld r:id="rId40"/>
        <p:sld r:id="rId41"/>
        <p:sld r:id="rId42"/>
        <p:sld r:id="rId43"/>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9930" autoAdjust="0"/>
  </p:normalViewPr>
  <p:slideViewPr>
    <p:cSldViewPr>
      <p:cViewPr>
        <p:scale>
          <a:sx n="66" d="100"/>
          <a:sy n="66" d="100"/>
        </p:scale>
        <p:origin x="-570" y="138"/>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notesViewPr>
    <p:cSldViewPr>
      <p:cViewPr varScale="1">
        <p:scale>
          <a:sx n="53" d="100"/>
          <a:sy n="53" d="100"/>
        </p:scale>
        <p:origin x="-1842"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EFC85F-110C-4B4D-8C74-E5B16D3F9EE2}" type="datetimeFigureOut">
              <a:rPr lang="en-US" smtClean="0"/>
              <a:pPr/>
              <a:t>10/12/2010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04C938-7FB1-4297-97B6-E7228C0C11F3}"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just" defTabSz="914400" rtl="0" eaLnBrk="1" latinLnBrk="0" hangingPunct="1">
      <a:defRPr sz="1200" kern="1200">
        <a:solidFill>
          <a:schemeClr val="tx1"/>
        </a:solidFill>
        <a:latin typeface="+mn-lt"/>
        <a:ea typeface="+mn-ea"/>
        <a:cs typeface="+mn-cs"/>
      </a:defRPr>
    </a:lvl1pPr>
    <a:lvl2pPr marL="457200" algn="just" defTabSz="914400" rtl="0" eaLnBrk="1" latinLnBrk="0" hangingPunct="1">
      <a:defRPr sz="1200" kern="1200">
        <a:solidFill>
          <a:schemeClr val="tx1"/>
        </a:solidFill>
        <a:latin typeface="+mn-lt"/>
        <a:ea typeface="+mn-ea"/>
        <a:cs typeface="+mn-cs"/>
      </a:defRPr>
    </a:lvl2pPr>
    <a:lvl3pPr marL="914400" algn="just" defTabSz="914400" rtl="0" eaLnBrk="1" latinLnBrk="0" hangingPunct="1">
      <a:defRPr sz="1200" kern="1200">
        <a:solidFill>
          <a:schemeClr val="tx1"/>
        </a:solidFill>
        <a:latin typeface="+mn-lt"/>
        <a:ea typeface="+mn-ea"/>
        <a:cs typeface="+mn-cs"/>
      </a:defRPr>
    </a:lvl3pPr>
    <a:lvl4pPr marL="1371600" algn="just" defTabSz="914400" rtl="0" eaLnBrk="1" latinLnBrk="0" hangingPunct="1">
      <a:defRPr sz="1200" kern="1200">
        <a:solidFill>
          <a:schemeClr val="tx1"/>
        </a:solidFill>
        <a:latin typeface="+mn-lt"/>
        <a:ea typeface="+mn-ea"/>
        <a:cs typeface="+mn-cs"/>
      </a:defRPr>
    </a:lvl4pPr>
    <a:lvl5pPr marL="1828800" algn="just"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Power is said to be like love, impossible to define but easy enough to </a:t>
            </a:r>
            <a:r>
              <a:rPr lang="en-US" sz="1200" kern="1200" baseline="0" dirty="0" err="1" smtClean="0">
                <a:solidFill>
                  <a:schemeClr val="tx1"/>
                </a:solidFill>
                <a:latin typeface="+mn-lt"/>
                <a:ea typeface="+mn-ea"/>
                <a:cs typeface="+mn-cs"/>
              </a:rPr>
              <a:t>recognise</a:t>
            </a:r>
            <a:r>
              <a:rPr lang="en-US" sz="1200" kern="1200" baseline="0" dirty="0" smtClean="0">
                <a:solidFill>
                  <a:schemeClr val="tx1"/>
                </a:solidFill>
                <a:latin typeface="+mn-lt"/>
                <a:ea typeface="+mn-ea"/>
                <a:cs typeface="+mn-cs"/>
              </a:rPr>
              <a:t> (Martin, 1977). Power is understood as the ability to influence other people and events. </a:t>
            </a:r>
          </a:p>
          <a:p>
            <a:r>
              <a:rPr lang="en-US" sz="1200" kern="1200" baseline="0" dirty="0" smtClean="0">
                <a:solidFill>
                  <a:schemeClr val="tx1"/>
                </a:solidFill>
                <a:latin typeface="+mn-lt"/>
                <a:ea typeface="+mn-ea"/>
                <a:cs typeface="+mn-cs"/>
              </a:rPr>
              <a:t>In the words of White and </a:t>
            </a:r>
            <a:r>
              <a:rPr lang="en-US" sz="1200" kern="1200" baseline="0" dirty="0" err="1" smtClean="0">
                <a:solidFill>
                  <a:schemeClr val="tx1"/>
                </a:solidFill>
                <a:latin typeface="+mn-lt"/>
                <a:ea typeface="+mn-ea"/>
                <a:cs typeface="+mn-cs"/>
              </a:rPr>
              <a:t>Bednar</a:t>
            </a:r>
            <a:r>
              <a:rPr lang="en-US" sz="1200" kern="1200" baseline="0" dirty="0" smtClean="0">
                <a:solidFill>
                  <a:schemeClr val="tx1"/>
                </a:solidFill>
                <a:latin typeface="+mn-lt"/>
                <a:ea typeface="+mn-ea"/>
                <a:cs typeface="+mn-cs"/>
              </a:rPr>
              <a:t>, "Power is the ability, to influence people of things, usually obtained through the control of important resources." </a:t>
            </a:r>
          </a:p>
          <a:p>
            <a:r>
              <a:rPr lang="en-US" sz="1200" kern="1200" baseline="0" dirty="0" smtClean="0">
                <a:solidFill>
                  <a:schemeClr val="tx1"/>
                </a:solidFill>
                <a:latin typeface="+mn-lt"/>
                <a:ea typeface="+mn-ea"/>
                <a:cs typeface="+mn-cs"/>
              </a:rPr>
              <a:t>A comprehensive definition of power is given by Dahl (1957), when he wrote that "A has power over l3 to the extent that he can get B to do something B would not otherwise do." Russell (1938) conceptualizes power as "the production of intended effects." </a:t>
            </a:r>
          </a:p>
          <a:p>
            <a:r>
              <a:rPr lang="en-US" sz="1200" kern="1200" baseline="0" dirty="0" err="1" smtClean="0">
                <a:solidFill>
                  <a:schemeClr val="tx1"/>
                </a:solidFill>
                <a:latin typeface="+mn-lt"/>
                <a:ea typeface="+mn-ea"/>
                <a:cs typeface="+mn-cs"/>
              </a:rPr>
              <a:t>Dehl's</a:t>
            </a:r>
            <a:r>
              <a:rPr lang="en-US" sz="1200" kern="1200" baseline="0" dirty="0" smtClean="0">
                <a:solidFill>
                  <a:schemeClr val="tx1"/>
                </a:solidFill>
                <a:latin typeface="+mn-lt"/>
                <a:ea typeface="+mn-ea"/>
                <a:cs typeface="+mn-cs"/>
              </a:rPr>
              <a:t> definition suggests that power must overcome resistance in order to succeed whereas according to Russell, power need not imply resistance. All the above definitions suggest that power involves compulsion. </a:t>
            </a:r>
          </a:p>
          <a:p>
            <a:r>
              <a:rPr lang="en-US" sz="1200" kern="1200" baseline="0" dirty="0" smtClean="0">
                <a:solidFill>
                  <a:schemeClr val="tx1"/>
                </a:solidFill>
                <a:latin typeface="+mn-lt"/>
                <a:ea typeface="+mn-ea"/>
                <a:cs typeface="+mn-cs"/>
              </a:rPr>
              <a:t>These has been a recent trend towards empowerment, the shifting of power away from managers and into bands of subordinates. Empowerment occurs in varying degrees in different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4</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kern="1200" baseline="0" dirty="0" smtClean="0">
                <a:solidFill>
                  <a:schemeClr val="tx1"/>
                </a:solidFill>
                <a:latin typeface="+mn-lt"/>
                <a:ea typeface="+mn-ea"/>
                <a:cs typeface="+mn-cs"/>
              </a:rPr>
              <a:t>Reward power: </a:t>
            </a:r>
            <a:r>
              <a:rPr lang="en-US" sz="1200" kern="1200" baseline="0" dirty="0" smtClean="0">
                <a:solidFill>
                  <a:schemeClr val="tx1"/>
                </a:solidFill>
                <a:latin typeface="+mn-lt"/>
                <a:ea typeface="+mn-ea"/>
                <a:cs typeface="+mn-cs"/>
              </a:rPr>
              <a:t>Reward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by rewarding their 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Employees comply with requests and directives because of the authority of managers to grant rewards in the form of praise, promotions, salary increase, bonuses, and time-off. Reward power can lead to better performance, but only as long as the employee sees a clear and strong </a:t>
            </a:r>
            <a:r>
              <a:rPr lang="en-US" sz="1200" kern="1200" baseline="0" dirty="0" err="1" smtClean="0">
                <a:solidFill>
                  <a:schemeClr val="tx1"/>
                </a:solidFill>
                <a:latin typeface="+mn-lt"/>
                <a:ea typeface="+mn-ea"/>
                <a:cs typeface="+mn-cs"/>
              </a:rPr>
              <a:t>link'between</a:t>
            </a:r>
            <a:r>
              <a:rPr lang="en-US" sz="1200" kern="1200" baseline="0" dirty="0" smtClean="0">
                <a:solidFill>
                  <a:schemeClr val="tx1"/>
                </a:solidFill>
                <a:latin typeface="+mn-lt"/>
                <a:ea typeface="+mn-ea"/>
                <a:cs typeface="+mn-cs"/>
              </a:rPr>
              <a:t> performance and rewards. </a:t>
            </a:r>
          </a:p>
          <a:p>
            <a:r>
              <a:rPr lang="en-US" sz="1200" kern="1200" baseline="0" dirty="0" smtClean="0">
                <a:solidFill>
                  <a:schemeClr val="tx1"/>
                </a:solidFill>
                <a:latin typeface="+mn-lt"/>
                <a:ea typeface="+mn-ea"/>
                <a:cs typeface="+mn-cs"/>
              </a:rPr>
              <a:t>Coercive power: Coercive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by means of punishment for undesirable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For example, subordinates may comply because they expect to be punished for failure to respond </a:t>
            </a:r>
            <a:r>
              <a:rPr lang="en-US" sz="1200" kern="1200" baseline="0" dirty="0" err="1" smtClean="0">
                <a:solidFill>
                  <a:schemeClr val="tx1"/>
                </a:solidFill>
                <a:latin typeface="+mn-lt"/>
                <a:ea typeface="+mn-ea"/>
                <a:cs typeface="+mn-cs"/>
              </a:rPr>
              <a:t>favourably</a:t>
            </a:r>
            <a:r>
              <a:rPr lang="en-US" sz="1200" kern="1200" baseline="0" dirty="0" smtClean="0">
                <a:solidFill>
                  <a:schemeClr val="tx1"/>
                </a:solidFill>
                <a:latin typeface="+mn-lt"/>
                <a:ea typeface="+mn-ea"/>
                <a:cs typeface="+mn-cs"/>
              </a:rPr>
              <a:t> to managerial directives. Punishment may be major or minor, depending on the nature of omission or commission. </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Legitimate Power</a:t>
            </a:r>
            <a:r>
              <a:rPr lang="en-US" sz="1200" kern="1200" baseline="0" dirty="0" smtClean="0">
                <a:solidFill>
                  <a:schemeClr val="tx1"/>
                </a:solidFill>
                <a:latin typeface="+mn-lt"/>
                <a:ea typeface="+mn-ea"/>
                <a:cs typeface="+mn-cs"/>
              </a:rPr>
              <a:t>: Legitimate power most often refers to a manager's ability to influence subordinates'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because of the manager's position in the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hierarchy. Subordinates may respond to such influence because they acknowledge the manager's legitimate right to prescribe certain </a:t>
            </a:r>
            <a:r>
              <a:rPr lang="en-US" sz="1200" kern="1200" baseline="0" dirty="0" err="1" smtClean="0">
                <a:solidFill>
                  <a:schemeClr val="tx1"/>
                </a:solidFill>
                <a:latin typeface="+mn-lt"/>
                <a:ea typeface="+mn-ea"/>
                <a:cs typeface="+mn-cs"/>
              </a:rPr>
              <a:t>behaviours</a:t>
            </a:r>
            <a:r>
              <a:rPr lang="en-US"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Legitimate power is an important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concept. Typically, a manager is empowered to make decisions within a specific area of responsibility, such as quality control, accounting, human resource, marketing, and so on.</a:t>
            </a:r>
          </a:p>
          <a:p>
            <a:r>
              <a:rPr lang="en-US" sz="1200" kern="1200" baseline="0" dirty="0" smtClean="0">
                <a:solidFill>
                  <a:schemeClr val="tx1"/>
                </a:solidFill>
                <a:latin typeface="+mn-lt"/>
                <a:ea typeface="+mn-ea"/>
                <a:cs typeface="+mn-cs"/>
              </a:rPr>
              <a:t> </a:t>
            </a:r>
          </a:p>
          <a:p>
            <a:r>
              <a:rPr lang="en-US" sz="1200" b="1" kern="1200" baseline="0" dirty="0" smtClean="0">
                <a:solidFill>
                  <a:schemeClr val="tx1"/>
                </a:solidFill>
                <a:latin typeface="+mn-lt"/>
                <a:ea typeface="+mn-ea"/>
                <a:cs typeface="+mn-cs"/>
              </a:rPr>
              <a:t>Expert power: </a:t>
            </a:r>
            <a:r>
              <a:rPr lang="en-US" sz="1200" kern="1200" baseline="0" dirty="0" smtClean="0">
                <a:solidFill>
                  <a:schemeClr val="tx1"/>
                </a:solidFill>
                <a:latin typeface="+mn-lt"/>
                <a:ea typeface="+mn-ea"/>
                <a:cs typeface="+mn-cs"/>
              </a:rPr>
              <a:t>Expert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because of </a:t>
            </a:r>
            <a:r>
              <a:rPr lang="en-US" sz="1200" kern="1200" baseline="0" dirty="0" err="1" smtClean="0">
                <a:solidFill>
                  <a:schemeClr val="tx1"/>
                </a:solidFill>
                <a:latin typeface="+mn-lt"/>
                <a:ea typeface="+mn-ea"/>
                <a:cs typeface="+mn-cs"/>
              </a:rPr>
              <a:t>recognised</a:t>
            </a:r>
            <a:r>
              <a:rPr lang="en-US" sz="1200" kern="1200" baseline="0" dirty="0" smtClean="0">
                <a:solidFill>
                  <a:schemeClr val="tx1"/>
                </a:solidFill>
                <a:latin typeface="+mn-lt"/>
                <a:ea typeface="+mn-ea"/>
                <a:cs typeface="+mn-cs"/>
              </a:rPr>
              <a:t> skills, talents, or </a:t>
            </a:r>
            <a:r>
              <a:rPr lang="en-US" sz="1200" kern="1200" baseline="0" dirty="0" err="1" smtClean="0">
                <a:solidFill>
                  <a:schemeClr val="tx1"/>
                </a:solidFill>
                <a:latin typeface="+mn-lt"/>
                <a:ea typeface="+mn-ea"/>
                <a:cs typeface="+mn-cs"/>
              </a:rPr>
              <a:t>specialised</a:t>
            </a:r>
            <a:r>
              <a:rPr lang="en-US" sz="1200" kern="1200" baseline="0" dirty="0" smtClean="0">
                <a:solidFill>
                  <a:schemeClr val="tx1"/>
                </a:solidFill>
                <a:latin typeface="+mn-lt"/>
                <a:ea typeface="+mn-ea"/>
                <a:cs typeface="+mn-cs"/>
              </a:rPr>
              <a:t> knowledge. To the extent that managers can demonstrate competence in </a:t>
            </a:r>
            <a:r>
              <a:rPr lang="en-US" sz="1200" kern="1200" baseline="0" dirty="0" err="1" smtClean="0">
                <a:solidFill>
                  <a:schemeClr val="tx1"/>
                </a:solidFill>
                <a:latin typeface="+mn-lt"/>
                <a:ea typeface="+mn-ea"/>
                <a:cs typeface="+mn-cs"/>
              </a:rPr>
              <a:t>analysing</a:t>
            </a:r>
            <a:r>
              <a:rPr lang="en-US" sz="1200" kern="1200" baseline="0" dirty="0" smtClean="0">
                <a:solidFill>
                  <a:schemeClr val="tx1"/>
                </a:solidFill>
                <a:latin typeface="+mn-lt"/>
                <a:ea typeface="+mn-ea"/>
                <a:cs typeface="+mn-cs"/>
              </a:rPr>
              <a:t>, evaluating, controlling, and implementing the tasks of subordinates, they will acquire expert power. </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Referent power: </a:t>
            </a:r>
            <a:r>
              <a:rPr lang="en-US" sz="1200" kern="1200" baseline="0" dirty="0" smtClean="0">
                <a:solidFill>
                  <a:schemeClr val="tx1"/>
                </a:solidFill>
                <a:latin typeface="+mn-lt"/>
                <a:ea typeface="+mn-ea"/>
                <a:cs typeface="+mn-cs"/>
              </a:rPr>
              <a:t>Referent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as a result of being liked or admired. For instance, subordinates' identification with a manager often forms the basis for referent power, This identification may include the desire of the subordinates to emulate the manager. Referent power is usually associated with the individuals who possess admired personality characteristics, charisma, or a good reputation. </a:t>
            </a:r>
            <a:endParaRPr lang="en-US" dirty="0" smtClean="0"/>
          </a:p>
        </p:txBody>
      </p:sp>
      <p:sp>
        <p:nvSpPr>
          <p:cNvPr id="4" name="Slide Number Placeholder 3"/>
          <p:cNvSpPr>
            <a:spLocks noGrp="1"/>
          </p:cNvSpPr>
          <p:nvPr>
            <p:ph type="sldNum" sz="quarter" idx="10"/>
          </p:nvPr>
        </p:nvSpPr>
        <p:spPr/>
        <p:txBody>
          <a:bodyPr/>
          <a:lstStyle/>
          <a:p>
            <a:fld id="{6E04C938-7FB1-4297-97B6-E7228C0C11F3}" type="slidenum">
              <a:rPr lang="en-US" smtClean="0"/>
              <a:pPr/>
              <a:t>13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kern="1200" baseline="0" dirty="0" smtClean="0">
                <a:solidFill>
                  <a:schemeClr val="tx1"/>
                </a:solidFill>
                <a:latin typeface="+mn-lt"/>
                <a:ea typeface="+mn-ea"/>
                <a:cs typeface="+mn-cs"/>
              </a:rPr>
              <a:t>Reward power: </a:t>
            </a:r>
            <a:r>
              <a:rPr lang="en-US" sz="1200" kern="1200" baseline="0" dirty="0" smtClean="0">
                <a:solidFill>
                  <a:schemeClr val="tx1"/>
                </a:solidFill>
                <a:latin typeface="+mn-lt"/>
                <a:ea typeface="+mn-ea"/>
                <a:cs typeface="+mn-cs"/>
              </a:rPr>
              <a:t>Reward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by rewarding their 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Employees comply with requests and directives because of the authority of managers to grant rewards in the form of praise, promotions, salary increase, bonuses, and time-off. Reward power can lead to better performance, but only as long as the employee sees a clear and strong </a:t>
            </a:r>
            <a:r>
              <a:rPr lang="en-US" sz="1200" kern="1200" baseline="0" dirty="0" err="1" smtClean="0">
                <a:solidFill>
                  <a:schemeClr val="tx1"/>
                </a:solidFill>
                <a:latin typeface="+mn-lt"/>
                <a:ea typeface="+mn-ea"/>
                <a:cs typeface="+mn-cs"/>
              </a:rPr>
              <a:t>link'between</a:t>
            </a:r>
            <a:r>
              <a:rPr lang="en-US" sz="1200" kern="1200" baseline="0" dirty="0" smtClean="0">
                <a:solidFill>
                  <a:schemeClr val="tx1"/>
                </a:solidFill>
                <a:latin typeface="+mn-lt"/>
                <a:ea typeface="+mn-ea"/>
                <a:cs typeface="+mn-cs"/>
              </a:rPr>
              <a:t> performance and rewards. </a:t>
            </a:r>
          </a:p>
          <a:p>
            <a:r>
              <a:rPr lang="en-US" sz="1200" kern="1200" baseline="0" dirty="0" smtClean="0">
                <a:solidFill>
                  <a:schemeClr val="tx1"/>
                </a:solidFill>
                <a:latin typeface="+mn-lt"/>
                <a:ea typeface="+mn-ea"/>
                <a:cs typeface="+mn-cs"/>
              </a:rPr>
              <a:t>Coercive power: Coercive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by means of punishment for undesirable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For example, subordinates may comply because they expect to be punished for failure to respond </a:t>
            </a:r>
            <a:r>
              <a:rPr lang="en-US" sz="1200" kern="1200" baseline="0" dirty="0" err="1" smtClean="0">
                <a:solidFill>
                  <a:schemeClr val="tx1"/>
                </a:solidFill>
                <a:latin typeface="+mn-lt"/>
                <a:ea typeface="+mn-ea"/>
                <a:cs typeface="+mn-cs"/>
              </a:rPr>
              <a:t>favourably</a:t>
            </a:r>
            <a:r>
              <a:rPr lang="en-US" sz="1200" kern="1200" baseline="0" dirty="0" smtClean="0">
                <a:solidFill>
                  <a:schemeClr val="tx1"/>
                </a:solidFill>
                <a:latin typeface="+mn-lt"/>
                <a:ea typeface="+mn-ea"/>
                <a:cs typeface="+mn-cs"/>
              </a:rPr>
              <a:t> to managerial directives. Punishment may be major or minor, depending on the nature of omission or commission. </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Legitimate Power</a:t>
            </a:r>
            <a:r>
              <a:rPr lang="en-US" sz="1200" kern="1200" baseline="0" dirty="0" smtClean="0">
                <a:solidFill>
                  <a:schemeClr val="tx1"/>
                </a:solidFill>
                <a:latin typeface="+mn-lt"/>
                <a:ea typeface="+mn-ea"/>
                <a:cs typeface="+mn-cs"/>
              </a:rPr>
              <a:t>: Legitimate power most often refers to a manager's ability to influence subordinates'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because of the manager's position in the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hierarchy. Subordinates may respond to such influence because they acknowledge the manager's legitimate right to prescribe certain </a:t>
            </a:r>
            <a:r>
              <a:rPr lang="en-US" sz="1200" kern="1200" baseline="0" dirty="0" err="1" smtClean="0">
                <a:solidFill>
                  <a:schemeClr val="tx1"/>
                </a:solidFill>
                <a:latin typeface="+mn-lt"/>
                <a:ea typeface="+mn-ea"/>
                <a:cs typeface="+mn-cs"/>
              </a:rPr>
              <a:t>behaviours</a:t>
            </a:r>
            <a:r>
              <a:rPr lang="en-US"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Legitimate power is an important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concept. Typically, a manager is empowered to make decisions within a specific area of responsibility, such as quality control, accounting, human resource, marketing, and so on.</a:t>
            </a:r>
          </a:p>
          <a:p>
            <a:r>
              <a:rPr lang="en-US" sz="1200" kern="1200" baseline="0" dirty="0" smtClean="0">
                <a:solidFill>
                  <a:schemeClr val="tx1"/>
                </a:solidFill>
                <a:latin typeface="+mn-lt"/>
                <a:ea typeface="+mn-ea"/>
                <a:cs typeface="+mn-cs"/>
              </a:rPr>
              <a:t> </a:t>
            </a:r>
          </a:p>
          <a:p>
            <a:r>
              <a:rPr lang="en-US" sz="1200" b="1" kern="1200" baseline="0" dirty="0" smtClean="0">
                <a:solidFill>
                  <a:schemeClr val="tx1"/>
                </a:solidFill>
                <a:latin typeface="+mn-lt"/>
                <a:ea typeface="+mn-ea"/>
                <a:cs typeface="+mn-cs"/>
              </a:rPr>
              <a:t>Expert power: </a:t>
            </a:r>
            <a:r>
              <a:rPr lang="en-US" sz="1200" kern="1200" baseline="0" dirty="0" smtClean="0">
                <a:solidFill>
                  <a:schemeClr val="tx1"/>
                </a:solidFill>
                <a:latin typeface="+mn-lt"/>
                <a:ea typeface="+mn-ea"/>
                <a:cs typeface="+mn-cs"/>
              </a:rPr>
              <a:t>Expert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because of </a:t>
            </a:r>
            <a:r>
              <a:rPr lang="en-US" sz="1200" kern="1200" baseline="0" dirty="0" err="1" smtClean="0">
                <a:solidFill>
                  <a:schemeClr val="tx1"/>
                </a:solidFill>
                <a:latin typeface="+mn-lt"/>
                <a:ea typeface="+mn-ea"/>
                <a:cs typeface="+mn-cs"/>
              </a:rPr>
              <a:t>recognised</a:t>
            </a:r>
            <a:r>
              <a:rPr lang="en-US" sz="1200" kern="1200" baseline="0" dirty="0" smtClean="0">
                <a:solidFill>
                  <a:schemeClr val="tx1"/>
                </a:solidFill>
                <a:latin typeface="+mn-lt"/>
                <a:ea typeface="+mn-ea"/>
                <a:cs typeface="+mn-cs"/>
              </a:rPr>
              <a:t> skills, talents, or </a:t>
            </a:r>
            <a:r>
              <a:rPr lang="en-US" sz="1200" kern="1200" baseline="0" dirty="0" err="1" smtClean="0">
                <a:solidFill>
                  <a:schemeClr val="tx1"/>
                </a:solidFill>
                <a:latin typeface="+mn-lt"/>
                <a:ea typeface="+mn-ea"/>
                <a:cs typeface="+mn-cs"/>
              </a:rPr>
              <a:t>specialised</a:t>
            </a:r>
            <a:r>
              <a:rPr lang="en-US" sz="1200" kern="1200" baseline="0" dirty="0" smtClean="0">
                <a:solidFill>
                  <a:schemeClr val="tx1"/>
                </a:solidFill>
                <a:latin typeface="+mn-lt"/>
                <a:ea typeface="+mn-ea"/>
                <a:cs typeface="+mn-cs"/>
              </a:rPr>
              <a:t> knowledge. To the extent that managers can demonstrate competence in </a:t>
            </a:r>
            <a:r>
              <a:rPr lang="en-US" sz="1200" kern="1200" baseline="0" dirty="0" err="1" smtClean="0">
                <a:solidFill>
                  <a:schemeClr val="tx1"/>
                </a:solidFill>
                <a:latin typeface="+mn-lt"/>
                <a:ea typeface="+mn-ea"/>
                <a:cs typeface="+mn-cs"/>
              </a:rPr>
              <a:t>analysing</a:t>
            </a:r>
            <a:r>
              <a:rPr lang="en-US" sz="1200" kern="1200" baseline="0" dirty="0" smtClean="0">
                <a:solidFill>
                  <a:schemeClr val="tx1"/>
                </a:solidFill>
                <a:latin typeface="+mn-lt"/>
                <a:ea typeface="+mn-ea"/>
                <a:cs typeface="+mn-cs"/>
              </a:rPr>
              <a:t>, evaluating, controlling, and implementing the tasks of subordinates, they will acquire expert power. </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Referent power: </a:t>
            </a:r>
            <a:r>
              <a:rPr lang="en-US" sz="1200" kern="1200" baseline="0" dirty="0" smtClean="0">
                <a:solidFill>
                  <a:schemeClr val="tx1"/>
                </a:solidFill>
                <a:latin typeface="+mn-lt"/>
                <a:ea typeface="+mn-ea"/>
                <a:cs typeface="+mn-cs"/>
              </a:rPr>
              <a:t>Referent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as a result of being liked or admired. For instance, subordinates' identification with a manager often forms the basis for referent power, This identification may include the desire of the subordinates to emulate the manager. Referent power is usually associated with the individuals who possess admired personality characteristics, charisma, or a good reputation. </a:t>
            </a:r>
            <a:endParaRPr lang="en-US" dirty="0" smtClean="0"/>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14</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baseline="0" dirty="0" smtClean="0">
                <a:solidFill>
                  <a:schemeClr val="tx1"/>
                </a:solidFill>
                <a:latin typeface="+mn-lt"/>
                <a:ea typeface="+mn-ea"/>
                <a:cs typeface="+mn-cs"/>
              </a:rPr>
              <a:t>Knowledge as power: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are information processors that must use knowledge to produce goods and services. The concept of </a:t>
            </a:r>
            <a:r>
              <a:rPr lang="en-US" sz="1200" kern="1200" baseline="0" dirty="0" err="1" smtClean="0">
                <a:solidFill>
                  <a:schemeClr val="tx1"/>
                </a:solidFill>
                <a:latin typeface="+mn-lt"/>
                <a:ea typeface="+mn-ea"/>
                <a:cs typeface="+mn-cs"/>
              </a:rPr>
              <a:t>knwledge</a:t>
            </a:r>
            <a:r>
              <a:rPr lang="en-US" sz="1200" kern="1200" baseline="0" dirty="0" smtClean="0">
                <a:solidFill>
                  <a:schemeClr val="tx1"/>
                </a:solidFill>
                <a:latin typeface="+mn-lt"/>
                <a:ea typeface="+mn-ea"/>
                <a:cs typeface="+mn-cs"/>
              </a:rPr>
              <a:t> as power means that individuals, teams, groups, or departments that possess knowledge are crucial in attaining the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goals. Intellectual capital represents the knowledge, know-how, and competency that exists in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This intellectual capital can provide an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with a competitive edge in the marketplace. </a:t>
            </a:r>
          </a:p>
          <a:p>
            <a:r>
              <a:rPr lang="en-US" sz="1200" kern="1200" baseline="0" dirty="0" smtClean="0">
                <a:solidFill>
                  <a:schemeClr val="tx1"/>
                </a:solidFill>
                <a:latin typeface="+mn-lt"/>
                <a:ea typeface="+mn-ea"/>
                <a:cs typeface="+mn-cs"/>
              </a:rPr>
              <a:t>Resources as power: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need a variety of resources, including money, human resources, equipment, materials, and customers to survive. The importance of specific resources to an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success and the difficulty in obtaining them vary from situation to situation. The departments, groups, or individuals who can provide essential or difficult-to-obtain resources acquire more power in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than others. </a:t>
            </a:r>
          </a:p>
          <a:p>
            <a:r>
              <a:rPr lang="en-US" sz="1200" kern="1200" baseline="0" dirty="0" smtClean="0">
                <a:solidFill>
                  <a:schemeClr val="tx1"/>
                </a:solidFill>
                <a:latin typeface="+mn-lt"/>
                <a:ea typeface="+mn-ea"/>
                <a:cs typeface="+mn-cs"/>
              </a:rPr>
              <a:t>Decision making as power: The decision making process in an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creates more or less power differences among individuals or groups. Managers exercise considerable power in an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simply because of their decision making ability. Although decision making is an important aspect of power in every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cultural differences make for some interesting differences in the relationship. For example, in Chinese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decision making power was more </a:t>
            </a:r>
            <a:r>
              <a:rPr lang="en-US" sz="1200" kern="1200" baseline="0" dirty="0" err="1" smtClean="0">
                <a:solidFill>
                  <a:schemeClr val="tx1"/>
                </a:solidFill>
                <a:latin typeface="+mn-lt"/>
                <a:ea typeface="+mn-ea"/>
                <a:cs typeface="+mn-cs"/>
              </a:rPr>
              <a:t>decentralised</a:t>
            </a:r>
            <a:r>
              <a:rPr lang="en-US" sz="1200" kern="1200" baseline="0" dirty="0" smtClean="0">
                <a:solidFill>
                  <a:schemeClr val="tx1"/>
                </a:solidFill>
                <a:latin typeface="+mn-lt"/>
                <a:ea typeface="+mn-ea"/>
                <a:cs typeface="+mn-cs"/>
              </a:rPr>
              <a:t> in manufacturing firms than in service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The reverse was true in British firms, with power being more </a:t>
            </a:r>
            <a:r>
              <a:rPr lang="en-US" sz="1200" kern="1200" baseline="0" dirty="0" err="1" smtClean="0">
                <a:solidFill>
                  <a:schemeClr val="tx1"/>
                </a:solidFill>
                <a:latin typeface="+mn-lt"/>
                <a:ea typeface="+mn-ea"/>
                <a:cs typeface="+mn-cs"/>
              </a:rPr>
              <a:t>decentralised</a:t>
            </a:r>
            <a:r>
              <a:rPr lang="en-US" sz="1200" kern="1200" baseline="0" dirty="0" smtClean="0">
                <a:solidFill>
                  <a:schemeClr val="tx1"/>
                </a:solidFill>
                <a:latin typeface="+mn-lt"/>
                <a:ea typeface="+mn-ea"/>
                <a:cs typeface="+mn-cs"/>
              </a:rPr>
              <a:t> in the service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than in the manufacturing firms. </a:t>
            </a:r>
          </a:p>
          <a:p>
            <a:r>
              <a:rPr lang="en-US" sz="1200" kern="1200" baseline="0" dirty="0" smtClean="0">
                <a:solidFill>
                  <a:schemeClr val="tx1"/>
                </a:solidFill>
                <a:latin typeface="+mn-lt"/>
                <a:ea typeface="+mn-ea"/>
                <a:cs typeface="+mn-cs"/>
              </a:rPr>
              <a:t>Networks as power: The existence of structural and situational power depends not only on access to information, resources and decision making, but also on the ability to get cooperation in carrying out tasks. Managers and departments that have connecting links with other individuals and departments in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will be more powerful than those who don't have.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16</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Resources as power: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need a variety of resources, including money, human resources, equipment, materials, and customers to survive. The importance of specific resources to an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success and the difficulty in obtaining them vary from situation to situation. The departments, groups, or individuals who can provide essential or difficult-to-obtain resources acquire more power in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than others.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17</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Decision making as power: The decision making process in an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creates more or less power differences among individuals or groups. Managers exercise considerable power in an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simply because of their decision making ability. Although decision making is an important aspect of power in every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cultural differences make for some interesting differences in the relationship. For example, in Chinese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decision making power was more </a:t>
            </a:r>
            <a:r>
              <a:rPr lang="en-US" sz="1200" kern="1200" baseline="0" dirty="0" err="1" smtClean="0">
                <a:solidFill>
                  <a:schemeClr val="tx1"/>
                </a:solidFill>
                <a:latin typeface="+mn-lt"/>
                <a:ea typeface="+mn-ea"/>
                <a:cs typeface="+mn-cs"/>
              </a:rPr>
              <a:t>decentralised</a:t>
            </a:r>
            <a:r>
              <a:rPr lang="en-US" sz="1200" kern="1200" baseline="0" dirty="0" smtClean="0">
                <a:solidFill>
                  <a:schemeClr val="tx1"/>
                </a:solidFill>
                <a:latin typeface="+mn-lt"/>
                <a:ea typeface="+mn-ea"/>
                <a:cs typeface="+mn-cs"/>
              </a:rPr>
              <a:t> in manufacturing firms than in service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The reverse was true in British firms, with power being more </a:t>
            </a:r>
            <a:r>
              <a:rPr lang="en-US" sz="1200" kern="1200" baseline="0" dirty="0" err="1" smtClean="0">
                <a:solidFill>
                  <a:schemeClr val="tx1"/>
                </a:solidFill>
                <a:latin typeface="+mn-lt"/>
                <a:ea typeface="+mn-ea"/>
                <a:cs typeface="+mn-cs"/>
              </a:rPr>
              <a:t>decentralised</a:t>
            </a:r>
            <a:r>
              <a:rPr lang="en-US" sz="1200" kern="1200" baseline="0" dirty="0" smtClean="0">
                <a:solidFill>
                  <a:schemeClr val="tx1"/>
                </a:solidFill>
                <a:latin typeface="+mn-lt"/>
                <a:ea typeface="+mn-ea"/>
                <a:cs typeface="+mn-cs"/>
              </a:rPr>
              <a:t> in the service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than in the manufacturing firms.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18</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Networks as power: The existence of structural and situational power depends not only on access to information, resources and decision making, but also on the ability to get cooperation in carrying out tasks. Managers and departments that have connecting links with other individuals and departments in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will be more powerful than those who don't have.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19</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baseline="0" dirty="0" err="1" smtClean="0">
                <a:solidFill>
                  <a:schemeClr val="tx1"/>
                </a:solidFill>
                <a:latin typeface="+mn-lt"/>
                <a:ea typeface="+mn-ea"/>
                <a:cs typeface="+mn-cs"/>
              </a:rPr>
              <a:t>Etzioni</a:t>
            </a:r>
            <a:r>
              <a:rPr lang="en-US" sz="1200" kern="1200" baseline="0" dirty="0" smtClean="0">
                <a:solidFill>
                  <a:schemeClr val="tx1"/>
                </a:solidFill>
                <a:latin typeface="+mn-lt"/>
                <a:ea typeface="+mn-ea"/>
                <a:cs typeface="+mn-cs"/>
              </a:rPr>
              <a:t> identifies three basic resources of power namely, (a) coercion, (b) remunerative power, and (c) normative power. </a:t>
            </a:r>
          </a:p>
          <a:p>
            <a:r>
              <a:rPr lang="en-US" sz="1200" kern="1200" baseline="0" dirty="0" smtClean="0">
                <a:solidFill>
                  <a:schemeClr val="tx1"/>
                </a:solidFill>
                <a:latin typeface="+mn-lt"/>
                <a:ea typeface="+mn-ea"/>
                <a:cs typeface="+mn-cs"/>
              </a:rPr>
              <a:t>Coercion means the ability to manipulate physical sanctions including physical chastisement, forcible detention, to deprive a person of food, sleep and other physiological needs. Force is therefore required in order to obtain compliance. Examples of such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include jails, detention </a:t>
            </a:r>
            <a:r>
              <a:rPr lang="en-US" sz="1200" kern="1200" baseline="0" dirty="0" err="1" smtClean="0">
                <a:solidFill>
                  <a:schemeClr val="tx1"/>
                </a:solidFill>
                <a:latin typeface="+mn-lt"/>
                <a:ea typeface="+mn-ea"/>
                <a:cs typeface="+mn-cs"/>
              </a:rPr>
              <a:t>centres</a:t>
            </a:r>
            <a:r>
              <a:rPr lang="en-US" sz="1200" kern="1200" baseline="0" dirty="0" smtClean="0">
                <a:solidFill>
                  <a:schemeClr val="tx1"/>
                </a:solidFill>
                <a:latin typeface="+mn-lt"/>
                <a:ea typeface="+mn-ea"/>
                <a:cs typeface="+mn-cs"/>
              </a:rPr>
              <a:t>, concentration camps, and some psychiatric hospitals. </a:t>
            </a:r>
          </a:p>
          <a:p>
            <a:r>
              <a:rPr lang="en-US" sz="1200" kern="1200" baseline="0" dirty="0" smtClean="0">
                <a:solidFill>
                  <a:schemeClr val="tx1"/>
                </a:solidFill>
                <a:latin typeface="+mn-lt"/>
                <a:ea typeface="+mn-ea"/>
                <a:cs typeface="+mn-cs"/>
              </a:rPr>
              <a:t>Remunerative power refers to the ability to manipulate material rewards and sanctions including salaries, wages, promotions and training. Utilitarian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engage in 'producing goods and services for sale in the market place. Material inducement is required to procure compliance. Such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include factories, hotels and commercial enterprises. </a:t>
            </a:r>
          </a:p>
          <a:p>
            <a:r>
              <a:rPr lang="en-US" sz="1200" kern="1200" baseline="0" dirty="0" smtClean="0">
                <a:solidFill>
                  <a:schemeClr val="tx1"/>
                </a:solidFill>
                <a:latin typeface="+mn-lt"/>
                <a:ea typeface="+mn-ea"/>
                <a:cs typeface="+mn-cs"/>
              </a:rPr>
              <a:t>Normative power rests upon human need for approval and recognition. It refers to the ability to manipulate symbols including medals, gadgets, badges and certificates. Normative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are those whose mission is primarily idealistic or value-based. Such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include voluntary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and political groups, schools, universities and hospitals. The members of these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are highly committed. </a:t>
            </a:r>
          </a:p>
          <a:p>
            <a:r>
              <a:rPr lang="en-US" sz="1200" kern="1200" baseline="0" dirty="0" smtClean="0">
                <a:solidFill>
                  <a:schemeClr val="tx1"/>
                </a:solidFill>
                <a:latin typeface="+mn-lt"/>
                <a:ea typeface="+mn-ea"/>
                <a:cs typeface="+mn-cs"/>
              </a:rPr>
              <a:t>According to </a:t>
            </a:r>
            <a:r>
              <a:rPr lang="en-US" sz="1200" kern="1200" baseline="0" dirty="0" err="1" smtClean="0">
                <a:solidFill>
                  <a:schemeClr val="tx1"/>
                </a:solidFill>
                <a:latin typeface="+mn-lt"/>
                <a:ea typeface="+mn-ea"/>
                <a:cs typeface="+mn-cs"/>
              </a:rPr>
              <a:t>Etzioni</a:t>
            </a:r>
            <a:r>
              <a:rPr lang="en-US" sz="1200" kern="1200" baseline="0" dirty="0" smtClean="0">
                <a:solidFill>
                  <a:schemeClr val="tx1"/>
                </a:solidFill>
                <a:latin typeface="+mn-lt"/>
                <a:ea typeface="+mn-ea"/>
                <a:cs typeface="+mn-cs"/>
              </a:rPr>
              <a:t> each form of power is associated with a particular form of involvement. Coercion is associated with alienation and hostility, remunerative power with calculative involvement and normative power with moral involvement. </a:t>
            </a:r>
          </a:p>
          <a:p>
            <a:r>
              <a:rPr lang="en-US" sz="1200" kern="1200" baseline="0" dirty="0" smtClean="0">
                <a:solidFill>
                  <a:schemeClr val="tx1"/>
                </a:solidFill>
                <a:latin typeface="+mn-lt"/>
                <a:ea typeface="+mn-ea"/>
                <a:cs typeface="+mn-cs"/>
              </a:rPr>
              <a:t>Another influential contribution to the literature and power in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is French and Raven's typology of power. </a:t>
            </a:r>
            <a:endParaRPr lang="en-US" dirty="0" smtClean="0"/>
          </a:p>
        </p:txBody>
      </p:sp>
      <p:sp>
        <p:nvSpPr>
          <p:cNvPr id="4" name="Slide Number Placeholder 3"/>
          <p:cNvSpPr>
            <a:spLocks noGrp="1"/>
          </p:cNvSpPr>
          <p:nvPr>
            <p:ph type="sldNum" sz="quarter" idx="10"/>
          </p:nvPr>
        </p:nvSpPr>
        <p:spPr/>
        <p:txBody>
          <a:bodyPr/>
          <a:lstStyle/>
          <a:p>
            <a:fld id="{6E04C938-7FB1-4297-97B6-E7228C0C11F3}" type="slidenum">
              <a:rPr lang="en-US" smtClean="0"/>
              <a:pPr/>
              <a:t>20</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baseline="0" dirty="0" err="1" smtClean="0">
                <a:solidFill>
                  <a:schemeClr val="tx1"/>
                </a:solidFill>
                <a:latin typeface="+mn-lt"/>
                <a:ea typeface="+mn-ea"/>
                <a:cs typeface="+mn-cs"/>
              </a:rPr>
              <a:t>Etzioni</a:t>
            </a:r>
            <a:r>
              <a:rPr lang="en-US" sz="1200" kern="1200" baseline="0" dirty="0" smtClean="0">
                <a:solidFill>
                  <a:schemeClr val="tx1"/>
                </a:solidFill>
                <a:latin typeface="+mn-lt"/>
                <a:ea typeface="+mn-ea"/>
                <a:cs typeface="+mn-cs"/>
              </a:rPr>
              <a:t> identifies three basic resources of power namely, (a) coercion, (b) remunerative power, and (c) normative power. </a:t>
            </a:r>
          </a:p>
          <a:p>
            <a:r>
              <a:rPr lang="en-US" sz="1200" kern="1200" baseline="0" dirty="0" smtClean="0">
                <a:solidFill>
                  <a:schemeClr val="tx1"/>
                </a:solidFill>
                <a:latin typeface="+mn-lt"/>
                <a:ea typeface="+mn-ea"/>
                <a:cs typeface="+mn-cs"/>
              </a:rPr>
              <a:t>Coercion means the ability to manipulate physical sanctions including physical chastisement, forcible detention, to deprive a person of food, sleep and other physiological needs. Force is therefore required in order to obtain compliance. Examples of such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include jails, detention </a:t>
            </a:r>
            <a:r>
              <a:rPr lang="en-US" sz="1200" kern="1200" baseline="0" dirty="0" err="1" smtClean="0">
                <a:solidFill>
                  <a:schemeClr val="tx1"/>
                </a:solidFill>
                <a:latin typeface="+mn-lt"/>
                <a:ea typeface="+mn-ea"/>
                <a:cs typeface="+mn-cs"/>
              </a:rPr>
              <a:t>centres</a:t>
            </a:r>
            <a:r>
              <a:rPr lang="en-US" sz="1200" kern="1200" baseline="0" dirty="0" smtClean="0">
                <a:solidFill>
                  <a:schemeClr val="tx1"/>
                </a:solidFill>
                <a:latin typeface="+mn-lt"/>
                <a:ea typeface="+mn-ea"/>
                <a:cs typeface="+mn-cs"/>
              </a:rPr>
              <a:t>, concentration camps, and some psychiatric hospitals. </a:t>
            </a:r>
          </a:p>
          <a:p>
            <a:r>
              <a:rPr lang="en-US" sz="1200" kern="1200" baseline="0" dirty="0" smtClean="0">
                <a:solidFill>
                  <a:schemeClr val="tx1"/>
                </a:solidFill>
                <a:latin typeface="+mn-lt"/>
                <a:ea typeface="+mn-ea"/>
                <a:cs typeface="+mn-cs"/>
              </a:rPr>
              <a:t>Remunerative power refers to the ability to manipulate material rewards and sanctions including salaries, wages, promotions and training. Utilitarian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engage in 'producing goods and services for sale in the market place. Material inducement is required to procure compliance. Such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include factories, hotels and commercial enterprises. </a:t>
            </a:r>
          </a:p>
          <a:p>
            <a:r>
              <a:rPr lang="en-US" sz="1200" kern="1200" baseline="0" dirty="0" smtClean="0">
                <a:solidFill>
                  <a:schemeClr val="tx1"/>
                </a:solidFill>
                <a:latin typeface="+mn-lt"/>
                <a:ea typeface="+mn-ea"/>
                <a:cs typeface="+mn-cs"/>
              </a:rPr>
              <a:t>Normative power rests upon human need for approval and recognition. It refers to the ability to manipulate symbols including medals, gadgets, badges and certificates. Normative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are those whose mission is primarily idealistic or value-based. Such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include voluntary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and political groups, schools, universities and hospitals. The members of these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are highly committed. </a:t>
            </a:r>
          </a:p>
          <a:p>
            <a:r>
              <a:rPr lang="en-US" sz="1200" kern="1200" baseline="0" dirty="0" smtClean="0">
                <a:solidFill>
                  <a:schemeClr val="tx1"/>
                </a:solidFill>
                <a:latin typeface="+mn-lt"/>
                <a:ea typeface="+mn-ea"/>
                <a:cs typeface="+mn-cs"/>
              </a:rPr>
              <a:t>According to </a:t>
            </a:r>
            <a:r>
              <a:rPr lang="en-US" sz="1200" kern="1200" baseline="0" dirty="0" err="1" smtClean="0">
                <a:solidFill>
                  <a:schemeClr val="tx1"/>
                </a:solidFill>
                <a:latin typeface="+mn-lt"/>
                <a:ea typeface="+mn-ea"/>
                <a:cs typeface="+mn-cs"/>
              </a:rPr>
              <a:t>Etzioni</a:t>
            </a:r>
            <a:r>
              <a:rPr lang="en-US" sz="1200" kern="1200" baseline="0" dirty="0" smtClean="0">
                <a:solidFill>
                  <a:schemeClr val="tx1"/>
                </a:solidFill>
                <a:latin typeface="+mn-lt"/>
                <a:ea typeface="+mn-ea"/>
                <a:cs typeface="+mn-cs"/>
              </a:rPr>
              <a:t> each form of power is associated with a particular form of involvement. Coercion is associated with alienation and hostility, remunerative power with calculative involvement and normative power with moral involvement. </a:t>
            </a:r>
          </a:p>
          <a:p>
            <a:r>
              <a:rPr lang="en-US" sz="1200" kern="1200" baseline="0" dirty="0" smtClean="0">
                <a:solidFill>
                  <a:schemeClr val="tx1"/>
                </a:solidFill>
                <a:latin typeface="+mn-lt"/>
                <a:ea typeface="+mn-ea"/>
                <a:cs typeface="+mn-cs"/>
              </a:rPr>
              <a:t>Another influential contribution to the literature and power in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is French and Raven's typology of power. </a:t>
            </a:r>
            <a:endParaRPr lang="en-US" dirty="0" smtClean="0"/>
          </a:p>
        </p:txBody>
      </p:sp>
      <p:sp>
        <p:nvSpPr>
          <p:cNvPr id="4" name="Slide Number Placeholder 3"/>
          <p:cNvSpPr>
            <a:spLocks noGrp="1"/>
          </p:cNvSpPr>
          <p:nvPr>
            <p:ph type="sldNum" sz="quarter" idx="10"/>
          </p:nvPr>
        </p:nvSpPr>
        <p:spPr/>
        <p:txBody>
          <a:bodyPr/>
          <a:lstStyle/>
          <a:p>
            <a:fld id="{6E04C938-7FB1-4297-97B6-E7228C0C11F3}" type="slidenum">
              <a:rPr lang="en-US" smtClean="0"/>
              <a:pPr/>
              <a:t>21</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baseline="0" dirty="0" err="1" smtClean="0">
                <a:solidFill>
                  <a:schemeClr val="tx1"/>
                </a:solidFill>
                <a:latin typeface="+mn-lt"/>
                <a:ea typeface="+mn-ea"/>
                <a:cs typeface="+mn-cs"/>
              </a:rPr>
              <a:t>Etzioni</a:t>
            </a:r>
            <a:r>
              <a:rPr lang="en-US" sz="1200" kern="1200" baseline="0" dirty="0" smtClean="0">
                <a:solidFill>
                  <a:schemeClr val="tx1"/>
                </a:solidFill>
                <a:latin typeface="+mn-lt"/>
                <a:ea typeface="+mn-ea"/>
                <a:cs typeface="+mn-cs"/>
              </a:rPr>
              <a:t> identifies three basic resources of power namely, (a) coercion, (b) remunerative power, and (c) normative power. </a:t>
            </a:r>
          </a:p>
          <a:p>
            <a:r>
              <a:rPr lang="en-US" sz="1200" kern="1200" baseline="0" dirty="0" smtClean="0">
                <a:solidFill>
                  <a:schemeClr val="tx1"/>
                </a:solidFill>
                <a:latin typeface="+mn-lt"/>
                <a:ea typeface="+mn-ea"/>
                <a:cs typeface="+mn-cs"/>
              </a:rPr>
              <a:t>Coercion means the ability to manipulate physical sanctions including physical chastisement, forcible detention, to deprive a person of food, sleep and other physiological needs. Force is therefore required in order to obtain compliance. Examples of such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include jails, detention </a:t>
            </a:r>
            <a:r>
              <a:rPr lang="en-US" sz="1200" kern="1200" baseline="0" dirty="0" err="1" smtClean="0">
                <a:solidFill>
                  <a:schemeClr val="tx1"/>
                </a:solidFill>
                <a:latin typeface="+mn-lt"/>
                <a:ea typeface="+mn-ea"/>
                <a:cs typeface="+mn-cs"/>
              </a:rPr>
              <a:t>centres</a:t>
            </a:r>
            <a:r>
              <a:rPr lang="en-US" sz="1200" kern="1200" baseline="0" dirty="0" smtClean="0">
                <a:solidFill>
                  <a:schemeClr val="tx1"/>
                </a:solidFill>
                <a:latin typeface="+mn-lt"/>
                <a:ea typeface="+mn-ea"/>
                <a:cs typeface="+mn-cs"/>
              </a:rPr>
              <a:t>, concentration camps, and some psychiatric hospitals. </a:t>
            </a:r>
          </a:p>
          <a:p>
            <a:r>
              <a:rPr lang="en-US" sz="1200" kern="1200" baseline="0" dirty="0" smtClean="0">
                <a:solidFill>
                  <a:schemeClr val="tx1"/>
                </a:solidFill>
                <a:latin typeface="+mn-lt"/>
                <a:ea typeface="+mn-ea"/>
                <a:cs typeface="+mn-cs"/>
              </a:rPr>
              <a:t>Remunerative power refers to the ability to manipulate material rewards and sanctions including salaries, wages, promotions and training. Utilitarian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engage in 'producing goods and services for sale in the market place. Material inducement is required to procure compliance. Such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include factories, hotels and commercial enterprises. </a:t>
            </a:r>
          </a:p>
          <a:p>
            <a:r>
              <a:rPr lang="en-US" sz="1200" kern="1200" baseline="0" dirty="0" smtClean="0">
                <a:solidFill>
                  <a:schemeClr val="tx1"/>
                </a:solidFill>
                <a:latin typeface="+mn-lt"/>
                <a:ea typeface="+mn-ea"/>
                <a:cs typeface="+mn-cs"/>
              </a:rPr>
              <a:t>Normative power rests upon human need for approval and recognition. It refers to the ability to manipulate symbols including medals, gadgets, badges and certificates. Normative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are those whose mission is primarily idealistic or value-based. Such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include voluntary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and political groups, schools, universities and hospitals. The members of these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are highly committed. </a:t>
            </a:r>
          </a:p>
          <a:p>
            <a:r>
              <a:rPr lang="en-US" sz="1200" kern="1200" baseline="0" dirty="0" smtClean="0">
                <a:solidFill>
                  <a:schemeClr val="tx1"/>
                </a:solidFill>
                <a:latin typeface="+mn-lt"/>
                <a:ea typeface="+mn-ea"/>
                <a:cs typeface="+mn-cs"/>
              </a:rPr>
              <a:t>According to </a:t>
            </a:r>
            <a:r>
              <a:rPr lang="en-US" sz="1200" kern="1200" baseline="0" dirty="0" err="1" smtClean="0">
                <a:solidFill>
                  <a:schemeClr val="tx1"/>
                </a:solidFill>
                <a:latin typeface="+mn-lt"/>
                <a:ea typeface="+mn-ea"/>
                <a:cs typeface="+mn-cs"/>
              </a:rPr>
              <a:t>Etzioni</a:t>
            </a:r>
            <a:r>
              <a:rPr lang="en-US" sz="1200" kern="1200" baseline="0" dirty="0" smtClean="0">
                <a:solidFill>
                  <a:schemeClr val="tx1"/>
                </a:solidFill>
                <a:latin typeface="+mn-lt"/>
                <a:ea typeface="+mn-ea"/>
                <a:cs typeface="+mn-cs"/>
              </a:rPr>
              <a:t> each form of power is associated with a particular form of involvement. Coercion is associated with alienation and hostility, remunerative power with calculative involvement and normative power with moral involvement. </a:t>
            </a:r>
          </a:p>
          <a:p>
            <a:r>
              <a:rPr lang="en-US" sz="1200" kern="1200" baseline="0" dirty="0" smtClean="0">
                <a:solidFill>
                  <a:schemeClr val="tx1"/>
                </a:solidFill>
                <a:latin typeface="+mn-lt"/>
                <a:ea typeface="+mn-ea"/>
                <a:cs typeface="+mn-cs"/>
              </a:rPr>
              <a:t>Another influential contribution to the literature and power in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is French and Raven's typology of power. </a:t>
            </a:r>
            <a:endParaRPr lang="en-US" dirty="0" smtClean="0"/>
          </a:p>
        </p:txBody>
      </p:sp>
      <p:sp>
        <p:nvSpPr>
          <p:cNvPr id="4" name="Slide Number Placeholder 3"/>
          <p:cNvSpPr>
            <a:spLocks noGrp="1"/>
          </p:cNvSpPr>
          <p:nvPr>
            <p:ph type="sldNum" sz="quarter" idx="10"/>
          </p:nvPr>
        </p:nvSpPr>
        <p:spPr/>
        <p:txBody>
          <a:bodyPr/>
          <a:lstStyle/>
          <a:p>
            <a:fld id="{6E04C938-7FB1-4297-97B6-E7228C0C11F3}" type="slidenum">
              <a:rPr lang="en-US" smtClean="0"/>
              <a:pPr/>
              <a:t>22</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baseline="0" dirty="0" err="1" smtClean="0">
                <a:solidFill>
                  <a:schemeClr val="tx1"/>
                </a:solidFill>
                <a:latin typeface="+mn-lt"/>
                <a:ea typeface="+mn-ea"/>
                <a:cs typeface="+mn-cs"/>
              </a:rPr>
              <a:t>Etzioni</a:t>
            </a:r>
            <a:r>
              <a:rPr lang="en-US" sz="1200" kern="1200" baseline="0" dirty="0" smtClean="0">
                <a:solidFill>
                  <a:schemeClr val="tx1"/>
                </a:solidFill>
                <a:latin typeface="+mn-lt"/>
                <a:ea typeface="+mn-ea"/>
                <a:cs typeface="+mn-cs"/>
              </a:rPr>
              <a:t> identifies three basic resources of power namely, (a) coercion, (b) remunerative power, and (c) normative power. </a:t>
            </a:r>
          </a:p>
          <a:p>
            <a:r>
              <a:rPr lang="en-US" sz="1200" kern="1200" baseline="0" dirty="0" smtClean="0">
                <a:solidFill>
                  <a:schemeClr val="tx1"/>
                </a:solidFill>
                <a:latin typeface="+mn-lt"/>
                <a:ea typeface="+mn-ea"/>
                <a:cs typeface="+mn-cs"/>
              </a:rPr>
              <a:t>Coercion means the ability to manipulate physical sanctions including physical chastisement, forcible detention, to deprive a person of food, sleep and other physiological needs. Force is therefore required in order to obtain compliance. Examples of such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include jails, detention </a:t>
            </a:r>
            <a:r>
              <a:rPr lang="en-US" sz="1200" kern="1200" baseline="0" dirty="0" err="1" smtClean="0">
                <a:solidFill>
                  <a:schemeClr val="tx1"/>
                </a:solidFill>
                <a:latin typeface="+mn-lt"/>
                <a:ea typeface="+mn-ea"/>
                <a:cs typeface="+mn-cs"/>
              </a:rPr>
              <a:t>centres</a:t>
            </a:r>
            <a:r>
              <a:rPr lang="en-US" sz="1200" kern="1200" baseline="0" dirty="0" smtClean="0">
                <a:solidFill>
                  <a:schemeClr val="tx1"/>
                </a:solidFill>
                <a:latin typeface="+mn-lt"/>
                <a:ea typeface="+mn-ea"/>
                <a:cs typeface="+mn-cs"/>
              </a:rPr>
              <a:t>, concentration camps, and some psychiatric hospitals. </a:t>
            </a:r>
          </a:p>
          <a:p>
            <a:r>
              <a:rPr lang="en-US" sz="1200" kern="1200" baseline="0" dirty="0" smtClean="0">
                <a:solidFill>
                  <a:schemeClr val="tx1"/>
                </a:solidFill>
                <a:latin typeface="+mn-lt"/>
                <a:ea typeface="+mn-ea"/>
                <a:cs typeface="+mn-cs"/>
              </a:rPr>
              <a:t>Remunerative power refers to the ability to manipulate material rewards and sanctions including salaries, wages, promotions and training. Utilitarian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engage in 'producing goods and services for sale in the market place. Material inducement is required to procure compliance. Such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include factories, hotels and commercial enterprises. </a:t>
            </a:r>
          </a:p>
          <a:p>
            <a:r>
              <a:rPr lang="en-US" sz="1200" kern="1200" baseline="0" dirty="0" smtClean="0">
                <a:solidFill>
                  <a:schemeClr val="tx1"/>
                </a:solidFill>
                <a:latin typeface="+mn-lt"/>
                <a:ea typeface="+mn-ea"/>
                <a:cs typeface="+mn-cs"/>
              </a:rPr>
              <a:t>Normative power rests upon human need for approval and recognition. It refers to the ability to manipulate symbols including medals, gadgets, badges and certificates. Normative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are those whose mission is primarily idealistic or value-based. Such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include voluntary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and political groups, schools, universities and hospitals. The members of these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are highly committed. </a:t>
            </a:r>
          </a:p>
          <a:p>
            <a:r>
              <a:rPr lang="en-US" sz="1200" kern="1200" baseline="0" dirty="0" smtClean="0">
                <a:solidFill>
                  <a:schemeClr val="tx1"/>
                </a:solidFill>
                <a:latin typeface="+mn-lt"/>
                <a:ea typeface="+mn-ea"/>
                <a:cs typeface="+mn-cs"/>
              </a:rPr>
              <a:t>According to </a:t>
            </a:r>
            <a:r>
              <a:rPr lang="en-US" sz="1200" kern="1200" baseline="0" dirty="0" err="1" smtClean="0">
                <a:solidFill>
                  <a:schemeClr val="tx1"/>
                </a:solidFill>
                <a:latin typeface="+mn-lt"/>
                <a:ea typeface="+mn-ea"/>
                <a:cs typeface="+mn-cs"/>
              </a:rPr>
              <a:t>Etzioni</a:t>
            </a:r>
            <a:r>
              <a:rPr lang="en-US" sz="1200" kern="1200" baseline="0" dirty="0" smtClean="0">
                <a:solidFill>
                  <a:schemeClr val="tx1"/>
                </a:solidFill>
                <a:latin typeface="+mn-lt"/>
                <a:ea typeface="+mn-ea"/>
                <a:cs typeface="+mn-cs"/>
              </a:rPr>
              <a:t> each form of power is associated with a particular form of involvement. Coercion is associated with alienation and hostility, remunerative power with calculative involvement and normative power with moral involvement. </a:t>
            </a:r>
          </a:p>
          <a:p>
            <a:r>
              <a:rPr lang="en-US" sz="1200" kern="1200" baseline="0" dirty="0" smtClean="0">
                <a:solidFill>
                  <a:schemeClr val="tx1"/>
                </a:solidFill>
                <a:latin typeface="+mn-lt"/>
                <a:ea typeface="+mn-ea"/>
                <a:cs typeface="+mn-cs"/>
              </a:rPr>
              <a:t>Another influential contribution to the literature and power in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is French and Raven's typology of power.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23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Power is said to be like love, impossible to define but easy enough to </a:t>
            </a:r>
            <a:r>
              <a:rPr lang="en-US" sz="1200" kern="1200" baseline="0" dirty="0" err="1" smtClean="0">
                <a:solidFill>
                  <a:schemeClr val="tx1"/>
                </a:solidFill>
                <a:latin typeface="+mn-lt"/>
                <a:ea typeface="+mn-ea"/>
                <a:cs typeface="+mn-cs"/>
              </a:rPr>
              <a:t>recognise</a:t>
            </a:r>
            <a:r>
              <a:rPr lang="en-US" sz="1200" kern="1200" baseline="0" dirty="0" smtClean="0">
                <a:solidFill>
                  <a:schemeClr val="tx1"/>
                </a:solidFill>
                <a:latin typeface="+mn-lt"/>
                <a:ea typeface="+mn-ea"/>
                <a:cs typeface="+mn-cs"/>
              </a:rPr>
              <a:t> (Martin, 1977). Power is understood as the ability to influence other people and events. </a:t>
            </a:r>
          </a:p>
          <a:p>
            <a:r>
              <a:rPr lang="en-US" sz="1200" kern="1200" baseline="0" dirty="0" smtClean="0">
                <a:solidFill>
                  <a:schemeClr val="tx1"/>
                </a:solidFill>
                <a:latin typeface="+mn-lt"/>
                <a:ea typeface="+mn-ea"/>
                <a:cs typeface="+mn-cs"/>
              </a:rPr>
              <a:t>In the words of White and </a:t>
            </a:r>
            <a:r>
              <a:rPr lang="en-US" sz="1200" kern="1200" baseline="0" dirty="0" err="1" smtClean="0">
                <a:solidFill>
                  <a:schemeClr val="tx1"/>
                </a:solidFill>
                <a:latin typeface="+mn-lt"/>
                <a:ea typeface="+mn-ea"/>
                <a:cs typeface="+mn-cs"/>
              </a:rPr>
              <a:t>Bednar</a:t>
            </a:r>
            <a:r>
              <a:rPr lang="en-US" sz="1200" kern="1200" baseline="0" dirty="0" smtClean="0">
                <a:solidFill>
                  <a:schemeClr val="tx1"/>
                </a:solidFill>
                <a:latin typeface="+mn-lt"/>
                <a:ea typeface="+mn-ea"/>
                <a:cs typeface="+mn-cs"/>
              </a:rPr>
              <a:t>, "Power is the ability, to influence people of things, usually obtained through the control of important resources." </a:t>
            </a:r>
          </a:p>
          <a:p>
            <a:r>
              <a:rPr lang="en-US" sz="1200" kern="1200" baseline="0" dirty="0" smtClean="0">
                <a:solidFill>
                  <a:schemeClr val="tx1"/>
                </a:solidFill>
                <a:latin typeface="+mn-lt"/>
                <a:ea typeface="+mn-ea"/>
                <a:cs typeface="+mn-cs"/>
              </a:rPr>
              <a:t>A comprehensive definition of power is given by Dahl (1957), when he wrote that "A has power over l3 to the extent that he can get B to do something B would not otherwise do." Russell (1938) conceptualizes power as "the production of intended effects." </a:t>
            </a:r>
          </a:p>
          <a:p>
            <a:r>
              <a:rPr lang="en-US" sz="1200" kern="1200" baseline="0" dirty="0" err="1" smtClean="0">
                <a:solidFill>
                  <a:schemeClr val="tx1"/>
                </a:solidFill>
                <a:latin typeface="+mn-lt"/>
                <a:ea typeface="+mn-ea"/>
                <a:cs typeface="+mn-cs"/>
              </a:rPr>
              <a:t>Dehl's</a:t>
            </a:r>
            <a:r>
              <a:rPr lang="en-US" sz="1200" kern="1200" baseline="0" dirty="0" smtClean="0">
                <a:solidFill>
                  <a:schemeClr val="tx1"/>
                </a:solidFill>
                <a:latin typeface="+mn-lt"/>
                <a:ea typeface="+mn-ea"/>
                <a:cs typeface="+mn-cs"/>
              </a:rPr>
              <a:t> definition suggests that power must overcome resistance in order to succeed whereas according to Russell, power need not imply resistance. All the above definitions suggest that power involves compulsion. </a:t>
            </a:r>
          </a:p>
          <a:p>
            <a:r>
              <a:rPr lang="en-US" sz="1200" kern="1200" baseline="0" dirty="0" smtClean="0">
                <a:solidFill>
                  <a:schemeClr val="tx1"/>
                </a:solidFill>
                <a:latin typeface="+mn-lt"/>
                <a:ea typeface="+mn-ea"/>
                <a:cs typeface="+mn-cs"/>
              </a:rPr>
              <a:t>These has been a recent trend towards empowerment, the shifting of power away from managers and into bands of subordinates. Empowerment occurs in varying degrees in different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5</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To be considered ethical, power-related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must meet three criteria: </a:t>
            </a:r>
          </a:p>
          <a:p>
            <a:endParaRPr lang="en-US" sz="1200" kern="1200" baseline="0" dirty="0" smtClean="0">
              <a:solidFill>
                <a:schemeClr val="tx1"/>
              </a:solidFill>
              <a:latin typeface="+mn-lt"/>
              <a:ea typeface="+mn-ea"/>
              <a:cs typeface="+mn-cs"/>
            </a:endParaRPr>
          </a:p>
          <a:p>
            <a:pPr marL="228600" indent="-228600">
              <a:buFont typeface="+mj-lt"/>
              <a:buAutoNum type="arabicPeriod"/>
            </a:pPr>
            <a:r>
              <a:rPr lang="en-US" sz="1200" kern="1200" baseline="0" dirty="0" smtClean="0">
                <a:solidFill>
                  <a:schemeClr val="tx1"/>
                </a:solidFill>
                <a:latin typeface="+mn-lt"/>
                <a:ea typeface="+mn-ea"/>
                <a:cs typeface="+mn-cs"/>
              </a:rPr>
              <a:t>Does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produce a good outcome for people both inside and outside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If the power-related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serves only the individual's self-interest and fails to help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reach its goals, it is considered unethical. </a:t>
            </a:r>
          </a:p>
          <a:p>
            <a:pPr marL="228600" indent="-228600">
              <a:buFont typeface="+mj-lt"/>
              <a:buAutoNum type="arabicPeriod"/>
            </a:pPr>
            <a:r>
              <a:rPr lang="en-US" sz="1200" kern="1200" baseline="0" dirty="0" smtClean="0">
                <a:solidFill>
                  <a:schemeClr val="tx1"/>
                </a:solidFill>
                <a:latin typeface="+mn-lt"/>
                <a:ea typeface="+mn-ea"/>
                <a:cs typeface="+mn-cs"/>
              </a:rPr>
              <a:t>Does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respect the rights of all parties? The question </a:t>
            </a:r>
            <a:r>
              <a:rPr lang="en-US" sz="1200" kern="1200" baseline="0" dirty="0" err="1" smtClean="0">
                <a:solidFill>
                  <a:schemeClr val="tx1"/>
                </a:solidFill>
                <a:latin typeface="+mn-lt"/>
                <a:ea typeface="+mn-ea"/>
                <a:cs typeface="+mn-cs"/>
              </a:rPr>
              <a:t>emphasises</a:t>
            </a:r>
            <a:r>
              <a:rPr lang="en-US" sz="1200" kern="1200" baseline="0" dirty="0" smtClean="0">
                <a:solidFill>
                  <a:schemeClr val="tx1"/>
                </a:solidFill>
                <a:latin typeface="+mn-lt"/>
                <a:ea typeface="+mn-ea"/>
                <a:cs typeface="+mn-cs"/>
              </a:rPr>
              <a:t> the criterion of individual rights. Free speech, privacy, and the process are individual rights that are to be respected, and power-related </a:t>
            </a:r>
            <a:r>
              <a:rPr lang="en-US" sz="1200" kern="1200" baseline="0" dirty="0" err="1" smtClean="0">
                <a:solidFill>
                  <a:schemeClr val="tx1"/>
                </a:solidFill>
                <a:latin typeface="+mn-lt"/>
                <a:ea typeface="+mn-ea"/>
                <a:cs typeface="+mn-cs"/>
              </a:rPr>
              <a:t>behaviours</a:t>
            </a:r>
            <a:r>
              <a:rPr lang="en-US" sz="1200" kern="1200" baseline="0" dirty="0" smtClean="0">
                <a:solidFill>
                  <a:schemeClr val="tx1"/>
                </a:solidFill>
                <a:latin typeface="+mn-lt"/>
                <a:ea typeface="+mn-ea"/>
                <a:cs typeface="+mn-cs"/>
              </a:rPr>
              <a:t> that violate these rights are considered unethical. </a:t>
            </a:r>
          </a:p>
          <a:p>
            <a:pPr marL="228600" indent="-228600">
              <a:buFont typeface="+mj-lt"/>
              <a:buAutoNum type="arabicPeriod"/>
            </a:pPr>
            <a:r>
              <a:rPr lang="en-US" sz="1200" kern="1200" baseline="0" dirty="0" smtClean="0">
                <a:solidFill>
                  <a:schemeClr val="tx1"/>
                </a:solidFill>
                <a:latin typeface="+mn-lt"/>
                <a:ea typeface="+mn-ea"/>
                <a:cs typeface="+mn-cs"/>
              </a:rPr>
              <a:t>Does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treat all parties equitable and fairly? This question represents the criterion of distributive justice. Power-related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that treats one party arbitrarily or benefits one party at the expense of another is unethical.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25</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To be considered ethical, power-related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must meet three criteria: </a:t>
            </a:r>
          </a:p>
          <a:p>
            <a:endParaRPr lang="en-US" sz="1200" kern="1200" baseline="0" dirty="0" smtClean="0">
              <a:solidFill>
                <a:schemeClr val="tx1"/>
              </a:solidFill>
              <a:latin typeface="+mn-lt"/>
              <a:ea typeface="+mn-ea"/>
              <a:cs typeface="+mn-cs"/>
            </a:endParaRPr>
          </a:p>
          <a:p>
            <a:pPr marL="228600" indent="-228600">
              <a:buFont typeface="+mj-lt"/>
              <a:buAutoNum type="arabicPeriod"/>
            </a:pPr>
            <a:r>
              <a:rPr lang="en-US" sz="1200" kern="1200" baseline="0" dirty="0" smtClean="0">
                <a:solidFill>
                  <a:schemeClr val="tx1"/>
                </a:solidFill>
                <a:latin typeface="+mn-lt"/>
                <a:ea typeface="+mn-ea"/>
                <a:cs typeface="+mn-cs"/>
              </a:rPr>
              <a:t>Does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produce a good outcome for people both inside and outside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If the power-related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serves only the individual's self-interest and fails to help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reach its goals, it is considered unethical. </a:t>
            </a:r>
          </a:p>
          <a:p>
            <a:pPr marL="228600" indent="-228600">
              <a:buFont typeface="+mj-lt"/>
              <a:buAutoNum type="arabicPeriod"/>
            </a:pPr>
            <a:r>
              <a:rPr lang="en-US" sz="1200" kern="1200" baseline="0" dirty="0" smtClean="0">
                <a:solidFill>
                  <a:schemeClr val="tx1"/>
                </a:solidFill>
                <a:latin typeface="+mn-lt"/>
                <a:ea typeface="+mn-ea"/>
                <a:cs typeface="+mn-cs"/>
              </a:rPr>
              <a:t>Does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respect the rights of all parties? The question </a:t>
            </a:r>
            <a:r>
              <a:rPr lang="en-US" sz="1200" kern="1200" baseline="0" dirty="0" err="1" smtClean="0">
                <a:solidFill>
                  <a:schemeClr val="tx1"/>
                </a:solidFill>
                <a:latin typeface="+mn-lt"/>
                <a:ea typeface="+mn-ea"/>
                <a:cs typeface="+mn-cs"/>
              </a:rPr>
              <a:t>emphasises</a:t>
            </a:r>
            <a:r>
              <a:rPr lang="en-US" sz="1200" kern="1200" baseline="0" dirty="0" smtClean="0">
                <a:solidFill>
                  <a:schemeClr val="tx1"/>
                </a:solidFill>
                <a:latin typeface="+mn-lt"/>
                <a:ea typeface="+mn-ea"/>
                <a:cs typeface="+mn-cs"/>
              </a:rPr>
              <a:t> the criterion of individual rights. Free speech, privacy, and the process are individual rights that are to be respected, and power-related </a:t>
            </a:r>
            <a:r>
              <a:rPr lang="en-US" sz="1200" kern="1200" baseline="0" dirty="0" err="1" smtClean="0">
                <a:solidFill>
                  <a:schemeClr val="tx1"/>
                </a:solidFill>
                <a:latin typeface="+mn-lt"/>
                <a:ea typeface="+mn-ea"/>
                <a:cs typeface="+mn-cs"/>
              </a:rPr>
              <a:t>behaviours</a:t>
            </a:r>
            <a:r>
              <a:rPr lang="en-US" sz="1200" kern="1200" baseline="0" dirty="0" smtClean="0">
                <a:solidFill>
                  <a:schemeClr val="tx1"/>
                </a:solidFill>
                <a:latin typeface="+mn-lt"/>
                <a:ea typeface="+mn-ea"/>
                <a:cs typeface="+mn-cs"/>
              </a:rPr>
              <a:t> that violate these rights are considered unethical. </a:t>
            </a:r>
          </a:p>
          <a:p>
            <a:pPr marL="228600" indent="-228600">
              <a:buFont typeface="+mj-lt"/>
              <a:buAutoNum type="arabicPeriod"/>
            </a:pPr>
            <a:r>
              <a:rPr lang="en-US" sz="1200" kern="1200" baseline="0" dirty="0" smtClean="0">
                <a:solidFill>
                  <a:schemeClr val="tx1"/>
                </a:solidFill>
                <a:latin typeface="+mn-lt"/>
                <a:ea typeface="+mn-ea"/>
                <a:cs typeface="+mn-cs"/>
              </a:rPr>
              <a:t>Does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treat all parties equitable and fairly? This question represents the criterion of distributive justice. Power-related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that treats one party arbitrarily or benefits one party at the expense of another is unethical.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26</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To be considered ethical, power-related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must meet three criteria: </a:t>
            </a:r>
          </a:p>
          <a:p>
            <a:endParaRPr lang="en-US" sz="1200" kern="1200" baseline="0" dirty="0" smtClean="0">
              <a:solidFill>
                <a:schemeClr val="tx1"/>
              </a:solidFill>
              <a:latin typeface="+mn-lt"/>
              <a:ea typeface="+mn-ea"/>
              <a:cs typeface="+mn-cs"/>
            </a:endParaRPr>
          </a:p>
          <a:p>
            <a:pPr marL="228600" indent="-228600">
              <a:buFont typeface="+mj-lt"/>
              <a:buAutoNum type="arabicPeriod"/>
            </a:pPr>
            <a:r>
              <a:rPr lang="en-US" sz="1200" kern="1200" baseline="0" dirty="0" smtClean="0">
                <a:solidFill>
                  <a:schemeClr val="tx1"/>
                </a:solidFill>
                <a:latin typeface="+mn-lt"/>
                <a:ea typeface="+mn-ea"/>
                <a:cs typeface="+mn-cs"/>
              </a:rPr>
              <a:t>Does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produce a good outcome for people both inside and outside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If the power-related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serves only the individual's self-interest and fails to help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reach its goals, it is considered unethical. </a:t>
            </a:r>
          </a:p>
          <a:p>
            <a:pPr marL="228600" indent="-228600">
              <a:buFont typeface="+mj-lt"/>
              <a:buAutoNum type="arabicPeriod"/>
            </a:pPr>
            <a:r>
              <a:rPr lang="en-US" sz="1200" kern="1200" baseline="0" dirty="0" smtClean="0">
                <a:solidFill>
                  <a:schemeClr val="tx1"/>
                </a:solidFill>
                <a:latin typeface="+mn-lt"/>
                <a:ea typeface="+mn-ea"/>
                <a:cs typeface="+mn-cs"/>
              </a:rPr>
              <a:t>Does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respect the rights of all parties? The question </a:t>
            </a:r>
            <a:r>
              <a:rPr lang="en-US" sz="1200" kern="1200" baseline="0" dirty="0" err="1" smtClean="0">
                <a:solidFill>
                  <a:schemeClr val="tx1"/>
                </a:solidFill>
                <a:latin typeface="+mn-lt"/>
                <a:ea typeface="+mn-ea"/>
                <a:cs typeface="+mn-cs"/>
              </a:rPr>
              <a:t>emphasises</a:t>
            </a:r>
            <a:r>
              <a:rPr lang="en-US" sz="1200" kern="1200" baseline="0" dirty="0" smtClean="0">
                <a:solidFill>
                  <a:schemeClr val="tx1"/>
                </a:solidFill>
                <a:latin typeface="+mn-lt"/>
                <a:ea typeface="+mn-ea"/>
                <a:cs typeface="+mn-cs"/>
              </a:rPr>
              <a:t> the criterion of individual rights. Free speech, privacy, and the process are individual rights that are to be respected, and power-related </a:t>
            </a:r>
            <a:r>
              <a:rPr lang="en-US" sz="1200" kern="1200" baseline="0" dirty="0" err="1" smtClean="0">
                <a:solidFill>
                  <a:schemeClr val="tx1"/>
                </a:solidFill>
                <a:latin typeface="+mn-lt"/>
                <a:ea typeface="+mn-ea"/>
                <a:cs typeface="+mn-cs"/>
              </a:rPr>
              <a:t>behaviours</a:t>
            </a:r>
            <a:r>
              <a:rPr lang="en-US" sz="1200" kern="1200" baseline="0" dirty="0" smtClean="0">
                <a:solidFill>
                  <a:schemeClr val="tx1"/>
                </a:solidFill>
                <a:latin typeface="+mn-lt"/>
                <a:ea typeface="+mn-ea"/>
                <a:cs typeface="+mn-cs"/>
              </a:rPr>
              <a:t> that violate these rights are considered unethical. </a:t>
            </a:r>
          </a:p>
          <a:p>
            <a:pPr marL="228600" indent="-228600">
              <a:buFont typeface="+mj-lt"/>
              <a:buAutoNum type="arabicPeriod"/>
            </a:pPr>
            <a:r>
              <a:rPr lang="en-US" sz="1200" kern="1200" baseline="0" dirty="0" smtClean="0">
                <a:solidFill>
                  <a:schemeClr val="tx1"/>
                </a:solidFill>
                <a:latin typeface="+mn-lt"/>
                <a:ea typeface="+mn-ea"/>
                <a:cs typeface="+mn-cs"/>
              </a:rPr>
              <a:t>Does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treat all parties equitable and fairly? This question represents the criterion of distributive justice. Power-related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that treats one party arbitrarily or benefits one party at the expense of another is unethical.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27</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Informal Power: </a:t>
            </a:r>
            <a:r>
              <a:rPr lang="en-US" sz="1200" kern="1200" baseline="0" dirty="0" smtClean="0">
                <a:solidFill>
                  <a:schemeClr val="tx1"/>
                </a:solidFill>
                <a:latin typeface="+mn-lt"/>
                <a:ea typeface="+mn-ea"/>
                <a:cs typeface="+mn-cs"/>
              </a:rPr>
              <a:t>In theory an employee is allotted sufficient power to enable him to do his job, no more and no less. In practice people in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can acquire power beyond what their formal role might suggest. Power without authority is sometimes known as illegitimate or informal power. Informal power arises because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cannot legislate for every contingency. </a:t>
            </a:r>
          </a:p>
          <a:p>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rules specify what employees can or cannot do in particular circumstances. For example, financial regulations may stipulate which office holders have authority to sign </a:t>
            </a:r>
            <a:r>
              <a:rPr lang="en-US" sz="1200" kern="1200" baseline="0" dirty="0" err="1" smtClean="0">
                <a:solidFill>
                  <a:schemeClr val="tx1"/>
                </a:solidFill>
                <a:latin typeface="+mn-lt"/>
                <a:ea typeface="+mn-ea"/>
                <a:cs typeface="+mn-cs"/>
              </a:rPr>
              <a:t>cheques</a:t>
            </a:r>
            <a:r>
              <a:rPr lang="en-US" sz="1200" kern="1200" baseline="0" dirty="0" smtClean="0">
                <a:solidFill>
                  <a:schemeClr val="tx1"/>
                </a:solidFill>
                <a:latin typeface="+mn-lt"/>
                <a:ea typeface="+mn-ea"/>
                <a:cs typeface="+mn-cs"/>
              </a:rPr>
              <a:t> or enter into contracts. Yet in every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there is inevitably room to exercise discretion. Discretion means that a person has the option of acting differently. Indeed without it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would run into difficulties. </a:t>
            </a:r>
          </a:p>
          <a:p>
            <a:r>
              <a:rPr lang="en-US" sz="1200" kern="1200" baseline="0" dirty="0" smtClean="0">
                <a:solidFill>
                  <a:schemeClr val="tx1"/>
                </a:solidFill>
                <a:latin typeface="+mn-lt"/>
                <a:ea typeface="+mn-ea"/>
                <a:cs typeface="+mn-cs"/>
              </a:rPr>
              <a:t>Power relations are inherently dynamic and apt to change over time. For instance, if rewards are administered regularly they may be regarded as coercion because of the threat of withdrawal. Informal power is usually legitimated in time. Any source or person who is regularly consulted becomes an authority.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29</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Resistance in </a:t>
            </a:r>
            <a:r>
              <a:rPr lang="en-US" sz="1200" b="1" kern="1200" baseline="0" dirty="0" err="1" smtClean="0">
                <a:solidFill>
                  <a:schemeClr val="tx1"/>
                </a:solidFill>
                <a:latin typeface="+mn-lt"/>
                <a:ea typeface="+mn-ea"/>
                <a:cs typeface="+mn-cs"/>
              </a:rPr>
              <a:t>Organisations</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The impetus to resistance in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stems from the potential for tension between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and individual interest. What is good for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may be detrimental to its employees and vice versa. One form of resistance is where employees try to escape managerial domination by `distancing' themselves physically or symbolically from those in control, Another form of resistance involves demand for greater involvement in participative decision-making and implementation in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The dynamics of power can be studied from several angles, viz., distribution, dependency, uncertainty, compliance, indicators, power determinants, power consequences, and symbols and reputation.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30</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Distribution </a:t>
            </a:r>
          </a:p>
          <a:p>
            <a:pPr marL="228600" indent="-228600">
              <a:buFont typeface="Arial" pitchFamily="34" charset="0"/>
              <a:buChar char="•"/>
            </a:pPr>
            <a:r>
              <a:rPr lang="en-US" sz="1200" kern="1200" baseline="0" dirty="0" smtClean="0">
                <a:solidFill>
                  <a:schemeClr val="tx1"/>
                </a:solidFill>
                <a:latin typeface="+mn-lt"/>
                <a:ea typeface="+mn-ea"/>
                <a:cs typeface="+mn-cs"/>
              </a:rPr>
              <a:t>There is no rational in the distribution of power among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members. Some may yield more power than others. Often, the power wielded by one member may be disproportionate to the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position he holds.“ </a:t>
            </a:r>
          </a:p>
          <a:p>
            <a:pPr marL="228600" indent="-228600">
              <a:buFont typeface="Arial" pitchFamily="34" charset="0"/>
              <a:buChar char="•"/>
            </a:pPr>
            <a:r>
              <a:rPr lang="en-US" sz="1200" kern="1200" baseline="0" dirty="0" smtClean="0">
                <a:solidFill>
                  <a:schemeClr val="tx1"/>
                </a:solidFill>
                <a:latin typeface="+mn-lt"/>
                <a:ea typeface="+mn-ea"/>
                <a:cs typeface="+mn-cs"/>
              </a:rPr>
              <a:t>Those in power try to grab more of it. They strongly resist any attempt to weaken the power they wielded. </a:t>
            </a:r>
          </a:p>
          <a:p>
            <a:pPr marL="228600" indent="-228600">
              <a:buFont typeface="Arial" pitchFamily="34" charset="0"/>
              <a:buChar char="•"/>
            </a:pPr>
            <a:r>
              <a:rPr lang="en-US" sz="1200" kern="1200" baseline="0" dirty="0" smtClean="0">
                <a:solidFill>
                  <a:schemeClr val="tx1"/>
                </a:solidFill>
                <a:latin typeface="+mn-lt"/>
                <a:ea typeface="+mn-ea"/>
                <a:cs typeface="+mn-cs"/>
              </a:rPr>
              <a:t>An individual cannot have power at all places and at all times. He may be forced to forgo his power or he may be stripped of it. He resists attempts to weaken his power, in the event of failure he will try to form coalition. There is strength in numbers.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31</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Distribution </a:t>
            </a:r>
          </a:p>
          <a:p>
            <a:pPr marL="228600" indent="-228600">
              <a:buFont typeface="Arial" pitchFamily="34" charset="0"/>
              <a:buChar char="•"/>
            </a:pPr>
            <a:r>
              <a:rPr lang="en-US" sz="1200" kern="1200" baseline="0" dirty="0" smtClean="0">
                <a:solidFill>
                  <a:schemeClr val="tx1"/>
                </a:solidFill>
                <a:latin typeface="+mn-lt"/>
                <a:ea typeface="+mn-ea"/>
                <a:cs typeface="+mn-cs"/>
              </a:rPr>
              <a:t>There is no rational in the distribution of power among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members. Some may yield more power than others. Often, the power wielded by one member may be disproportionate to the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position he holds.“ </a:t>
            </a:r>
          </a:p>
          <a:p>
            <a:pPr marL="228600" indent="-228600">
              <a:buFont typeface="Arial" pitchFamily="34" charset="0"/>
              <a:buChar char="•"/>
            </a:pPr>
            <a:r>
              <a:rPr lang="en-US" sz="1200" kern="1200" baseline="0" dirty="0" smtClean="0">
                <a:solidFill>
                  <a:schemeClr val="tx1"/>
                </a:solidFill>
                <a:latin typeface="+mn-lt"/>
                <a:ea typeface="+mn-ea"/>
                <a:cs typeface="+mn-cs"/>
              </a:rPr>
              <a:t>Those in power try to grab more of it. They strongly resist any attempt to weaken the power they wielded. </a:t>
            </a:r>
          </a:p>
          <a:p>
            <a:pPr marL="228600" indent="-228600">
              <a:buFont typeface="Arial" pitchFamily="34" charset="0"/>
              <a:buChar char="•"/>
            </a:pPr>
            <a:r>
              <a:rPr lang="en-US" sz="1200" kern="1200" baseline="0" dirty="0" smtClean="0">
                <a:solidFill>
                  <a:schemeClr val="tx1"/>
                </a:solidFill>
                <a:latin typeface="+mn-lt"/>
                <a:ea typeface="+mn-ea"/>
                <a:cs typeface="+mn-cs"/>
              </a:rPr>
              <a:t>An individual cannot have power at all places and at all times. He may be forced to forgo his power or he may be stripped of it. He resists attempts to weaken his power, in the event of failure he will try to form coalition. There is strength in numbers.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32</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Dependency </a:t>
            </a:r>
          </a:p>
          <a:p>
            <a:pPr marL="228600" indent="-228600">
              <a:buFont typeface="Arial" pitchFamily="34" charset="0"/>
              <a:buChar char="•"/>
            </a:pPr>
            <a:r>
              <a:rPr lang="en-US" sz="1200" kern="1200" baseline="0" dirty="0" smtClean="0">
                <a:solidFill>
                  <a:schemeClr val="tx1"/>
                </a:solidFill>
                <a:latin typeface="+mn-lt"/>
                <a:ea typeface="+mn-ea"/>
                <a:cs typeface="+mn-cs"/>
              </a:rPr>
              <a:t>As indicated earlier, power largely depends on dependency relationship. The greater X depends on Y, the greater the power of Y on X. </a:t>
            </a:r>
          </a:p>
          <a:p>
            <a:pPr marL="228600" indent="-228600">
              <a:buFont typeface="Arial" pitchFamily="34" charset="0"/>
              <a:buChar char="•"/>
            </a:pPr>
            <a:r>
              <a:rPr lang="en-US" sz="1200" kern="1200" baseline="0" dirty="0" smtClean="0">
                <a:solidFill>
                  <a:schemeClr val="tx1"/>
                </a:solidFill>
                <a:latin typeface="+mn-lt"/>
                <a:ea typeface="+mn-ea"/>
                <a:cs typeface="+mn-cs"/>
              </a:rPr>
              <a:t>The greater the dependency of an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on a limited number of individuals, the greater the power these individuals enjoy, </a:t>
            </a:r>
          </a:p>
          <a:p>
            <a:pPr marL="228600" indent="-228600">
              <a:buFont typeface="Arial" pitchFamily="34" charset="0"/>
              <a:buChar char="•"/>
            </a:pPr>
            <a:r>
              <a:rPr lang="en-US" sz="1200" kern="1200" baseline="0" dirty="0" smtClean="0">
                <a:solidFill>
                  <a:schemeClr val="tx1"/>
                </a:solidFill>
                <a:latin typeface="+mn-lt"/>
                <a:ea typeface="+mn-ea"/>
                <a:cs typeface="+mn-cs"/>
              </a:rPr>
              <a:t>A person who cannot be easily displaced enjoys more power than others whose services can be easily replaced. </a:t>
            </a: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33</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Uncertainty </a:t>
            </a:r>
            <a:endParaRPr lang="en-US" sz="1200" kern="1200" baseline="0" dirty="0" smtClean="0">
              <a:solidFill>
                <a:schemeClr val="tx1"/>
              </a:solidFill>
              <a:latin typeface="+mn-lt"/>
              <a:ea typeface="+mn-ea"/>
              <a:cs typeface="+mn-cs"/>
            </a:endParaRPr>
          </a:p>
          <a:p>
            <a:pPr marL="228600" indent="-228600">
              <a:buFont typeface="Arial" pitchFamily="34" charset="0"/>
              <a:buChar char="•"/>
            </a:pP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seek to avoid uncertainty as far as possible, People who can absorb uncertainty wield more power, </a:t>
            </a:r>
          </a:p>
          <a:p>
            <a:pPr marL="228600" indent="-228600">
              <a:buFont typeface="Arial" pitchFamily="34" charset="0"/>
              <a:buChar char="•"/>
            </a:pPr>
            <a:r>
              <a:rPr lang="en-US" sz="1200" kern="1200" baseline="0" dirty="0" smtClean="0">
                <a:solidFill>
                  <a:schemeClr val="tx1"/>
                </a:solidFill>
                <a:latin typeface="+mn-lt"/>
                <a:ea typeface="+mn-ea"/>
                <a:cs typeface="+mn-cs"/>
              </a:rPr>
              <a:t>Uncertainty depends on the nature of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In a marketing firm, for instance, sales executives confront uncertainty and naturally wield more power. </a:t>
            </a: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34</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Compliance </a:t>
            </a:r>
            <a:endParaRPr lang="en-US" sz="1200" kern="1200" baseline="0" dirty="0" smtClean="0">
              <a:solidFill>
                <a:schemeClr val="tx1"/>
              </a:solidFill>
              <a:latin typeface="+mn-lt"/>
              <a:ea typeface="+mn-ea"/>
              <a:cs typeface="+mn-cs"/>
            </a:endParaRPr>
          </a:p>
          <a:p>
            <a:pPr marL="228600" indent="-228600">
              <a:buFont typeface="Arial" pitchFamily="34" charset="0"/>
              <a:buChar char="•"/>
            </a:pPr>
            <a:r>
              <a:rPr lang="en-US" sz="1200" kern="1200" baseline="0" dirty="0" smtClean="0">
                <a:solidFill>
                  <a:schemeClr val="tx1"/>
                </a:solidFill>
                <a:latin typeface="+mn-lt"/>
                <a:ea typeface="+mn-ea"/>
                <a:cs typeface="+mn-cs"/>
              </a:rPr>
              <a:t>Of all the types of power, People generally comply with legitimate power. </a:t>
            </a:r>
          </a:p>
          <a:p>
            <a:pPr marL="228600" indent="-228600">
              <a:buFont typeface="Arial" pitchFamily="34" charset="0"/>
              <a:buChar char="•"/>
            </a:pPr>
            <a:r>
              <a:rPr lang="en-US" sz="1200" kern="1200" baseline="0" dirty="0" smtClean="0">
                <a:solidFill>
                  <a:schemeClr val="tx1"/>
                </a:solidFill>
                <a:latin typeface="+mn-lt"/>
                <a:ea typeface="+mn-ea"/>
                <a:cs typeface="+mn-cs"/>
              </a:rPr>
              <a:t>People perceive reward and coercive powers as weak for complying with manager's requests.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35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Power is said to be like love, impossible to define but easy enough to </a:t>
            </a:r>
            <a:r>
              <a:rPr lang="en-US" sz="1200" kern="1200" baseline="0" dirty="0" err="1" smtClean="0">
                <a:solidFill>
                  <a:schemeClr val="tx1"/>
                </a:solidFill>
                <a:latin typeface="+mn-lt"/>
                <a:ea typeface="+mn-ea"/>
                <a:cs typeface="+mn-cs"/>
              </a:rPr>
              <a:t>recognise</a:t>
            </a:r>
            <a:r>
              <a:rPr lang="en-US" sz="1200" kern="1200" baseline="0" dirty="0" smtClean="0">
                <a:solidFill>
                  <a:schemeClr val="tx1"/>
                </a:solidFill>
                <a:latin typeface="+mn-lt"/>
                <a:ea typeface="+mn-ea"/>
                <a:cs typeface="+mn-cs"/>
              </a:rPr>
              <a:t> (Martin, 1977). Power is understood as the ability to influence other people and events. </a:t>
            </a:r>
          </a:p>
          <a:p>
            <a:r>
              <a:rPr lang="en-US" sz="1200" kern="1200" baseline="0" dirty="0" smtClean="0">
                <a:solidFill>
                  <a:schemeClr val="tx1"/>
                </a:solidFill>
                <a:latin typeface="+mn-lt"/>
                <a:ea typeface="+mn-ea"/>
                <a:cs typeface="+mn-cs"/>
              </a:rPr>
              <a:t>In the words of White and </a:t>
            </a:r>
            <a:r>
              <a:rPr lang="en-US" sz="1200" kern="1200" baseline="0" dirty="0" err="1" smtClean="0">
                <a:solidFill>
                  <a:schemeClr val="tx1"/>
                </a:solidFill>
                <a:latin typeface="+mn-lt"/>
                <a:ea typeface="+mn-ea"/>
                <a:cs typeface="+mn-cs"/>
              </a:rPr>
              <a:t>Bednar</a:t>
            </a:r>
            <a:r>
              <a:rPr lang="en-US" sz="1200" kern="1200" baseline="0" dirty="0" smtClean="0">
                <a:solidFill>
                  <a:schemeClr val="tx1"/>
                </a:solidFill>
                <a:latin typeface="+mn-lt"/>
                <a:ea typeface="+mn-ea"/>
                <a:cs typeface="+mn-cs"/>
              </a:rPr>
              <a:t>, "Power is the ability, to influence people of things, usually obtained through the control of important resources." </a:t>
            </a:r>
          </a:p>
          <a:p>
            <a:r>
              <a:rPr lang="en-US" sz="1200" kern="1200" baseline="0" dirty="0" smtClean="0">
                <a:solidFill>
                  <a:schemeClr val="tx1"/>
                </a:solidFill>
                <a:latin typeface="+mn-lt"/>
                <a:ea typeface="+mn-ea"/>
                <a:cs typeface="+mn-cs"/>
              </a:rPr>
              <a:t>A comprehensive definition of power is given by Dahl (1957), when he wrote that "A has power over l3 to the extent that he can get B to do something B would not otherwise do." Russell (1938) conceptualizes power as "the production of intended effects." </a:t>
            </a:r>
          </a:p>
          <a:p>
            <a:r>
              <a:rPr lang="en-US" sz="1200" kern="1200" baseline="0" dirty="0" err="1" smtClean="0">
                <a:solidFill>
                  <a:schemeClr val="tx1"/>
                </a:solidFill>
                <a:latin typeface="+mn-lt"/>
                <a:ea typeface="+mn-ea"/>
                <a:cs typeface="+mn-cs"/>
              </a:rPr>
              <a:t>Dehl's</a:t>
            </a:r>
            <a:r>
              <a:rPr lang="en-US" sz="1200" kern="1200" baseline="0" dirty="0" smtClean="0">
                <a:solidFill>
                  <a:schemeClr val="tx1"/>
                </a:solidFill>
                <a:latin typeface="+mn-lt"/>
                <a:ea typeface="+mn-ea"/>
                <a:cs typeface="+mn-cs"/>
              </a:rPr>
              <a:t> definition suggests that power must overcome resistance in order to succeed whereas according to Russell, power need not imply resistance. All the above definitions suggest that power involves compulsion. </a:t>
            </a:r>
          </a:p>
          <a:p>
            <a:r>
              <a:rPr lang="en-US" sz="1200" kern="1200" baseline="0" dirty="0" smtClean="0">
                <a:solidFill>
                  <a:schemeClr val="tx1"/>
                </a:solidFill>
                <a:latin typeface="+mn-lt"/>
                <a:ea typeface="+mn-ea"/>
                <a:cs typeface="+mn-cs"/>
              </a:rPr>
              <a:t>These has been a recent trend towards empowerment, the shifting of power away from managers and into bands of subordinates. Empowerment occurs in varying degrees in different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6</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Power Indicators </a:t>
            </a:r>
            <a:endParaRPr lang="en-US" sz="1200" kern="1200" baseline="0" dirty="0" smtClean="0">
              <a:solidFill>
                <a:schemeClr val="tx1"/>
              </a:solidFill>
              <a:latin typeface="+mn-lt"/>
              <a:ea typeface="+mn-ea"/>
              <a:cs typeface="+mn-cs"/>
            </a:endParaRPr>
          </a:p>
          <a:p>
            <a:pPr marL="228600" indent="-228600">
              <a:buFont typeface="Arial" pitchFamily="34" charset="0"/>
              <a:buChar char="•"/>
            </a:pPr>
            <a:r>
              <a:rPr lang="en-US" sz="1200" kern="1200" baseline="0" dirty="0" smtClean="0">
                <a:solidFill>
                  <a:schemeClr val="tx1"/>
                </a:solidFill>
                <a:latin typeface="+mn-lt"/>
                <a:ea typeface="+mn-ea"/>
                <a:cs typeface="+mn-cs"/>
              </a:rPr>
              <a:t>It is difficult to tell when power is being used. Those who use power usually do not want others to know about it. Indeed, power is most effective when it is not visible. </a:t>
            </a:r>
          </a:p>
          <a:p>
            <a:pPr marL="228600" indent="-228600">
              <a:buFont typeface="Arial" pitchFamily="34" charset="0"/>
              <a:buChar char="•"/>
            </a:pPr>
            <a:r>
              <a:rPr lang="en-US" sz="1200" kern="1200" baseline="0" dirty="0" smtClean="0">
                <a:solidFill>
                  <a:schemeClr val="tx1"/>
                </a:solidFill>
                <a:latin typeface="+mn-lt"/>
                <a:ea typeface="+mn-ea"/>
                <a:cs typeface="+mn-cs"/>
              </a:rPr>
              <a:t>People tend to resist the use of power when they see themselves being influenced in a way that is contrary to their own desires. </a:t>
            </a:r>
          </a:p>
          <a:p>
            <a:pPr marL="228600" indent="-228600">
              <a:buFont typeface="Arial" pitchFamily="34" charset="0"/>
              <a:buChar char="•"/>
            </a:pPr>
            <a:r>
              <a:rPr lang="en-US" sz="1200" kern="1200" baseline="0" dirty="0" smtClean="0">
                <a:solidFill>
                  <a:schemeClr val="tx1"/>
                </a:solidFill>
                <a:latin typeface="+mn-lt"/>
                <a:ea typeface="+mn-ea"/>
                <a:cs typeface="+mn-cs"/>
              </a:rPr>
              <a:t>Individuals who are using power frequently fail to </a:t>
            </a:r>
            <a:r>
              <a:rPr lang="en-US" sz="1200" kern="1200" baseline="0" dirty="0" err="1" smtClean="0">
                <a:solidFill>
                  <a:schemeClr val="tx1"/>
                </a:solidFill>
                <a:latin typeface="+mn-lt"/>
                <a:ea typeface="+mn-ea"/>
                <a:cs typeface="+mn-cs"/>
              </a:rPr>
              <a:t>recognise</a:t>
            </a:r>
            <a:r>
              <a:rPr lang="en-US" sz="1200" kern="1200" baseline="0" dirty="0" smtClean="0">
                <a:solidFill>
                  <a:schemeClr val="tx1"/>
                </a:solidFill>
                <a:latin typeface="+mn-lt"/>
                <a:ea typeface="+mn-ea"/>
                <a:cs typeface="+mn-cs"/>
              </a:rPr>
              <a:t> what they are doing. They honestly feel that they are exerting rational influence that can be justified for legitimate reasons other than their personal wishes. </a:t>
            </a: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36</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Power Indicators </a:t>
            </a:r>
            <a:endParaRPr lang="en-US" sz="1200" kern="1200" baseline="0" dirty="0" smtClean="0">
              <a:solidFill>
                <a:schemeClr val="tx1"/>
              </a:solidFill>
              <a:latin typeface="+mn-lt"/>
              <a:ea typeface="+mn-ea"/>
              <a:cs typeface="+mn-cs"/>
            </a:endParaRPr>
          </a:p>
          <a:p>
            <a:pPr marL="228600" indent="-228600">
              <a:buFont typeface="Arial" pitchFamily="34" charset="0"/>
              <a:buChar char="•"/>
            </a:pPr>
            <a:r>
              <a:rPr lang="en-US" sz="1200" kern="1200" baseline="0" dirty="0" smtClean="0">
                <a:solidFill>
                  <a:schemeClr val="tx1"/>
                </a:solidFill>
                <a:latin typeface="+mn-lt"/>
                <a:ea typeface="+mn-ea"/>
                <a:cs typeface="+mn-cs"/>
              </a:rPr>
              <a:t>It is difficult to tell when power is being used. Those who use power usually do not want others to know about it. Indeed, power is most effective when it is not visible. </a:t>
            </a:r>
          </a:p>
          <a:p>
            <a:pPr marL="228600" indent="-228600">
              <a:buFont typeface="Arial" pitchFamily="34" charset="0"/>
              <a:buChar char="•"/>
            </a:pPr>
            <a:r>
              <a:rPr lang="en-US" sz="1200" kern="1200" baseline="0" dirty="0" smtClean="0">
                <a:solidFill>
                  <a:schemeClr val="tx1"/>
                </a:solidFill>
                <a:latin typeface="+mn-lt"/>
                <a:ea typeface="+mn-ea"/>
                <a:cs typeface="+mn-cs"/>
              </a:rPr>
              <a:t>People tend to resist the use of power when they see themselves being influenced in a way that is contrary to their own desires. </a:t>
            </a:r>
          </a:p>
          <a:p>
            <a:pPr marL="228600" indent="-228600">
              <a:buFont typeface="Arial" pitchFamily="34" charset="0"/>
              <a:buChar char="•"/>
            </a:pPr>
            <a:r>
              <a:rPr lang="en-US" sz="1200" kern="1200" baseline="0" dirty="0" smtClean="0">
                <a:solidFill>
                  <a:schemeClr val="tx1"/>
                </a:solidFill>
                <a:latin typeface="+mn-lt"/>
                <a:ea typeface="+mn-ea"/>
                <a:cs typeface="+mn-cs"/>
              </a:rPr>
              <a:t>Individuals who are using power frequently fail to </a:t>
            </a:r>
            <a:r>
              <a:rPr lang="en-US" sz="1200" kern="1200" baseline="0" dirty="0" err="1" smtClean="0">
                <a:solidFill>
                  <a:schemeClr val="tx1"/>
                </a:solidFill>
                <a:latin typeface="+mn-lt"/>
                <a:ea typeface="+mn-ea"/>
                <a:cs typeface="+mn-cs"/>
              </a:rPr>
              <a:t>recognise</a:t>
            </a:r>
            <a:r>
              <a:rPr lang="en-US" sz="1200" kern="1200" baseline="0" dirty="0" smtClean="0">
                <a:solidFill>
                  <a:schemeClr val="tx1"/>
                </a:solidFill>
                <a:latin typeface="+mn-lt"/>
                <a:ea typeface="+mn-ea"/>
                <a:cs typeface="+mn-cs"/>
              </a:rPr>
              <a:t> what they are doing. They honestly feel that they are exerting rational influence that can be justified for legitimate reasons other than their personal wishes.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37</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Determinants of Power </a:t>
            </a:r>
          </a:p>
          <a:p>
            <a:pPr marL="228600" indent="-228600">
              <a:buFont typeface="Arial" pitchFamily="34" charset="0"/>
              <a:buChar char="•"/>
            </a:pPr>
            <a:r>
              <a:rPr lang="en-US" sz="1200" kern="1200" baseline="0" dirty="0" smtClean="0">
                <a:solidFill>
                  <a:schemeClr val="tx1"/>
                </a:solidFill>
                <a:latin typeface="+mn-lt"/>
                <a:ea typeface="+mn-ea"/>
                <a:cs typeface="+mn-cs"/>
              </a:rPr>
              <a:t>One method of assessing power focuses on the potential to exert influence and consists of measuring how many determinants of power are available to each member. </a:t>
            </a:r>
          </a:p>
          <a:p>
            <a:pPr marL="228600" indent="-228600">
              <a:buFont typeface="Arial" pitchFamily="34" charset="0"/>
              <a:buChar char="•"/>
            </a:pPr>
            <a:r>
              <a:rPr lang="en-US" sz="1200" kern="1200" baseline="0" dirty="0" smtClean="0">
                <a:solidFill>
                  <a:schemeClr val="tx1"/>
                </a:solidFill>
                <a:latin typeface="+mn-lt"/>
                <a:ea typeface="+mn-ea"/>
                <a:cs typeface="+mn-cs"/>
              </a:rPr>
              <a:t>These are five bases of personal power. One of the bases of power is expertise. Individuals who possess better knowledge and expertise can exert higher influence in situations where their knowledge is important. </a:t>
            </a: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38</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Consequences of Power </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Since power is used to influence decision, those with the greatest power should be the ones who obtain the most </a:t>
            </a:r>
            <a:r>
              <a:rPr lang="en-US" sz="1200" kern="1200" baseline="0" dirty="0" err="1" smtClean="0">
                <a:solidFill>
                  <a:schemeClr val="tx1"/>
                </a:solidFill>
                <a:latin typeface="+mn-lt"/>
                <a:ea typeface="+mn-ea"/>
                <a:cs typeface="+mn-cs"/>
              </a:rPr>
              <a:t>favourable</a:t>
            </a:r>
            <a:r>
              <a:rPr lang="en-US" sz="1200" kern="1200" baseline="0" dirty="0" smtClean="0">
                <a:solidFill>
                  <a:schemeClr val="tx1"/>
                </a:solidFill>
                <a:latin typeface="+mn-lt"/>
                <a:ea typeface="+mn-ea"/>
                <a:cs typeface="+mn-cs"/>
              </a:rPr>
              <a:t> outcomes.</a:t>
            </a:r>
          </a:p>
          <a:p>
            <a:r>
              <a:rPr lang="en-US" sz="1200" kern="1200" baseline="0" dirty="0" smtClean="0">
                <a:solidFill>
                  <a:schemeClr val="tx1"/>
                </a:solidFill>
                <a:latin typeface="+mn-lt"/>
                <a:ea typeface="+mn-ea"/>
                <a:cs typeface="+mn-cs"/>
              </a:rPr>
              <a:t>The relationship between power and consequences needs to be interpreted carefully, It is also important to distinguish between the ability to influence a situation and the ability to force at what would have occurred at any event. </a:t>
            </a: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39</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Symbols </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power of different individuals can be assessed by examining how many symbols of power they possess. </a:t>
            </a:r>
          </a:p>
          <a:p>
            <a:r>
              <a:rPr lang="en-US" sz="1200" kern="1200" baseline="0" dirty="0" smtClean="0">
                <a:solidFill>
                  <a:schemeClr val="tx1"/>
                </a:solidFill>
                <a:latin typeface="+mn-lt"/>
                <a:ea typeface="+mn-ea"/>
                <a:cs typeface="+mn-cs"/>
              </a:rPr>
              <a:t>Symbols include such things as titles, office size and location, special parking privileges, special eating facilities, automobiles, airplanes, and office furnishings. </a:t>
            </a:r>
          </a:p>
          <a:p>
            <a:r>
              <a:rPr lang="en-US" sz="1200" kern="1200" baseline="0" dirty="0" smtClean="0">
                <a:solidFill>
                  <a:schemeClr val="tx1"/>
                </a:solidFill>
                <a:latin typeface="+mn-lt"/>
                <a:ea typeface="+mn-ea"/>
                <a:cs typeface="+mn-cs"/>
              </a:rPr>
              <a:t>The location of offices on different floors often reflect the relative power of the office-holders. </a:t>
            </a: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40</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Reputation </a:t>
            </a:r>
          </a:p>
          <a:p>
            <a:pPr marL="228600" indent="-228600">
              <a:buFont typeface="Arial" pitchFamily="34" charset="0"/>
              <a:buChar char="•"/>
            </a:pPr>
            <a:r>
              <a:rPr lang="en-US" sz="1200" kern="1200" baseline="0" dirty="0" smtClean="0">
                <a:solidFill>
                  <a:schemeClr val="tx1"/>
                </a:solidFill>
                <a:latin typeface="+mn-lt"/>
                <a:ea typeface="+mn-ea"/>
                <a:cs typeface="+mn-cs"/>
              </a:rPr>
              <a:t>One way of assessing power in an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is to ask its members to possess greater power or exert the greatest influence . However, potential activities of the most powerful and influential individuals may be understated or overlooked both by themselves and others. </a:t>
            </a:r>
          </a:p>
          <a:p>
            <a:pPr marL="228600" indent="-228600">
              <a:buFont typeface="Arial" pitchFamily="34" charset="0"/>
              <a:buChar char="•"/>
            </a:pPr>
            <a:r>
              <a:rPr lang="en-US" sz="1200" kern="1200" baseline="0" dirty="0" smtClean="0">
                <a:solidFill>
                  <a:schemeClr val="tx1"/>
                </a:solidFill>
                <a:latin typeface="+mn-lt"/>
                <a:ea typeface="+mn-ea"/>
                <a:cs typeface="+mn-cs"/>
              </a:rPr>
              <a:t>Another way of assessing power is to determine which individuals and groups are the most heavily represented on committees and other significant administrative positions.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41</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Reputation </a:t>
            </a:r>
          </a:p>
          <a:p>
            <a:pPr marL="228600" indent="-228600">
              <a:buFont typeface="Arial" pitchFamily="34" charset="0"/>
              <a:buChar char="•"/>
            </a:pPr>
            <a:r>
              <a:rPr lang="en-US" sz="1200" kern="1200" baseline="0" dirty="0" smtClean="0">
                <a:solidFill>
                  <a:schemeClr val="tx1"/>
                </a:solidFill>
                <a:latin typeface="+mn-lt"/>
                <a:ea typeface="+mn-ea"/>
                <a:cs typeface="+mn-cs"/>
              </a:rPr>
              <a:t>One way of assessing power in an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is to ask its members to possess greater power or exert the greatest influence . However, potential activities of the most powerful and influential individuals may be understated or overlooked both by themselves and others. </a:t>
            </a:r>
          </a:p>
          <a:p>
            <a:pPr marL="228600" indent="-228600">
              <a:buFont typeface="Arial" pitchFamily="34" charset="0"/>
              <a:buChar char="•"/>
            </a:pPr>
            <a:r>
              <a:rPr lang="en-US" sz="1200" kern="1200" baseline="0" dirty="0" smtClean="0">
                <a:solidFill>
                  <a:schemeClr val="tx1"/>
                </a:solidFill>
                <a:latin typeface="+mn-lt"/>
                <a:ea typeface="+mn-ea"/>
                <a:cs typeface="+mn-cs"/>
              </a:rPr>
              <a:t>Another way of assessing power is to determine which individuals and groups are the most heavily represented on committees and other significant administrative positions. </a:t>
            </a:r>
            <a:endParaRPr lang="en-US" dirty="0" smtClean="0"/>
          </a:p>
        </p:txBody>
      </p:sp>
      <p:sp>
        <p:nvSpPr>
          <p:cNvPr id="4" name="Slide Number Placeholder 3"/>
          <p:cNvSpPr>
            <a:spLocks noGrp="1"/>
          </p:cNvSpPr>
          <p:nvPr>
            <p:ph type="sldNum" sz="quarter" idx="10"/>
          </p:nvPr>
        </p:nvSpPr>
        <p:spPr/>
        <p:txBody>
          <a:bodyPr/>
          <a:lstStyle/>
          <a:p>
            <a:fld id="{6E04C938-7FB1-4297-97B6-E7228C0C11F3}" type="slidenum">
              <a:rPr lang="en-US" smtClean="0"/>
              <a:pPr/>
              <a:t>42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Usually, the term power is </a:t>
            </a:r>
            <a:r>
              <a:rPr lang="en-US" sz="1200" kern="1200" baseline="0" dirty="0" err="1" smtClean="0">
                <a:solidFill>
                  <a:schemeClr val="tx1"/>
                </a:solidFill>
                <a:latin typeface="+mn-lt"/>
                <a:ea typeface="+mn-ea"/>
                <a:cs typeface="+mn-cs"/>
              </a:rPr>
              <a:t>interwined</a:t>
            </a:r>
            <a:r>
              <a:rPr lang="en-US" sz="1200" kern="1200" baseline="0" dirty="0" smtClean="0">
                <a:solidFill>
                  <a:schemeClr val="tx1"/>
                </a:solidFill>
                <a:latin typeface="+mn-lt"/>
                <a:ea typeface="+mn-ea"/>
                <a:cs typeface="+mn-cs"/>
              </a:rPr>
              <a:t> with another concept, authority. But there is a difference between the two concepts. Power refers to the capacity to influence others. The person who possesses power has the ability to manipulate or change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of others. Authority, on the other hand, is the source of power. Authority is legitimate and it confers legitimacy to power. Power itself need not be legitimate. </a:t>
            </a:r>
          </a:p>
          <a:p>
            <a:r>
              <a:rPr lang="en-US" sz="1200" kern="1200" baseline="0" dirty="0" smtClean="0">
                <a:solidFill>
                  <a:schemeClr val="tx1"/>
                </a:solidFill>
                <a:latin typeface="+mn-lt"/>
                <a:ea typeface="+mn-ea"/>
                <a:cs typeface="+mn-cs"/>
              </a:rPr>
              <a:t>Authority exists where one person has a formal right to command and another has a formal obligation to obey. Authority may be seen as </a:t>
            </a:r>
            <a:r>
              <a:rPr lang="en-US" sz="1200" kern="1200" baseline="0" dirty="0" err="1" smtClean="0">
                <a:solidFill>
                  <a:schemeClr val="tx1"/>
                </a:solidFill>
                <a:latin typeface="+mn-lt"/>
                <a:ea typeface="+mn-ea"/>
                <a:cs typeface="+mn-cs"/>
              </a:rPr>
              <a:t>institutionalised</a:t>
            </a:r>
            <a:r>
              <a:rPr lang="en-US" sz="1200" kern="1200" baseline="0" dirty="0" smtClean="0">
                <a:solidFill>
                  <a:schemeClr val="tx1"/>
                </a:solidFill>
                <a:latin typeface="+mn-lt"/>
                <a:ea typeface="+mn-ea"/>
                <a:cs typeface="+mn-cs"/>
              </a:rPr>
              <a:t> power. For example, a police officer has authority to `stop' a motorist. The motorist is legally obliged to comply. Managers are said to possess a `right to manage'. Employees are legally obliged to obey the employer's instructions provided these are lawful and within the scope of the contract of employment. </a:t>
            </a:r>
          </a:p>
          <a:p>
            <a:r>
              <a:rPr lang="en-US" sz="1200" kern="1200" baseline="0" dirty="0" smtClean="0">
                <a:solidFill>
                  <a:schemeClr val="tx1"/>
                </a:solidFill>
                <a:latin typeface="+mn-lt"/>
                <a:ea typeface="+mn-ea"/>
                <a:cs typeface="+mn-cs"/>
              </a:rPr>
              <a:t>Whereas power and authority are potentially mandatory, influence, by contrast implies persuasion. Influence is usually conceived of being broader in scope, than power, Influence is more closely associated with leadership than power, but both obviously are involved in the leadership process. </a:t>
            </a:r>
          </a:p>
          <a:p>
            <a:r>
              <a:rPr lang="en-US" sz="1200" kern="1200" baseline="0" dirty="0" smtClean="0">
                <a:solidFill>
                  <a:schemeClr val="tx1"/>
                </a:solidFill>
                <a:latin typeface="+mn-lt"/>
                <a:ea typeface="+mn-ea"/>
                <a:cs typeface="+mn-cs"/>
              </a:rPr>
              <a:t>Marx was highly influential but not powerful. in contrast Stalin was powerful but not influential. In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employees may influence decisions through joint consultative committees and other mechanisms, yet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reserves the final say.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Usually, the term power is </a:t>
            </a:r>
            <a:r>
              <a:rPr lang="en-US" sz="1200" kern="1200" baseline="0" dirty="0" err="1" smtClean="0">
                <a:solidFill>
                  <a:schemeClr val="tx1"/>
                </a:solidFill>
                <a:latin typeface="+mn-lt"/>
                <a:ea typeface="+mn-ea"/>
                <a:cs typeface="+mn-cs"/>
              </a:rPr>
              <a:t>interwined</a:t>
            </a:r>
            <a:r>
              <a:rPr lang="en-US" sz="1200" kern="1200" baseline="0" dirty="0" smtClean="0">
                <a:solidFill>
                  <a:schemeClr val="tx1"/>
                </a:solidFill>
                <a:latin typeface="+mn-lt"/>
                <a:ea typeface="+mn-ea"/>
                <a:cs typeface="+mn-cs"/>
              </a:rPr>
              <a:t> with another concept, authority. But there is a difference between the two concepts. Power refers to the capacity to influence others. The person who possesses power has the ability to manipulate or change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of others. Authority, on the other hand, is the source of power. Authority is legitimate and it confers legitimacy to power. Power itself need not be legitimate. </a:t>
            </a:r>
          </a:p>
          <a:p>
            <a:r>
              <a:rPr lang="en-US" sz="1200" kern="1200" baseline="0" dirty="0" smtClean="0">
                <a:solidFill>
                  <a:schemeClr val="tx1"/>
                </a:solidFill>
                <a:latin typeface="+mn-lt"/>
                <a:ea typeface="+mn-ea"/>
                <a:cs typeface="+mn-cs"/>
              </a:rPr>
              <a:t>Authority exists where one person has a formal right to command and another has a formal obligation to obey. Authority may be seen as </a:t>
            </a:r>
            <a:r>
              <a:rPr lang="en-US" sz="1200" kern="1200" baseline="0" dirty="0" err="1" smtClean="0">
                <a:solidFill>
                  <a:schemeClr val="tx1"/>
                </a:solidFill>
                <a:latin typeface="+mn-lt"/>
                <a:ea typeface="+mn-ea"/>
                <a:cs typeface="+mn-cs"/>
              </a:rPr>
              <a:t>institutionalised</a:t>
            </a:r>
            <a:r>
              <a:rPr lang="en-US" sz="1200" kern="1200" baseline="0" dirty="0" smtClean="0">
                <a:solidFill>
                  <a:schemeClr val="tx1"/>
                </a:solidFill>
                <a:latin typeface="+mn-lt"/>
                <a:ea typeface="+mn-ea"/>
                <a:cs typeface="+mn-cs"/>
              </a:rPr>
              <a:t> power. For example, a police officer has authority to `stop' a motorist. The motorist is legally obliged to comply. Managers are said to possess a `right to manage'. Employees are legally obliged to obey the employer's instructions provided these are lawful and within the scope of the contract of employment. </a:t>
            </a:r>
          </a:p>
          <a:p>
            <a:r>
              <a:rPr lang="en-US" sz="1200" kern="1200" baseline="0" dirty="0" smtClean="0">
                <a:solidFill>
                  <a:schemeClr val="tx1"/>
                </a:solidFill>
                <a:latin typeface="+mn-lt"/>
                <a:ea typeface="+mn-ea"/>
                <a:cs typeface="+mn-cs"/>
              </a:rPr>
              <a:t>Whereas power and authority are potentially mandatory, influence, by contrast implies persuasion. Influence is usually conceived of being broader in scope, than power, Influence is more closely associated with leadership than power, but both obviously are involved in the leadership process. </a:t>
            </a:r>
          </a:p>
          <a:p>
            <a:r>
              <a:rPr lang="en-US" sz="1200" kern="1200" baseline="0" dirty="0" smtClean="0">
                <a:solidFill>
                  <a:schemeClr val="tx1"/>
                </a:solidFill>
                <a:latin typeface="+mn-lt"/>
                <a:ea typeface="+mn-ea"/>
                <a:cs typeface="+mn-cs"/>
              </a:rPr>
              <a:t>Marx was highly influential but not powerful. in contrast Stalin was powerful but not influential. In </a:t>
            </a:r>
            <a:r>
              <a:rPr lang="en-US" sz="1200" kern="1200" baseline="0" dirty="0" err="1" smtClean="0">
                <a:solidFill>
                  <a:schemeClr val="tx1"/>
                </a:solidFill>
                <a:latin typeface="+mn-lt"/>
                <a:ea typeface="+mn-ea"/>
                <a:cs typeface="+mn-cs"/>
              </a:rPr>
              <a:t>organisations</a:t>
            </a:r>
            <a:r>
              <a:rPr lang="en-US" sz="1200" kern="1200" baseline="0" dirty="0" smtClean="0">
                <a:solidFill>
                  <a:schemeClr val="tx1"/>
                </a:solidFill>
                <a:latin typeface="+mn-lt"/>
                <a:ea typeface="+mn-ea"/>
                <a:cs typeface="+mn-cs"/>
              </a:rPr>
              <a:t>, employees may influence decisions through joint consultative committees and other mechanisms, yet the </a:t>
            </a:r>
            <a:r>
              <a:rPr lang="en-US" sz="1200" kern="1200" baseline="0" dirty="0" err="1" smtClean="0">
                <a:solidFill>
                  <a:schemeClr val="tx1"/>
                </a:solidFill>
                <a:latin typeface="+mn-lt"/>
                <a:ea typeface="+mn-ea"/>
                <a:cs typeface="+mn-cs"/>
              </a:rPr>
              <a:t>organisation</a:t>
            </a:r>
            <a:r>
              <a:rPr lang="en-US" sz="1200" kern="1200" baseline="0" dirty="0" smtClean="0">
                <a:solidFill>
                  <a:schemeClr val="tx1"/>
                </a:solidFill>
                <a:latin typeface="+mn-lt"/>
                <a:ea typeface="+mn-ea"/>
                <a:cs typeface="+mn-cs"/>
              </a:rPr>
              <a:t> reserves the final say.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Interpersonal Sources of Power </a:t>
            </a:r>
          </a:p>
          <a:p>
            <a:r>
              <a:rPr lang="en-US" sz="1200" kern="1200" baseline="0" dirty="0" smtClean="0">
                <a:solidFill>
                  <a:schemeClr val="tx1"/>
                </a:solidFill>
                <a:latin typeface="+mn-lt"/>
                <a:ea typeface="+mn-ea"/>
                <a:cs typeface="+mn-cs"/>
              </a:rPr>
              <a:t>French and Raven identity five interpersonal sources of power: reward power, coercive power, legitimate power, expert power, and referent power.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b="1" kern="1200" baseline="0" dirty="0" smtClean="0">
                <a:solidFill>
                  <a:schemeClr val="tx1"/>
                </a:solidFill>
                <a:latin typeface="+mn-lt"/>
                <a:ea typeface="+mn-ea"/>
                <a:cs typeface="+mn-cs"/>
              </a:rPr>
              <a:t>Reward power: </a:t>
            </a:r>
            <a:r>
              <a:rPr lang="en-US" sz="1200" kern="1200" baseline="0" dirty="0" smtClean="0">
                <a:solidFill>
                  <a:schemeClr val="tx1"/>
                </a:solidFill>
                <a:latin typeface="+mn-lt"/>
                <a:ea typeface="+mn-ea"/>
                <a:cs typeface="+mn-cs"/>
              </a:rPr>
              <a:t>Reward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by rewarding their 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Employees comply with requests and directives because of the authority of managers to grant rewards in the form of praise, promotions, salary increase, bonuses, and time-off. Reward power can lead to better performance, but only as long as the employee sees a clear and strong </a:t>
            </a:r>
            <a:r>
              <a:rPr lang="en-US" sz="1200" kern="1200" baseline="0" dirty="0" err="1" smtClean="0">
                <a:solidFill>
                  <a:schemeClr val="tx1"/>
                </a:solidFill>
                <a:latin typeface="+mn-lt"/>
                <a:ea typeface="+mn-ea"/>
                <a:cs typeface="+mn-cs"/>
              </a:rPr>
              <a:t>link'between</a:t>
            </a:r>
            <a:r>
              <a:rPr lang="en-US" sz="1200" kern="1200" baseline="0" dirty="0" smtClean="0">
                <a:solidFill>
                  <a:schemeClr val="tx1"/>
                </a:solidFill>
                <a:latin typeface="+mn-lt"/>
                <a:ea typeface="+mn-ea"/>
                <a:cs typeface="+mn-cs"/>
              </a:rPr>
              <a:t> performance and rewards. </a:t>
            </a:r>
          </a:p>
          <a:p>
            <a:r>
              <a:rPr lang="en-US" sz="1200" kern="1200" baseline="0" dirty="0" smtClean="0">
                <a:solidFill>
                  <a:schemeClr val="tx1"/>
                </a:solidFill>
                <a:latin typeface="+mn-lt"/>
                <a:ea typeface="+mn-ea"/>
                <a:cs typeface="+mn-cs"/>
              </a:rPr>
              <a:t>Coercive power: Coercive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by means of punishment for undesirable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For example, subordinates may comply because they expect to be punished for failure to respond </a:t>
            </a:r>
            <a:r>
              <a:rPr lang="en-US" sz="1200" kern="1200" baseline="0" dirty="0" err="1" smtClean="0">
                <a:solidFill>
                  <a:schemeClr val="tx1"/>
                </a:solidFill>
                <a:latin typeface="+mn-lt"/>
                <a:ea typeface="+mn-ea"/>
                <a:cs typeface="+mn-cs"/>
              </a:rPr>
              <a:t>favourably</a:t>
            </a:r>
            <a:r>
              <a:rPr lang="en-US" sz="1200" kern="1200" baseline="0" dirty="0" smtClean="0">
                <a:solidFill>
                  <a:schemeClr val="tx1"/>
                </a:solidFill>
                <a:latin typeface="+mn-lt"/>
                <a:ea typeface="+mn-ea"/>
                <a:cs typeface="+mn-cs"/>
              </a:rPr>
              <a:t> to managerial directives. Punishment may be major or minor, depending on the nature of omission or commission. </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Legitimate Power</a:t>
            </a:r>
            <a:r>
              <a:rPr lang="en-US" sz="1200" kern="1200" baseline="0" dirty="0" smtClean="0">
                <a:solidFill>
                  <a:schemeClr val="tx1"/>
                </a:solidFill>
                <a:latin typeface="+mn-lt"/>
                <a:ea typeface="+mn-ea"/>
                <a:cs typeface="+mn-cs"/>
              </a:rPr>
              <a:t>: Legitimate power most often refers to a manager's ability to influence subordinates'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because of the manager's position in the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hierarchy. Subordinates may respond to such influence because they acknowledge the manager's legitimate right to prescribe certain </a:t>
            </a:r>
            <a:r>
              <a:rPr lang="en-US" sz="1200" kern="1200" baseline="0" dirty="0" err="1" smtClean="0">
                <a:solidFill>
                  <a:schemeClr val="tx1"/>
                </a:solidFill>
                <a:latin typeface="+mn-lt"/>
                <a:ea typeface="+mn-ea"/>
                <a:cs typeface="+mn-cs"/>
              </a:rPr>
              <a:t>behaviours</a:t>
            </a:r>
            <a:r>
              <a:rPr lang="en-US"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Legitimate power is an important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concept. Typically, a manager is empowered to make decisions within a specific area of responsibility, such as quality control, accounting, human resource, marketing, and so on.</a:t>
            </a:r>
          </a:p>
          <a:p>
            <a:r>
              <a:rPr lang="en-US" sz="1200" kern="1200" baseline="0" dirty="0" smtClean="0">
                <a:solidFill>
                  <a:schemeClr val="tx1"/>
                </a:solidFill>
                <a:latin typeface="+mn-lt"/>
                <a:ea typeface="+mn-ea"/>
                <a:cs typeface="+mn-cs"/>
              </a:rPr>
              <a:t> </a:t>
            </a:r>
          </a:p>
          <a:p>
            <a:r>
              <a:rPr lang="en-US" sz="1200" b="1" kern="1200" baseline="0" dirty="0" smtClean="0">
                <a:solidFill>
                  <a:schemeClr val="tx1"/>
                </a:solidFill>
                <a:latin typeface="+mn-lt"/>
                <a:ea typeface="+mn-ea"/>
                <a:cs typeface="+mn-cs"/>
              </a:rPr>
              <a:t>Expert power: </a:t>
            </a:r>
            <a:r>
              <a:rPr lang="en-US" sz="1200" kern="1200" baseline="0" dirty="0" smtClean="0">
                <a:solidFill>
                  <a:schemeClr val="tx1"/>
                </a:solidFill>
                <a:latin typeface="+mn-lt"/>
                <a:ea typeface="+mn-ea"/>
                <a:cs typeface="+mn-cs"/>
              </a:rPr>
              <a:t>Expert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because of </a:t>
            </a:r>
            <a:r>
              <a:rPr lang="en-US" sz="1200" kern="1200" baseline="0" dirty="0" err="1" smtClean="0">
                <a:solidFill>
                  <a:schemeClr val="tx1"/>
                </a:solidFill>
                <a:latin typeface="+mn-lt"/>
                <a:ea typeface="+mn-ea"/>
                <a:cs typeface="+mn-cs"/>
              </a:rPr>
              <a:t>recognised</a:t>
            </a:r>
            <a:r>
              <a:rPr lang="en-US" sz="1200" kern="1200" baseline="0" dirty="0" smtClean="0">
                <a:solidFill>
                  <a:schemeClr val="tx1"/>
                </a:solidFill>
                <a:latin typeface="+mn-lt"/>
                <a:ea typeface="+mn-ea"/>
                <a:cs typeface="+mn-cs"/>
              </a:rPr>
              <a:t> skills, talents, or </a:t>
            </a:r>
            <a:r>
              <a:rPr lang="en-US" sz="1200" kern="1200" baseline="0" dirty="0" err="1" smtClean="0">
                <a:solidFill>
                  <a:schemeClr val="tx1"/>
                </a:solidFill>
                <a:latin typeface="+mn-lt"/>
                <a:ea typeface="+mn-ea"/>
                <a:cs typeface="+mn-cs"/>
              </a:rPr>
              <a:t>specialised</a:t>
            </a:r>
            <a:r>
              <a:rPr lang="en-US" sz="1200" kern="1200" baseline="0" dirty="0" smtClean="0">
                <a:solidFill>
                  <a:schemeClr val="tx1"/>
                </a:solidFill>
                <a:latin typeface="+mn-lt"/>
                <a:ea typeface="+mn-ea"/>
                <a:cs typeface="+mn-cs"/>
              </a:rPr>
              <a:t> knowledge. To the extent that managers can demonstrate competence in </a:t>
            </a:r>
            <a:r>
              <a:rPr lang="en-US" sz="1200" kern="1200" baseline="0" dirty="0" err="1" smtClean="0">
                <a:solidFill>
                  <a:schemeClr val="tx1"/>
                </a:solidFill>
                <a:latin typeface="+mn-lt"/>
                <a:ea typeface="+mn-ea"/>
                <a:cs typeface="+mn-cs"/>
              </a:rPr>
              <a:t>analysing</a:t>
            </a:r>
            <a:r>
              <a:rPr lang="en-US" sz="1200" kern="1200" baseline="0" dirty="0" smtClean="0">
                <a:solidFill>
                  <a:schemeClr val="tx1"/>
                </a:solidFill>
                <a:latin typeface="+mn-lt"/>
                <a:ea typeface="+mn-ea"/>
                <a:cs typeface="+mn-cs"/>
              </a:rPr>
              <a:t>, evaluating, controlling, and implementing the tasks of subordinates, they will acquire expert power. </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Referent power: </a:t>
            </a:r>
            <a:r>
              <a:rPr lang="en-US" sz="1200" kern="1200" baseline="0" dirty="0" smtClean="0">
                <a:solidFill>
                  <a:schemeClr val="tx1"/>
                </a:solidFill>
                <a:latin typeface="+mn-lt"/>
                <a:ea typeface="+mn-ea"/>
                <a:cs typeface="+mn-cs"/>
              </a:rPr>
              <a:t>Referent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as a result of being liked or admired. For instance, subordinates' identification with a manager often forms the basis for referent power, This identification may include the desire of the subordinates to emulate the manager. Referent power is usually associated with the individuals who possess admired personality characteristics, charisma, or a good reputation.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10</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kern="1200" baseline="0" dirty="0" smtClean="0">
                <a:solidFill>
                  <a:schemeClr val="tx1"/>
                </a:solidFill>
                <a:latin typeface="+mn-lt"/>
                <a:ea typeface="+mn-ea"/>
                <a:cs typeface="+mn-cs"/>
              </a:rPr>
              <a:t>Reward power: </a:t>
            </a:r>
            <a:r>
              <a:rPr lang="en-US" sz="1200" kern="1200" baseline="0" dirty="0" smtClean="0">
                <a:solidFill>
                  <a:schemeClr val="tx1"/>
                </a:solidFill>
                <a:latin typeface="+mn-lt"/>
                <a:ea typeface="+mn-ea"/>
                <a:cs typeface="+mn-cs"/>
              </a:rPr>
              <a:t>Reward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by rewarding their 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Employees comply with requests and directives because of the authority of managers to grant rewards in the form of praise, promotions, salary increase, bonuses, and time-off. Reward power can lead to better performance, but only as long as the employee sees a clear and strong </a:t>
            </a:r>
            <a:r>
              <a:rPr lang="en-US" sz="1200" kern="1200" baseline="0" dirty="0" err="1" smtClean="0">
                <a:solidFill>
                  <a:schemeClr val="tx1"/>
                </a:solidFill>
                <a:latin typeface="+mn-lt"/>
                <a:ea typeface="+mn-ea"/>
                <a:cs typeface="+mn-cs"/>
              </a:rPr>
              <a:t>link'between</a:t>
            </a:r>
            <a:r>
              <a:rPr lang="en-US" sz="1200" kern="1200" baseline="0" dirty="0" smtClean="0">
                <a:solidFill>
                  <a:schemeClr val="tx1"/>
                </a:solidFill>
                <a:latin typeface="+mn-lt"/>
                <a:ea typeface="+mn-ea"/>
                <a:cs typeface="+mn-cs"/>
              </a:rPr>
              <a:t> performance and rewards. </a:t>
            </a:r>
          </a:p>
          <a:p>
            <a:r>
              <a:rPr lang="en-US" sz="1200" kern="1200" baseline="0" dirty="0" smtClean="0">
                <a:solidFill>
                  <a:schemeClr val="tx1"/>
                </a:solidFill>
                <a:latin typeface="+mn-lt"/>
                <a:ea typeface="+mn-ea"/>
                <a:cs typeface="+mn-cs"/>
              </a:rPr>
              <a:t>Coercive power: Coercive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by means of punishment for undesirable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For example, subordinates may comply because they expect to be punished for failure to respond </a:t>
            </a:r>
            <a:r>
              <a:rPr lang="en-US" sz="1200" kern="1200" baseline="0" dirty="0" err="1" smtClean="0">
                <a:solidFill>
                  <a:schemeClr val="tx1"/>
                </a:solidFill>
                <a:latin typeface="+mn-lt"/>
                <a:ea typeface="+mn-ea"/>
                <a:cs typeface="+mn-cs"/>
              </a:rPr>
              <a:t>favourably</a:t>
            </a:r>
            <a:r>
              <a:rPr lang="en-US" sz="1200" kern="1200" baseline="0" dirty="0" smtClean="0">
                <a:solidFill>
                  <a:schemeClr val="tx1"/>
                </a:solidFill>
                <a:latin typeface="+mn-lt"/>
                <a:ea typeface="+mn-ea"/>
                <a:cs typeface="+mn-cs"/>
              </a:rPr>
              <a:t> to managerial directives. Punishment may be major or minor, depending on the nature of omission or commission. </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Legitimate Power</a:t>
            </a:r>
            <a:r>
              <a:rPr lang="en-US" sz="1200" kern="1200" baseline="0" dirty="0" smtClean="0">
                <a:solidFill>
                  <a:schemeClr val="tx1"/>
                </a:solidFill>
                <a:latin typeface="+mn-lt"/>
                <a:ea typeface="+mn-ea"/>
                <a:cs typeface="+mn-cs"/>
              </a:rPr>
              <a:t>: Legitimate power most often refers to a manager's ability to influence subordinates'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because of the manager's position in the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hierarchy. Subordinates may respond to such influence because they acknowledge the manager's legitimate right to prescribe certain </a:t>
            </a:r>
            <a:r>
              <a:rPr lang="en-US" sz="1200" kern="1200" baseline="0" dirty="0" err="1" smtClean="0">
                <a:solidFill>
                  <a:schemeClr val="tx1"/>
                </a:solidFill>
                <a:latin typeface="+mn-lt"/>
                <a:ea typeface="+mn-ea"/>
                <a:cs typeface="+mn-cs"/>
              </a:rPr>
              <a:t>behaviours</a:t>
            </a:r>
            <a:r>
              <a:rPr lang="en-US"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Legitimate power is an important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concept. Typically, a manager is empowered to make decisions within a specific area of responsibility, such as quality control, accounting, human resource, marketing, and so on.</a:t>
            </a:r>
          </a:p>
          <a:p>
            <a:r>
              <a:rPr lang="en-US" sz="1200" kern="1200" baseline="0" dirty="0" smtClean="0">
                <a:solidFill>
                  <a:schemeClr val="tx1"/>
                </a:solidFill>
                <a:latin typeface="+mn-lt"/>
                <a:ea typeface="+mn-ea"/>
                <a:cs typeface="+mn-cs"/>
              </a:rPr>
              <a:t> </a:t>
            </a:r>
          </a:p>
          <a:p>
            <a:r>
              <a:rPr lang="en-US" sz="1200" b="1" kern="1200" baseline="0" dirty="0" smtClean="0">
                <a:solidFill>
                  <a:schemeClr val="tx1"/>
                </a:solidFill>
                <a:latin typeface="+mn-lt"/>
                <a:ea typeface="+mn-ea"/>
                <a:cs typeface="+mn-cs"/>
              </a:rPr>
              <a:t>Expert power: </a:t>
            </a:r>
            <a:r>
              <a:rPr lang="en-US" sz="1200" kern="1200" baseline="0" dirty="0" smtClean="0">
                <a:solidFill>
                  <a:schemeClr val="tx1"/>
                </a:solidFill>
                <a:latin typeface="+mn-lt"/>
                <a:ea typeface="+mn-ea"/>
                <a:cs typeface="+mn-cs"/>
              </a:rPr>
              <a:t>Expert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because of </a:t>
            </a:r>
            <a:r>
              <a:rPr lang="en-US" sz="1200" kern="1200" baseline="0" dirty="0" err="1" smtClean="0">
                <a:solidFill>
                  <a:schemeClr val="tx1"/>
                </a:solidFill>
                <a:latin typeface="+mn-lt"/>
                <a:ea typeface="+mn-ea"/>
                <a:cs typeface="+mn-cs"/>
              </a:rPr>
              <a:t>recognised</a:t>
            </a:r>
            <a:r>
              <a:rPr lang="en-US" sz="1200" kern="1200" baseline="0" dirty="0" smtClean="0">
                <a:solidFill>
                  <a:schemeClr val="tx1"/>
                </a:solidFill>
                <a:latin typeface="+mn-lt"/>
                <a:ea typeface="+mn-ea"/>
                <a:cs typeface="+mn-cs"/>
              </a:rPr>
              <a:t> skills, talents, or </a:t>
            </a:r>
            <a:r>
              <a:rPr lang="en-US" sz="1200" kern="1200" baseline="0" dirty="0" err="1" smtClean="0">
                <a:solidFill>
                  <a:schemeClr val="tx1"/>
                </a:solidFill>
                <a:latin typeface="+mn-lt"/>
                <a:ea typeface="+mn-ea"/>
                <a:cs typeface="+mn-cs"/>
              </a:rPr>
              <a:t>specialised</a:t>
            </a:r>
            <a:r>
              <a:rPr lang="en-US" sz="1200" kern="1200" baseline="0" dirty="0" smtClean="0">
                <a:solidFill>
                  <a:schemeClr val="tx1"/>
                </a:solidFill>
                <a:latin typeface="+mn-lt"/>
                <a:ea typeface="+mn-ea"/>
                <a:cs typeface="+mn-cs"/>
              </a:rPr>
              <a:t> knowledge. To the extent that managers can demonstrate competence in </a:t>
            </a:r>
            <a:r>
              <a:rPr lang="en-US" sz="1200" kern="1200" baseline="0" dirty="0" err="1" smtClean="0">
                <a:solidFill>
                  <a:schemeClr val="tx1"/>
                </a:solidFill>
                <a:latin typeface="+mn-lt"/>
                <a:ea typeface="+mn-ea"/>
                <a:cs typeface="+mn-cs"/>
              </a:rPr>
              <a:t>analysing</a:t>
            </a:r>
            <a:r>
              <a:rPr lang="en-US" sz="1200" kern="1200" baseline="0" dirty="0" smtClean="0">
                <a:solidFill>
                  <a:schemeClr val="tx1"/>
                </a:solidFill>
                <a:latin typeface="+mn-lt"/>
                <a:ea typeface="+mn-ea"/>
                <a:cs typeface="+mn-cs"/>
              </a:rPr>
              <a:t>, evaluating, controlling, and implementing the tasks of subordinates, they will acquire expert power. </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Referent power: </a:t>
            </a:r>
            <a:r>
              <a:rPr lang="en-US" sz="1200" kern="1200" baseline="0" dirty="0" smtClean="0">
                <a:solidFill>
                  <a:schemeClr val="tx1"/>
                </a:solidFill>
                <a:latin typeface="+mn-lt"/>
                <a:ea typeface="+mn-ea"/>
                <a:cs typeface="+mn-cs"/>
              </a:rPr>
              <a:t>Referent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as a result of being liked or admired. For instance, subordinates' identification with a manager often forms the basis for referent power, This identification may include the desire of the subordinates to emulate the manager. Referent power is usually associated with the individuals who possess admired personality characteristics, charisma, or a good reputation. </a:t>
            </a:r>
            <a:endParaRPr lang="en-US" dirty="0" smtClean="0"/>
          </a:p>
        </p:txBody>
      </p:sp>
      <p:sp>
        <p:nvSpPr>
          <p:cNvPr id="4" name="Slide Number Placeholder 3"/>
          <p:cNvSpPr>
            <a:spLocks noGrp="1"/>
          </p:cNvSpPr>
          <p:nvPr>
            <p:ph type="sldNum" sz="quarter" idx="10"/>
          </p:nvPr>
        </p:nvSpPr>
        <p:spPr/>
        <p:txBody>
          <a:bodyPr/>
          <a:lstStyle/>
          <a:p>
            <a:fld id="{6E04C938-7FB1-4297-97B6-E7228C0C11F3}" type="slidenum">
              <a:rPr lang="en-US" smtClean="0"/>
              <a:pPr/>
              <a:t>11</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kern="1200" baseline="0" dirty="0" smtClean="0">
                <a:solidFill>
                  <a:schemeClr val="tx1"/>
                </a:solidFill>
                <a:latin typeface="+mn-lt"/>
                <a:ea typeface="+mn-ea"/>
                <a:cs typeface="+mn-cs"/>
              </a:rPr>
              <a:t>Reward power: </a:t>
            </a:r>
            <a:r>
              <a:rPr lang="en-US" sz="1200" kern="1200" baseline="0" dirty="0" smtClean="0">
                <a:solidFill>
                  <a:schemeClr val="tx1"/>
                </a:solidFill>
                <a:latin typeface="+mn-lt"/>
                <a:ea typeface="+mn-ea"/>
                <a:cs typeface="+mn-cs"/>
              </a:rPr>
              <a:t>Reward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by rewarding their 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Employees comply with requests and directives because of the authority of managers to grant rewards in the form of praise, promotions, salary increase, bonuses, and time-off. Reward power can lead to better performance, but only as long as the employee sees a clear and strong </a:t>
            </a:r>
            <a:r>
              <a:rPr lang="en-US" sz="1200" kern="1200" baseline="0" dirty="0" err="1" smtClean="0">
                <a:solidFill>
                  <a:schemeClr val="tx1"/>
                </a:solidFill>
                <a:latin typeface="+mn-lt"/>
                <a:ea typeface="+mn-ea"/>
                <a:cs typeface="+mn-cs"/>
              </a:rPr>
              <a:t>link'between</a:t>
            </a:r>
            <a:r>
              <a:rPr lang="en-US" sz="1200" kern="1200" baseline="0" dirty="0" smtClean="0">
                <a:solidFill>
                  <a:schemeClr val="tx1"/>
                </a:solidFill>
                <a:latin typeface="+mn-lt"/>
                <a:ea typeface="+mn-ea"/>
                <a:cs typeface="+mn-cs"/>
              </a:rPr>
              <a:t> performance and rewards. </a:t>
            </a:r>
          </a:p>
          <a:p>
            <a:r>
              <a:rPr lang="en-US" sz="1200" kern="1200" baseline="0" dirty="0" smtClean="0">
                <a:solidFill>
                  <a:schemeClr val="tx1"/>
                </a:solidFill>
                <a:latin typeface="+mn-lt"/>
                <a:ea typeface="+mn-ea"/>
                <a:cs typeface="+mn-cs"/>
              </a:rPr>
              <a:t>Coercive power: Coercive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by means of punishment for undesirable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For example, subordinates may comply because they expect to be punished for failure to respond </a:t>
            </a:r>
            <a:r>
              <a:rPr lang="en-US" sz="1200" kern="1200" baseline="0" dirty="0" err="1" smtClean="0">
                <a:solidFill>
                  <a:schemeClr val="tx1"/>
                </a:solidFill>
                <a:latin typeface="+mn-lt"/>
                <a:ea typeface="+mn-ea"/>
                <a:cs typeface="+mn-cs"/>
              </a:rPr>
              <a:t>favourably</a:t>
            </a:r>
            <a:r>
              <a:rPr lang="en-US" sz="1200" kern="1200" baseline="0" dirty="0" smtClean="0">
                <a:solidFill>
                  <a:schemeClr val="tx1"/>
                </a:solidFill>
                <a:latin typeface="+mn-lt"/>
                <a:ea typeface="+mn-ea"/>
                <a:cs typeface="+mn-cs"/>
              </a:rPr>
              <a:t> to managerial directives. Punishment may be major or minor, depending on the nature of omission or commission. </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Legitimate Power</a:t>
            </a:r>
            <a:r>
              <a:rPr lang="en-US" sz="1200" kern="1200" baseline="0" dirty="0" smtClean="0">
                <a:solidFill>
                  <a:schemeClr val="tx1"/>
                </a:solidFill>
                <a:latin typeface="+mn-lt"/>
                <a:ea typeface="+mn-ea"/>
                <a:cs typeface="+mn-cs"/>
              </a:rPr>
              <a:t>: Legitimate power most often refers to a manager's ability to influence subordinates'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because of the manager's position in the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hierarchy. Subordinates may respond to such influence because they acknowledge the manager's legitimate right to prescribe certain </a:t>
            </a:r>
            <a:r>
              <a:rPr lang="en-US" sz="1200" kern="1200" baseline="0" dirty="0" err="1" smtClean="0">
                <a:solidFill>
                  <a:schemeClr val="tx1"/>
                </a:solidFill>
                <a:latin typeface="+mn-lt"/>
                <a:ea typeface="+mn-ea"/>
                <a:cs typeface="+mn-cs"/>
              </a:rPr>
              <a:t>behaviours</a:t>
            </a:r>
            <a:r>
              <a:rPr lang="en-US"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Legitimate power is an important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concept. Typically, a manager is empowered to make decisions within a specific area of responsibility, such as quality control, accounting, human resource, marketing, and so on.</a:t>
            </a:r>
          </a:p>
          <a:p>
            <a:r>
              <a:rPr lang="en-US" sz="1200" kern="1200" baseline="0" dirty="0" smtClean="0">
                <a:solidFill>
                  <a:schemeClr val="tx1"/>
                </a:solidFill>
                <a:latin typeface="+mn-lt"/>
                <a:ea typeface="+mn-ea"/>
                <a:cs typeface="+mn-cs"/>
              </a:rPr>
              <a:t> </a:t>
            </a:r>
          </a:p>
          <a:p>
            <a:r>
              <a:rPr lang="en-US" sz="1200" b="1" kern="1200" baseline="0" dirty="0" smtClean="0">
                <a:solidFill>
                  <a:schemeClr val="tx1"/>
                </a:solidFill>
                <a:latin typeface="+mn-lt"/>
                <a:ea typeface="+mn-ea"/>
                <a:cs typeface="+mn-cs"/>
              </a:rPr>
              <a:t>Expert power: </a:t>
            </a:r>
            <a:r>
              <a:rPr lang="en-US" sz="1200" kern="1200" baseline="0" dirty="0" smtClean="0">
                <a:solidFill>
                  <a:schemeClr val="tx1"/>
                </a:solidFill>
                <a:latin typeface="+mn-lt"/>
                <a:ea typeface="+mn-ea"/>
                <a:cs typeface="+mn-cs"/>
              </a:rPr>
              <a:t>Expert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because of </a:t>
            </a:r>
            <a:r>
              <a:rPr lang="en-US" sz="1200" kern="1200" baseline="0" dirty="0" err="1" smtClean="0">
                <a:solidFill>
                  <a:schemeClr val="tx1"/>
                </a:solidFill>
                <a:latin typeface="+mn-lt"/>
                <a:ea typeface="+mn-ea"/>
                <a:cs typeface="+mn-cs"/>
              </a:rPr>
              <a:t>recognised</a:t>
            </a:r>
            <a:r>
              <a:rPr lang="en-US" sz="1200" kern="1200" baseline="0" dirty="0" smtClean="0">
                <a:solidFill>
                  <a:schemeClr val="tx1"/>
                </a:solidFill>
                <a:latin typeface="+mn-lt"/>
                <a:ea typeface="+mn-ea"/>
                <a:cs typeface="+mn-cs"/>
              </a:rPr>
              <a:t> skills, talents, or </a:t>
            </a:r>
            <a:r>
              <a:rPr lang="en-US" sz="1200" kern="1200" baseline="0" dirty="0" err="1" smtClean="0">
                <a:solidFill>
                  <a:schemeClr val="tx1"/>
                </a:solidFill>
                <a:latin typeface="+mn-lt"/>
                <a:ea typeface="+mn-ea"/>
                <a:cs typeface="+mn-cs"/>
              </a:rPr>
              <a:t>specialised</a:t>
            </a:r>
            <a:r>
              <a:rPr lang="en-US" sz="1200" kern="1200" baseline="0" dirty="0" smtClean="0">
                <a:solidFill>
                  <a:schemeClr val="tx1"/>
                </a:solidFill>
                <a:latin typeface="+mn-lt"/>
                <a:ea typeface="+mn-ea"/>
                <a:cs typeface="+mn-cs"/>
              </a:rPr>
              <a:t> knowledge. To the extent that managers can demonstrate competence in </a:t>
            </a:r>
            <a:r>
              <a:rPr lang="en-US" sz="1200" kern="1200" baseline="0" dirty="0" err="1" smtClean="0">
                <a:solidFill>
                  <a:schemeClr val="tx1"/>
                </a:solidFill>
                <a:latin typeface="+mn-lt"/>
                <a:ea typeface="+mn-ea"/>
                <a:cs typeface="+mn-cs"/>
              </a:rPr>
              <a:t>analysing</a:t>
            </a:r>
            <a:r>
              <a:rPr lang="en-US" sz="1200" kern="1200" baseline="0" dirty="0" smtClean="0">
                <a:solidFill>
                  <a:schemeClr val="tx1"/>
                </a:solidFill>
                <a:latin typeface="+mn-lt"/>
                <a:ea typeface="+mn-ea"/>
                <a:cs typeface="+mn-cs"/>
              </a:rPr>
              <a:t>, evaluating, controlling, and implementing the tasks of subordinates, they will acquire expert power. </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Referent power: </a:t>
            </a:r>
            <a:r>
              <a:rPr lang="en-US" sz="1200" kern="1200" baseline="0" dirty="0" smtClean="0">
                <a:solidFill>
                  <a:schemeClr val="tx1"/>
                </a:solidFill>
                <a:latin typeface="+mn-lt"/>
                <a:ea typeface="+mn-ea"/>
                <a:cs typeface="+mn-cs"/>
              </a:rPr>
              <a:t>Referent power is an individual's ability to influence 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as a result of being liked or admired. For instance, subordinates' identification with a manager often forms the basis for referent power, This identification may include the desire of the subordinates to emulate the manager. Referent power is usually associated with the individuals who possess admired personality characteristics, charisma, or a good reputation. </a:t>
            </a:r>
            <a:endParaRPr lang="en-US" dirty="0" smtClean="0"/>
          </a:p>
        </p:txBody>
      </p:sp>
      <p:sp>
        <p:nvSpPr>
          <p:cNvPr id="4" name="Slide Number Placeholder 3"/>
          <p:cNvSpPr>
            <a:spLocks noGrp="1"/>
          </p:cNvSpPr>
          <p:nvPr>
            <p:ph type="sldNum" sz="quarter" idx="10"/>
          </p:nvPr>
        </p:nvSpPr>
        <p:spPr/>
        <p:txBody>
          <a:bodyPr/>
          <a:lstStyle/>
          <a:p>
            <a:fld id="{6E04C938-7FB1-4297-97B6-E7228C0C11F3}" type="slidenum">
              <a:rPr lang="en-US" smtClean="0"/>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marL="438150" indent="-438150" algn="just">
              <a:defRPr/>
            </a:lvl1pPr>
            <a:lvl2pPr marL="914400" indent="-457200" algn="just">
              <a:defRPr/>
            </a:lvl2pPr>
            <a:lvl3pPr algn="just">
              <a:defRPr/>
            </a:lvl3pPr>
            <a:lvl4pPr algn="just">
              <a:defRPr/>
            </a:lvl4pPr>
            <a:lvl5pPr algn="just">
              <a:defRPr/>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10/12/2010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10/12/2010</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just"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17</a:t>
            </a:r>
            <a:endParaRPr lang="en-US" dirty="0"/>
          </a:p>
        </p:txBody>
      </p:sp>
      <p:sp>
        <p:nvSpPr>
          <p:cNvPr id="3" name="Text Placeholder 2"/>
          <p:cNvSpPr>
            <a:spLocks noGrp="1"/>
          </p:cNvSpPr>
          <p:nvPr>
            <p:ph type="body" idx="1"/>
          </p:nvPr>
        </p:nvSpPr>
        <p:spPr>
          <a:xfrm>
            <a:off x="457200" y="3657600"/>
            <a:ext cx="8022336" cy="685800"/>
          </a:xfrm>
        </p:spPr>
        <p:txBody>
          <a:bodyPr>
            <a:noAutofit/>
          </a:bodyPr>
          <a:lstStyle/>
          <a:p>
            <a:r>
              <a:rPr lang="en-US" sz="6000" b="1" dirty="0" smtClean="0"/>
              <a:t>Power Dynamics </a:t>
            </a:r>
            <a:endParaRPr lang="en-US" sz="5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Power </a:t>
            </a:r>
            <a:endParaRPr lang="en-US" dirty="0"/>
          </a:p>
        </p:txBody>
      </p:sp>
      <p:sp>
        <p:nvSpPr>
          <p:cNvPr id="3" name="Content Placeholder 2"/>
          <p:cNvSpPr>
            <a:spLocks noGrp="1"/>
          </p:cNvSpPr>
          <p:nvPr>
            <p:ph idx="1"/>
          </p:nvPr>
        </p:nvSpPr>
        <p:spPr/>
        <p:txBody>
          <a:bodyPr/>
          <a:lstStyle/>
          <a:p>
            <a:r>
              <a:rPr lang="en-US" b="1" dirty="0" smtClean="0"/>
              <a:t>Interpersonal Sources of Power </a:t>
            </a:r>
          </a:p>
          <a:p>
            <a:pPr lvl="1"/>
            <a:r>
              <a:rPr lang="en-US" b="1" dirty="0" smtClean="0"/>
              <a:t>Reward power: </a:t>
            </a:r>
            <a:r>
              <a:rPr lang="en-US" dirty="0" smtClean="0"/>
              <a:t>Reward power is an individual's ability to influence others' </a:t>
            </a:r>
            <a:r>
              <a:rPr lang="en-US" dirty="0" err="1" smtClean="0"/>
              <a:t>behaviour</a:t>
            </a:r>
            <a:r>
              <a:rPr lang="en-US" dirty="0" smtClean="0"/>
              <a:t> by rewarding their desirable </a:t>
            </a:r>
            <a:r>
              <a:rPr lang="en-US" dirty="0" err="1" smtClean="0"/>
              <a:t>behaviour</a:t>
            </a:r>
            <a:r>
              <a:rPr lang="en-US" dirty="0" smtClean="0"/>
              <a:t>. Employees comply with requests and directives because of the authority of managers to grant rewards in the form of praise, promotions, salary increase, bonuses, and time-off.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Power </a:t>
            </a:r>
            <a:endParaRPr lang="en-US" dirty="0"/>
          </a:p>
        </p:txBody>
      </p:sp>
      <p:sp>
        <p:nvSpPr>
          <p:cNvPr id="3" name="Content Placeholder 2"/>
          <p:cNvSpPr>
            <a:spLocks noGrp="1"/>
          </p:cNvSpPr>
          <p:nvPr>
            <p:ph idx="1"/>
          </p:nvPr>
        </p:nvSpPr>
        <p:spPr/>
        <p:txBody>
          <a:bodyPr/>
          <a:lstStyle/>
          <a:p>
            <a:r>
              <a:rPr lang="en-US" b="1" dirty="0" smtClean="0"/>
              <a:t>Interpersonal Sources of Power </a:t>
            </a:r>
          </a:p>
          <a:p>
            <a:pPr lvl="1"/>
            <a:r>
              <a:rPr lang="en-US" b="1" dirty="0" smtClean="0"/>
              <a:t>Coercive power: </a:t>
            </a:r>
            <a:r>
              <a:rPr lang="en-US" dirty="0" smtClean="0"/>
              <a:t>Coercive power is an individual's ability to influence others' </a:t>
            </a:r>
            <a:r>
              <a:rPr lang="en-US" dirty="0" err="1" smtClean="0"/>
              <a:t>behaviour</a:t>
            </a:r>
            <a:r>
              <a:rPr lang="en-US" dirty="0" smtClean="0"/>
              <a:t> by means of punishment for undesirable </a:t>
            </a:r>
            <a:r>
              <a:rPr lang="en-US" dirty="0" err="1" smtClean="0"/>
              <a:t>behaviour</a:t>
            </a:r>
            <a:r>
              <a:rPr lang="en-US" dirty="0" smtClean="0"/>
              <a:t>. For example, subordinates may comply because they expect to be punished for failure to respond </a:t>
            </a:r>
            <a:r>
              <a:rPr lang="en-US" dirty="0" err="1" smtClean="0"/>
              <a:t>favourably</a:t>
            </a:r>
            <a:r>
              <a:rPr lang="en-US" dirty="0" smtClean="0"/>
              <a:t> to managerial directives.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Power </a:t>
            </a:r>
            <a:endParaRPr lang="en-US" dirty="0"/>
          </a:p>
        </p:txBody>
      </p:sp>
      <p:sp>
        <p:nvSpPr>
          <p:cNvPr id="3" name="Content Placeholder 2"/>
          <p:cNvSpPr>
            <a:spLocks noGrp="1"/>
          </p:cNvSpPr>
          <p:nvPr>
            <p:ph idx="1"/>
          </p:nvPr>
        </p:nvSpPr>
        <p:spPr/>
        <p:txBody>
          <a:bodyPr/>
          <a:lstStyle/>
          <a:p>
            <a:r>
              <a:rPr lang="en-US" b="1" dirty="0" smtClean="0"/>
              <a:t>Interpersonal Sources of Power </a:t>
            </a:r>
          </a:p>
          <a:p>
            <a:pPr lvl="1"/>
            <a:r>
              <a:rPr lang="en-US" b="1" dirty="0" smtClean="0"/>
              <a:t>Legitimate Power: </a:t>
            </a:r>
            <a:r>
              <a:rPr lang="en-US" dirty="0" smtClean="0"/>
              <a:t>Legitimate power most often refers to a manager's ability to influence subordinates' </a:t>
            </a:r>
            <a:r>
              <a:rPr lang="en-US" dirty="0" err="1" smtClean="0"/>
              <a:t>behaviour</a:t>
            </a:r>
            <a:r>
              <a:rPr lang="en-US" dirty="0" smtClean="0"/>
              <a:t> because of the manager's position in the </a:t>
            </a:r>
            <a:r>
              <a:rPr lang="en-US" dirty="0" err="1" smtClean="0"/>
              <a:t>organisational</a:t>
            </a:r>
            <a:r>
              <a:rPr lang="en-US" dirty="0" smtClean="0"/>
              <a:t> hierarchy. Subordinates may respond to such influence because they acknowledge the manager's legitimate right to prescribe certain </a:t>
            </a:r>
            <a:r>
              <a:rPr lang="en-US" dirty="0" err="1" smtClean="0"/>
              <a:t>behaviours</a:t>
            </a:r>
            <a:r>
              <a:rPr lang="en-US" dirty="0" smtClean="0"/>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Power </a:t>
            </a:r>
            <a:endParaRPr lang="en-US" dirty="0"/>
          </a:p>
        </p:txBody>
      </p:sp>
      <p:sp>
        <p:nvSpPr>
          <p:cNvPr id="3" name="Content Placeholder 2"/>
          <p:cNvSpPr>
            <a:spLocks noGrp="1"/>
          </p:cNvSpPr>
          <p:nvPr>
            <p:ph idx="1"/>
          </p:nvPr>
        </p:nvSpPr>
        <p:spPr/>
        <p:txBody>
          <a:bodyPr/>
          <a:lstStyle/>
          <a:p>
            <a:r>
              <a:rPr lang="en-US" b="1" dirty="0" smtClean="0"/>
              <a:t>Interpersonal Sources of Power </a:t>
            </a:r>
          </a:p>
          <a:p>
            <a:pPr lvl="1"/>
            <a:r>
              <a:rPr lang="en-US" b="1" dirty="0" smtClean="0"/>
              <a:t>Expert power: </a:t>
            </a:r>
            <a:r>
              <a:rPr lang="en-US" dirty="0" smtClean="0"/>
              <a:t>Expert power is an individual's ability to influence others' </a:t>
            </a:r>
            <a:r>
              <a:rPr lang="en-US" dirty="0" err="1" smtClean="0"/>
              <a:t>behaviour</a:t>
            </a:r>
            <a:r>
              <a:rPr lang="en-US" dirty="0" smtClean="0"/>
              <a:t> because of </a:t>
            </a:r>
            <a:r>
              <a:rPr lang="en-US" dirty="0" err="1" smtClean="0"/>
              <a:t>recognised</a:t>
            </a:r>
            <a:r>
              <a:rPr lang="en-US" dirty="0" smtClean="0"/>
              <a:t> skills, talents, or </a:t>
            </a:r>
            <a:r>
              <a:rPr lang="en-US" dirty="0" err="1" smtClean="0"/>
              <a:t>specialised</a:t>
            </a:r>
            <a:r>
              <a:rPr lang="en-US" dirty="0" smtClean="0"/>
              <a:t> knowledge. To the extent that managers can demonstrate competence in </a:t>
            </a:r>
            <a:r>
              <a:rPr lang="en-US" dirty="0" err="1" smtClean="0"/>
              <a:t>analysing</a:t>
            </a:r>
            <a:r>
              <a:rPr lang="en-US" dirty="0" smtClean="0"/>
              <a:t>, evaluating, controlling, and implementing the tasks of subordinates, they will acquire expert power.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Power </a:t>
            </a:r>
            <a:endParaRPr lang="en-US" dirty="0"/>
          </a:p>
        </p:txBody>
      </p:sp>
      <p:sp>
        <p:nvSpPr>
          <p:cNvPr id="3" name="Content Placeholder 2"/>
          <p:cNvSpPr>
            <a:spLocks noGrp="1"/>
          </p:cNvSpPr>
          <p:nvPr>
            <p:ph idx="1"/>
          </p:nvPr>
        </p:nvSpPr>
        <p:spPr/>
        <p:txBody>
          <a:bodyPr/>
          <a:lstStyle/>
          <a:p>
            <a:r>
              <a:rPr lang="en-US" b="1" dirty="0" smtClean="0"/>
              <a:t>Interpersonal Sources of Power </a:t>
            </a:r>
          </a:p>
          <a:p>
            <a:pPr lvl="1"/>
            <a:r>
              <a:rPr lang="en-US" b="1" dirty="0" smtClean="0"/>
              <a:t>Referent power:</a:t>
            </a:r>
            <a:r>
              <a:rPr lang="en-US" dirty="0" smtClean="0"/>
              <a:t> Referent power is an individual's ability to influence others' </a:t>
            </a:r>
            <a:r>
              <a:rPr lang="en-US" dirty="0" err="1" smtClean="0"/>
              <a:t>behaviour</a:t>
            </a:r>
            <a:r>
              <a:rPr lang="en-US" dirty="0" smtClean="0"/>
              <a:t> as a result of being liked or admired. For instance, subordinates' identification with a manager often forms the basis for referent power, This identification may include the desire of the subordinates to emulate the manager.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Power </a:t>
            </a:r>
            <a:endParaRPr lang="en-US" dirty="0"/>
          </a:p>
        </p:txBody>
      </p:sp>
      <p:sp>
        <p:nvSpPr>
          <p:cNvPr id="3" name="Content Placeholder 2"/>
          <p:cNvSpPr>
            <a:spLocks noGrp="1"/>
          </p:cNvSpPr>
          <p:nvPr>
            <p:ph idx="1"/>
          </p:nvPr>
        </p:nvSpPr>
        <p:spPr/>
        <p:txBody>
          <a:bodyPr>
            <a:noAutofit/>
          </a:bodyPr>
          <a:lstStyle/>
          <a:p>
            <a:r>
              <a:rPr lang="en-US" b="1" dirty="0" smtClean="0"/>
              <a:t>Structural Sources of Power </a:t>
            </a:r>
          </a:p>
          <a:p>
            <a:pPr lvl="1"/>
            <a:r>
              <a:rPr lang="en-US" dirty="0" smtClean="0"/>
              <a:t>Much of the attention directed at power in </a:t>
            </a:r>
            <a:r>
              <a:rPr lang="en-US" dirty="0" err="1" smtClean="0"/>
              <a:t>organisations</a:t>
            </a:r>
            <a:r>
              <a:rPr lang="en-US" dirty="0" smtClean="0"/>
              <a:t> tends to focus on the power of managers over subordinates. </a:t>
            </a:r>
          </a:p>
          <a:p>
            <a:pPr lvl="1"/>
            <a:r>
              <a:rPr lang="en-US" dirty="0" smtClean="0"/>
              <a:t>An additional perspective is that the characteristics of the situation affect or determine power. </a:t>
            </a:r>
          </a:p>
          <a:p>
            <a:pPr lvl="1"/>
            <a:r>
              <a:rPr lang="en-US" dirty="0" smtClean="0"/>
              <a:t>Important structural sources of power include knowledge, resources, decision making and networks.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Power </a:t>
            </a:r>
            <a:endParaRPr lang="en-US" dirty="0"/>
          </a:p>
        </p:txBody>
      </p:sp>
      <p:sp>
        <p:nvSpPr>
          <p:cNvPr id="3" name="Content Placeholder 2"/>
          <p:cNvSpPr>
            <a:spLocks noGrp="1"/>
          </p:cNvSpPr>
          <p:nvPr>
            <p:ph idx="1"/>
          </p:nvPr>
        </p:nvSpPr>
        <p:spPr/>
        <p:txBody>
          <a:bodyPr>
            <a:normAutofit/>
          </a:bodyPr>
          <a:lstStyle/>
          <a:p>
            <a:r>
              <a:rPr lang="en-US" b="1" dirty="0" smtClean="0"/>
              <a:t>Structural Sources of Power </a:t>
            </a:r>
          </a:p>
          <a:p>
            <a:pPr lvl="1"/>
            <a:r>
              <a:rPr lang="en-US" dirty="0" smtClean="0"/>
              <a:t>Knowledge as power: </a:t>
            </a:r>
            <a:r>
              <a:rPr lang="en-US" dirty="0" err="1" smtClean="0"/>
              <a:t>Organisations</a:t>
            </a:r>
            <a:r>
              <a:rPr lang="en-US" dirty="0" smtClean="0"/>
              <a:t> are information processors that must use knowledge to produce goods and services. The concept of </a:t>
            </a:r>
            <a:r>
              <a:rPr lang="en-US" dirty="0" err="1" smtClean="0"/>
              <a:t>knwledge</a:t>
            </a:r>
            <a:r>
              <a:rPr lang="en-US" dirty="0" smtClean="0"/>
              <a:t> as power means that individuals, teams, groups, or departments that possess knowledge are crucial in attaining the </a:t>
            </a:r>
            <a:r>
              <a:rPr lang="en-US" dirty="0" err="1" smtClean="0"/>
              <a:t>organisation's</a:t>
            </a:r>
            <a:r>
              <a:rPr lang="en-US" dirty="0" smtClean="0"/>
              <a:t>  </a:t>
            </a:r>
            <a:r>
              <a:rPr lang="en-US" dirty="0" smtClean="0"/>
              <a:t>goals.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Power </a:t>
            </a:r>
            <a:endParaRPr lang="en-US" dirty="0"/>
          </a:p>
        </p:txBody>
      </p:sp>
      <p:sp>
        <p:nvSpPr>
          <p:cNvPr id="3" name="Content Placeholder 2"/>
          <p:cNvSpPr>
            <a:spLocks noGrp="1"/>
          </p:cNvSpPr>
          <p:nvPr>
            <p:ph idx="1"/>
          </p:nvPr>
        </p:nvSpPr>
        <p:spPr/>
        <p:txBody>
          <a:bodyPr>
            <a:normAutofit/>
          </a:bodyPr>
          <a:lstStyle/>
          <a:p>
            <a:r>
              <a:rPr lang="en-US" b="1" dirty="0" smtClean="0"/>
              <a:t>Structural Sources of Power </a:t>
            </a:r>
          </a:p>
          <a:p>
            <a:pPr lvl="1"/>
            <a:r>
              <a:rPr lang="en-US" dirty="0" smtClean="0"/>
              <a:t>Resources </a:t>
            </a:r>
            <a:r>
              <a:rPr lang="en-US" dirty="0" smtClean="0"/>
              <a:t>as power: </a:t>
            </a:r>
            <a:r>
              <a:rPr lang="en-US" dirty="0" err="1" smtClean="0"/>
              <a:t>Organisations</a:t>
            </a:r>
            <a:r>
              <a:rPr lang="en-US" dirty="0" smtClean="0"/>
              <a:t> need a variety of resources, including money, human resources, equipment, materials, and customers to survive. The importance of specific resources to an </a:t>
            </a:r>
            <a:r>
              <a:rPr lang="en-US" dirty="0" err="1" smtClean="0"/>
              <a:t>organisation's</a:t>
            </a:r>
            <a:r>
              <a:rPr lang="en-US" dirty="0" smtClean="0"/>
              <a:t> success and the difficulty in obtaining them vary from situation to situation.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Power </a:t>
            </a:r>
            <a:endParaRPr lang="en-US" dirty="0"/>
          </a:p>
        </p:txBody>
      </p:sp>
      <p:sp>
        <p:nvSpPr>
          <p:cNvPr id="3" name="Content Placeholder 2"/>
          <p:cNvSpPr>
            <a:spLocks noGrp="1"/>
          </p:cNvSpPr>
          <p:nvPr>
            <p:ph idx="1"/>
          </p:nvPr>
        </p:nvSpPr>
        <p:spPr/>
        <p:txBody>
          <a:bodyPr>
            <a:normAutofit/>
          </a:bodyPr>
          <a:lstStyle/>
          <a:p>
            <a:r>
              <a:rPr lang="en-US" b="1" dirty="0" smtClean="0"/>
              <a:t>Structural Sources of Power </a:t>
            </a:r>
          </a:p>
          <a:p>
            <a:pPr lvl="1"/>
            <a:r>
              <a:rPr lang="en-US" dirty="0" smtClean="0"/>
              <a:t>Decision </a:t>
            </a:r>
            <a:r>
              <a:rPr lang="en-US" dirty="0" smtClean="0"/>
              <a:t>making as power: The decision making process in an </a:t>
            </a:r>
            <a:r>
              <a:rPr lang="en-US" dirty="0" err="1" smtClean="0"/>
              <a:t>organisation</a:t>
            </a:r>
            <a:r>
              <a:rPr lang="en-US" dirty="0" smtClean="0"/>
              <a:t> creates more or less power differences among individuals or groups. Managers exercise considerable power in an </a:t>
            </a:r>
            <a:r>
              <a:rPr lang="en-US" dirty="0" err="1" smtClean="0"/>
              <a:t>organisation</a:t>
            </a:r>
            <a:r>
              <a:rPr lang="en-US" dirty="0" smtClean="0"/>
              <a:t> simply because of their decision making ability.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Power </a:t>
            </a:r>
            <a:endParaRPr lang="en-US" dirty="0"/>
          </a:p>
        </p:txBody>
      </p:sp>
      <p:sp>
        <p:nvSpPr>
          <p:cNvPr id="3" name="Content Placeholder 2"/>
          <p:cNvSpPr>
            <a:spLocks noGrp="1"/>
          </p:cNvSpPr>
          <p:nvPr>
            <p:ph idx="1"/>
          </p:nvPr>
        </p:nvSpPr>
        <p:spPr/>
        <p:txBody>
          <a:bodyPr>
            <a:normAutofit/>
          </a:bodyPr>
          <a:lstStyle/>
          <a:p>
            <a:r>
              <a:rPr lang="en-US" b="1" dirty="0" smtClean="0"/>
              <a:t>Structural Sources of Power </a:t>
            </a:r>
          </a:p>
          <a:p>
            <a:pPr lvl="1"/>
            <a:r>
              <a:rPr lang="en-US" dirty="0" smtClean="0"/>
              <a:t>Networks </a:t>
            </a:r>
            <a:r>
              <a:rPr lang="en-US" dirty="0" smtClean="0"/>
              <a:t>as power: The existence of structural and situational power depends not only on access to information, resources and decision making, but also on the ability to get cooperation in carrying out tasks.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17</a:t>
            </a:r>
            <a:endParaRPr lang="en-US" dirty="0"/>
          </a:p>
        </p:txBody>
      </p:sp>
      <p:sp>
        <p:nvSpPr>
          <p:cNvPr id="3" name="Content Placeholder 2"/>
          <p:cNvSpPr>
            <a:spLocks noGrp="1"/>
          </p:cNvSpPr>
          <p:nvPr>
            <p:ph idx="1"/>
          </p:nvPr>
        </p:nvSpPr>
        <p:spPr/>
        <p:txBody>
          <a:bodyPr/>
          <a:lstStyle/>
          <a:p>
            <a:r>
              <a:rPr lang="en-US" dirty="0" smtClean="0">
                <a:hlinkClick r:id="" action="ppaction://customshow?id=0&amp;return=true"/>
              </a:rPr>
              <a:t>Introduction </a:t>
            </a:r>
            <a:endParaRPr lang="en-US" dirty="0" smtClean="0"/>
          </a:p>
          <a:p>
            <a:r>
              <a:rPr lang="en-US" dirty="0" smtClean="0">
                <a:hlinkClick r:id="" action="ppaction://customshow?id=1&amp;return=true"/>
              </a:rPr>
              <a:t>Concept of Power </a:t>
            </a:r>
            <a:endParaRPr lang="en-US" dirty="0" smtClean="0"/>
          </a:p>
          <a:p>
            <a:r>
              <a:rPr lang="en-US" dirty="0" smtClean="0">
                <a:hlinkClick r:id="" action="ppaction://customshow?id=2&amp;return=true"/>
              </a:rPr>
              <a:t>Differentiating Power from Authority and Influence </a:t>
            </a:r>
            <a:endParaRPr lang="en-US" dirty="0" smtClean="0"/>
          </a:p>
          <a:p>
            <a:r>
              <a:rPr lang="en-US" dirty="0" smtClean="0">
                <a:hlinkClick r:id="" action="ppaction://customshow?id=3&amp;return=true"/>
              </a:rPr>
              <a:t>Sources of Power </a:t>
            </a:r>
            <a:endParaRPr lang="en-US" dirty="0" smtClean="0"/>
          </a:p>
          <a:p>
            <a:r>
              <a:rPr lang="en-US" dirty="0" smtClean="0">
                <a:hlinkClick r:id="" action="ppaction://customshow?id=4&amp;return=true"/>
              </a:rPr>
              <a:t>The Bases of Power </a:t>
            </a:r>
            <a:endParaRPr lang="en-US" dirty="0" smtClean="0"/>
          </a:p>
          <a:p>
            <a:r>
              <a:rPr lang="en-US" dirty="0" smtClean="0">
                <a:hlinkClick r:id="" action="ppaction://customshow?id=5&amp;return=true"/>
              </a:rPr>
              <a:t>Using Power Ethically </a:t>
            </a:r>
            <a:endParaRPr lang="en-US" dirty="0" smtClean="0"/>
          </a:p>
          <a:p>
            <a:r>
              <a:rPr lang="en-US" dirty="0" smtClean="0">
                <a:hlinkClick r:id="" action="ppaction://customshow?id=6&amp;return=true"/>
              </a:rPr>
              <a:t>The Dynamics of Power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Bases of Power </a:t>
            </a:r>
            <a:endParaRPr lang="en-US" dirty="0"/>
          </a:p>
        </p:txBody>
      </p:sp>
      <p:sp>
        <p:nvSpPr>
          <p:cNvPr id="3" name="Content Placeholder 2"/>
          <p:cNvSpPr>
            <a:spLocks noGrp="1"/>
          </p:cNvSpPr>
          <p:nvPr>
            <p:ph idx="1"/>
          </p:nvPr>
        </p:nvSpPr>
        <p:spPr/>
        <p:txBody>
          <a:bodyPr>
            <a:normAutofit/>
          </a:bodyPr>
          <a:lstStyle/>
          <a:p>
            <a:r>
              <a:rPr lang="en-US" sz="3000" dirty="0" err="1" smtClean="0"/>
              <a:t>Etzioni</a:t>
            </a:r>
            <a:r>
              <a:rPr lang="en-US" sz="3000" dirty="0" smtClean="0"/>
              <a:t> identifies three basic resources of power namely, (a) coercion, (b) remunerative power, and (c) normative power. </a:t>
            </a:r>
            <a:endParaRPr lang="en-US" sz="3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Bases of Power </a:t>
            </a:r>
            <a:endParaRPr lang="en-US" dirty="0"/>
          </a:p>
        </p:txBody>
      </p:sp>
      <p:sp>
        <p:nvSpPr>
          <p:cNvPr id="3" name="Content Placeholder 2"/>
          <p:cNvSpPr>
            <a:spLocks noGrp="1"/>
          </p:cNvSpPr>
          <p:nvPr>
            <p:ph idx="1"/>
          </p:nvPr>
        </p:nvSpPr>
        <p:spPr/>
        <p:txBody>
          <a:bodyPr>
            <a:noAutofit/>
          </a:bodyPr>
          <a:lstStyle/>
          <a:p>
            <a:r>
              <a:rPr lang="en-US" sz="3000" dirty="0" smtClean="0"/>
              <a:t>Coercion means the ability to manipulate physical sanctions including physical chastisement, forcible detention, to deprive a person of food, sleep and other physiological needs. </a:t>
            </a:r>
            <a:endParaRPr lang="en-US" sz="3000" dirty="0" smtClean="0"/>
          </a:p>
          <a:p>
            <a:r>
              <a:rPr lang="en-US" sz="3000" dirty="0" smtClean="0"/>
              <a:t>Force </a:t>
            </a:r>
            <a:r>
              <a:rPr lang="en-US" sz="3000" dirty="0" smtClean="0"/>
              <a:t>is therefore required in order to obtain compliance. </a:t>
            </a:r>
            <a:endParaRPr lang="en-US" sz="3000" dirty="0" smtClean="0"/>
          </a:p>
          <a:p>
            <a:r>
              <a:rPr lang="en-US" sz="3000" dirty="0" smtClean="0"/>
              <a:t>Examples </a:t>
            </a:r>
            <a:r>
              <a:rPr lang="en-US" sz="3000" dirty="0" smtClean="0"/>
              <a:t>of such </a:t>
            </a:r>
            <a:r>
              <a:rPr lang="en-US" sz="3000" dirty="0" err="1" smtClean="0"/>
              <a:t>organisations</a:t>
            </a:r>
            <a:r>
              <a:rPr lang="en-US" sz="3000" dirty="0" smtClean="0"/>
              <a:t> include jails, detention </a:t>
            </a:r>
            <a:r>
              <a:rPr lang="en-US" sz="3000" dirty="0" err="1" smtClean="0"/>
              <a:t>centres</a:t>
            </a:r>
            <a:r>
              <a:rPr lang="en-US" sz="3000" dirty="0" smtClean="0"/>
              <a:t>, concentration camps, and some psychiatric hospitals. </a:t>
            </a:r>
            <a:endParaRPr lang="en-US" sz="3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Bases of Power </a:t>
            </a:r>
            <a:endParaRPr lang="en-US" dirty="0"/>
          </a:p>
        </p:txBody>
      </p:sp>
      <p:sp>
        <p:nvSpPr>
          <p:cNvPr id="3" name="Content Placeholder 2"/>
          <p:cNvSpPr>
            <a:spLocks noGrp="1"/>
          </p:cNvSpPr>
          <p:nvPr>
            <p:ph idx="1"/>
          </p:nvPr>
        </p:nvSpPr>
        <p:spPr/>
        <p:txBody>
          <a:bodyPr>
            <a:noAutofit/>
          </a:bodyPr>
          <a:lstStyle/>
          <a:p>
            <a:r>
              <a:rPr lang="en-US" sz="3000" dirty="0" smtClean="0"/>
              <a:t>Remunerative power refers to the ability to manipulate material rewards and sanctions including salaries, wages, promotions and training. </a:t>
            </a:r>
            <a:endParaRPr lang="en-US" sz="3000" dirty="0" smtClean="0"/>
          </a:p>
          <a:p>
            <a:r>
              <a:rPr lang="en-US" sz="3000" dirty="0" smtClean="0"/>
              <a:t>Utilitarian </a:t>
            </a:r>
            <a:r>
              <a:rPr lang="en-US" sz="3000" dirty="0" err="1" smtClean="0"/>
              <a:t>organisations</a:t>
            </a:r>
            <a:r>
              <a:rPr lang="en-US" sz="3000" dirty="0" smtClean="0"/>
              <a:t> engage in 'producing goods and services for sale in the market place. </a:t>
            </a:r>
            <a:endParaRPr lang="en-US" sz="3000" dirty="0" smtClean="0"/>
          </a:p>
          <a:p>
            <a:r>
              <a:rPr lang="en-US" sz="3000" dirty="0" smtClean="0"/>
              <a:t>Material </a:t>
            </a:r>
            <a:r>
              <a:rPr lang="en-US" sz="3000" dirty="0" smtClean="0"/>
              <a:t>inducement </a:t>
            </a:r>
            <a:r>
              <a:rPr lang="en-US" sz="3000" dirty="0" smtClean="0"/>
              <a:t>is </a:t>
            </a:r>
            <a:r>
              <a:rPr lang="en-US" sz="3000" dirty="0" smtClean="0"/>
              <a:t>required to procure compliance. </a:t>
            </a:r>
            <a:endParaRPr lang="en-US" sz="3000" dirty="0" smtClean="0"/>
          </a:p>
          <a:p>
            <a:r>
              <a:rPr lang="en-US" sz="3000" dirty="0" smtClean="0"/>
              <a:t>Such </a:t>
            </a:r>
            <a:r>
              <a:rPr lang="en-US" sz="3000" dirty="0" err="1" smtClean="0"/>
              <a:t>organisations</a:t>
            </a:r>
            <a:r>
              <a:rPr lang="en-US" sz="3000" dirty="0" smtClean="0"/>
              <a:t> include factories, hotels and commercial enterprises. </a:t>
            </a:r>
            <a:r>
              <a:rPr lang="en-US" sz="3000" dirty="0" smtClean="0"/>
              <a:t> </a:t>
            </a:r>
            <a:endParaRPr lang="en-US" sz="3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Bases of Power </a:t>
            </a:r>
            <a:endParaRPr lang="en-US" dirty="0"/>
          </a:p>
        </p:txBody>
      </p:sp>
      <p:sp>
        <p:nvSpPr>
          <p:cNvPr id="3" name="Content Placeholder 2"/>
          <p:cNvSpPr>
            <a:spLocks noGrp="1"/>
          </p:cNvSpPr>
          <p:nvPr>
            <p:ph idx="1"/>
          </p:nvPr>
        </p:nvSpPr>
        <p:spPr/>
        <p:txBody>
          <a:bodyPr>
            <a:noAutofit/>
          </a:bodyPr>
          <a:lstStyle/>
          <a:p>
            <a:r>
              <a:rPr lang="en-US" sz="3000" dirty="0" smtClean="0"/>
              <a:t>Normative power rests upon human need for approval and recognition. </a:t>
            </a:r>
            <a:endParaRPr lang="en-US" sz="3000" dirty="0" smtClean="0"/>
          </a:p>
          <a:p>
            <a:r>
              <a:rPr lang="en-US" sz="3000" dirty="0" smtClean="0"/>
              <a:t>It </a:t>
            </a:r>
            <a:r>
              <a:rPr lang="en-US" sz="3000" dirty="0" smtClean="0"/>
              <a:t>refers to the ability to manipulate symbols including medals, gadgets, badges and certificates. </a:t>
            </a:r>
            <a:endParaRPr lang="en-US" sz="3000" dirty="0" smtClean="0"/>
          </a:p>
          <a:p>
            <a:r>
              <a:rPr lang="en-US" sz="3000" dirty="0" smtClean="0"/>
              <a:t>Normative </a:t>
            </a:r>
            <a:r>
              <a:rPr lang="en-US" sz="3000" dirty="0" err="1" smtClean="0"/>
              <a:t>organisations</a:t>
            </a:r>
            <a:r>
              <a:rPr lang="en-US" sz="3000" dirty="0" smtClean="0"/>
              <a:t> are those whose mission is primarily idealistic or value-based</a:t>
            </a:r>
            <a:r>
              <a:rPr lang="en-US" sz="3000" dirty="0" smtClean="0"/>
              <a:t>.</a:t>
            </a:r>
          </a:p>
          <a:p>
            <a:r>
              <a:rPr lang="en-US" sz="3000" dirty="0" smtClean="0"/>
              <a:t>Such </a:t>
            </a:r>
            <a:r>
              <a:rPr lang="en-US" sz="3000" dirty="0" err="1" smtClean="0"/>
              <a:t>organisations</a:t>
            </a:r>
            <a:r>
              <a:rPr lang="en-US" sz="3000" dirty="0" smtClean="0"/>
              <a:t> include voluntary </a:t>
            </a:r>
            <a:r>
              <a:rPr lang="en-US" sz="3000" dirty="0" err="1" smtClean="0"/>
              <a:t>organisations</a:t>
            </a:r>
            <a:r>
              <a:rPr lang="en-US" sz="3000" dirty="0" smtClean="0"/>
              <a:t> and political groups, schools, universities and hospitals. </a:t>
            </a:r>
            <a:endParaRPr lang="en-US" sz="3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Bases of Power </a:t>
            </a:r>
            <a:endParaRPr lang="en-US" dirty="0"/>
          </a:p>
        </p:txBody>
      </p:sp>
      <p:pic>
        <p:nvPicPr>
          <p:cNvPr id="1026" name="Picture 2"/>
          <p:cNvPicPr>
            <a:picLocks noGrp="1" noChangeAspect="1" noChangeArrowheads="1"/>
          </p:cNvPicPr>
          <p:nvPr>
            <p:ph idx="1"/>
          </p:nvPr>
        </p:nvPicPr>
        <p:blipFill>
          <a:blip r:embed="rId2">
            <a:lum bright="-20000" contrast="40000"/>
          </a:blip>
          <a:srcRect/>
          <a:stretch>
            <a:fillRect/>
          </a:stretch>
        </p:blipFill>
        <p:spPr bwMode="auto">
          <a:xfrm>
            <a:off x="159654" y="1905000"/>
            <a:ext cx="8824072" cy="37337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Power Ethically </a:t>
            </a:r>
            <a:endParaRPr lang="en-US" dirty="0"/>
          </a:p>
        </p:txBody>
      </p:sp>
      <p:sp>
        <p:nvSpPr>
          <p:cNvPr id="3" name="Content Placeholder 2"/>
          <p:cNvSpPr>
            <a:spLocks noGrp="1"/>
          </p:cNvSpPr>
          <p:nvPr>
            <p:ph idx="1"/>
          </p:nvPr>
        </p:nvSpPr>
        <p:spPr/>
        <p:txBody>
          <a:bodyPr>
            <a:normAutofit/>
          </a:bodyPr>
          <a:lstStyle/>
          <a:p>
            <a:r>
              <a:rPr lang="en-US" dirty="0" smtClean="0"/>
              <a:t>To be considered ethical, power-related </a:t>
            </a:r>
            <a:r>
              <a:rPr lang="en-US" dirty="0" err="1" smtClean="0"/>
              <a:t>behaviour</a:t>
            </a:r>
            <a:r>
              <a:rPr lang="en-US" dirty="0" smtClean="0"/>
              <a:t> must meet three criteria: </a:t>
            </a:r>
          </a:p>
          <a:p>
            <a:r>
              <a:rPr lang="en-US" dirty="0" smtClean="0"/>
              <a:t>Does the </a:t>
            </a:r>
            <a:r>
              <a:rPr lang="en-US" dirty="0" err="1" smtClean="0"/>
              <a:t>behaviour</a:t>
            </a:r>
            <a:r>
              <a:rPr lang="en-US" dirty="0" smtClean="0"/>
              <a:t> produce a good outcome for people both inside and outside the </a:t>
            </a:r>
            <a:r>
              <a:rPr lang="en-US" dirty="0" err="1" smtClean="0"/>
              <a:t>organisation</a:t>
            </a:r>
            <a:r>
              <a:rPr lang="en-US" dirty="0" smtClean="0"/>
              <a:t>? If the power-related </a:t>
            </a:r>
            <a:r>
              <a:rPr lang="en-US" dirty="0" err="1" smtClean="0"/>
              <a:t>behaviour</a:t>
            </a:r>
            <a:r>
              <a:rPr lang="en-US" dirty="0" smtClean="0"/>
              <a:t> serves only the individual's self-interest and fails to help the </a:t>
            </a:r>
            <a:r>
              <a:rPr lang="en-US" dirty="0" err="1" smtClean="0"/>
              <a:t>organisation</a:t>
            </a:r>
            <a:r>
              <a:rPr lang="en-US" dirty="0" smtClean="0"/>
              <a:t> reach its goals, it is considered unethical.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Power Ethically </a:t>
            </a:r>
            <a:endParaRPr lang="en-US" dirty="0"/>
          </a:p>
        </p:txBody>
      </p:sp>
      <p:sp>
        <p:nvSpPr>
          <p:cNvPr id="3" name="Content Placeholder 2"/>
          <p:cNvSpPr>
            <a:spLocks noGrp="1"/>
          </p:cNvSpPr>
          <p:nvPr>
            <p:ph idx="1"/>
          </p:nvPr>
        </p:nvSpPr>
        <p:spPr/>
        <p:txBody>
          <a:bodyPr>
            <a:normAutofit/>
          </a:bodyPr>
          <a:lstStyle/>
          <a:p>
            <a:r>
              <a:rPr lang="en-US" dirty="0" smtClean="0"/>
              <a:t>To be considered ethical, power-related </a:t>
            </a:r>
            <a:r>
              <a:rPr lang="en-US" dirty="0" err="1" smtClean="0"/>
              <a:t>behaviour</a:t>
            </a:r>
            <a:r>
              <a:rPr lang="en-US" dirty="0" smtClean="0"/>
              <a:t> must meet three criteria: </a:t>
            </a:r>
          </a:p>
          <a:p>
            <a:r>
              <a:rPr lang="en-US" dirty="0" smtClean="0"/>
              <a:t>Does </a:t>
            </a:r>
            <a:r>
              <a:rPr lang="en-US" dirty="0" smtClean="0"/>
              <a:t>the </a:t>
            </a:r>
            <a:r>
              <a:rPr lang="en-US" dirty="0" err="1" smtClean="0"/>
              <a:t>behaviour</a:t>
            </a:r>
            <a:r>
              <a:rPr lang="en-US" dirty="0" smtClean="0"/>
              <a:t> respect the rights of all parties? The question </a:t>
            </a:r>
            <a:r>
              <a:rPr lang="en-US" dirty="0" err="1" smtClean="0"/>
              <a:t>emphasises</a:t>
            </a:r>
            <a:r>
              <a:rPr lang="en-US" dirty="0" smtClean="0"/>
              <a:t> the criterion of individual rights. Free speech, privacy, and the process are individual rights that are to be respected, and power-related </a:t>
            </a:r>
            <a:r>
              <a:rPr lang="en-US" dirty="0" err="1" smtClean="0"/>
              <a:t>behaviours</a:t>
            </a:r>
            <a:r>
              <a:rPr lang="en-US" dirty="0" smtClean="0"/>
              <a:t> that violate these rights are considered unethical.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Power Ethically </a:t>
            </a:r>
            <a:endParaRPr lang="en-US" dirty="0"/>
          </a:p>
        </p:txBody>
      </p:sp>
      <p:sp>
        <p:nvSpPr>
          <p:cNvPr id="3" name="Content Placeholder 2"/>
          <p:cNvSpPr>
            <a:spLocks noGrp="1"/>
          </p:cNvSpPr>
          <p:nvPr>
            <p:ph idx="1"/>
          </p:nvPr>
        </p:nvSpPr>
        <p:spPr/>
        <p:txBody>
          <a:bodyPr>
            <a:normAutofit/>
          </a:bodyPr>
          <a:lstStyle/>
          <a:p>
            <a:r>
              <a:rPr lang="en-US" dirty="0" smtClean="0"/>
              <a:t>To be considered ethical, power-related </a:t>
            </a:r>
            <a:r>
              <a:rPr lang="en-US" dirty="0" err="1" smtClean="0"/>
              <a:t>behaviour</a:t>
            </a:r>
            <a:r>
              <a:rPr lang="en-US" dirty="0" smtClean="0"/>
              <a:t> must meet three criteria</a:t>
            </a:r>
            <a:r>
              <a:rPr lang="en-US" dirty="0" smtClean="0"/>
              <a:t>:</a:t>
            </a:r>
            <a:endParaRPr lang="en-US" dirty="0" smtClean="0"/>
          </a:p>
          <a:p>
            <a:r>
              <a:rPr lang="en-US" dirty="0" smtClean="0"/>
              <a:t>Does the </a:t>
            </a:r>
            <a:r>
              <a:rPr lang="en-US" dirty="0" err="1" smtClean="0"/>
              <a:t>behaviour</a:t>
            </a:r>
            <a:r>
              <a:rPr lang="en-US" dirty="0" smtClean="0"/>
              <a:t> treat all parties equitable and fairly? This question represents the criterion of distributive justice. Power-related </a:t>
            </a:r>
            <a:r>
              <a:rPr lang="en-US" dirty="0" err="1" smtClean="0"/>
              <a:t>behaviour</a:t>
            </a:r>
            <a:r>
              <a:rPr lang="en-US" dirty="0" smtClean="0"/>
              <a:t> that treats one party arbitrarily or benefits one party at the expense of another is unethical.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normAutofit/>
          </a:bodyPr>
          <a:lstStyle/>
          <a:p>
            <a:r>
              <a:rPr lang="en-US" sz="3000" dirty="0" smtClean="0"/>
              <a:t>Power is a part of the fabric of </a:t>
            </a:r>
            <a:r>
              <a:rPr lang="en-US" sz="3000" dirty="0" err="1" smtClean="0"/>
              <a:t>organisation</a:t>
            </a:r>
            <a:r>
              <a:rPr lang="en-US" sz="3000" dirty="0" smtClean="0"/>
              <a:t>. To appreciate the reality of </a:t>
            </a:r>
            <a:r>
              <a:rPr lang="en-US" sz="3000" dirty="0" err="1" smtClean="0"/>
              <a:t>organisations</a:t>
            </a:r>
            <a:r>
              <a:rPr lang="en-US" sz="3000" dirty="0" smtClean="0"/>
              <a:t> it is necessary to know something about the nature and dynamics of power in </a:t>
            </a:r>
            <a:r>
              <a:rPr lang="en-US" sz="3000" dirty="0" err="1" smtClean="0"/>
              <a:t>organisations</a:t>
            </a:r>
            <a:r>
              <a:rPr lang="en-US" sz="3000" dirty="0" smtClean="0"/>
              <a:t>. </a:t>
            </a:r>
            <a:endParaRPr lang="en-US" sz="3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noAutofit/>
          </a:bodyPr>
          <a:lstStyle/>
          <a:p>
            <a:r>
              <a:rPr lang="en-US" b="1" dirty="0" smtClean="0"/>
              <a:t>Informal </a:t>
            </a:r>
            <a:r>
              <a:rPr lang="en-US" b="1" dirty="0" smtClean="0"/>
              <a:t>Power</a:t>
            </a:r>
          </a:p>
          <a:p>
            <a:pPr lvl="1"/>
            <a:r>
              <a:rPr lang="en-US" dirty="0" smtClean="0"/>
              <a:t>In </a:t>
            </a:r>
            <a:r>
              <a:rPr lang="en-US" dirty="0" smtClean="0"/>
              <a:t>theory an employee is allotted sufficient power to enable him to do his job, no more and no less. </a:t>
            </a:r>
            <a:endParaRPr lang="en-US" dirty="0" smtClean="0"/>
          </a:p>
          <a:p>
            <a:pPr lvl="1"/>
            <a:r>
              <a:rPr lang="en-US" dirty="0" smtClean="0"/>
              <a:t>In </a:t>
            </a:r>
            <a:r>
              <a:rPr lang="en-US" dirty="0" smtClean="0"/>
              <a:t>practice people in </a:t>
            </a:r>
            <a:r>
              <a:rPr lang="en-US" dirty="0" err="1" smtClean="0"/>
              <a:t>organisations</a:t>
            </a:r>
            <a:r>
              <a:rPr lang="en-US" dirty="0" smtClean="0"/>
              <a:t> can acquire power beyond what their formal role might suggest. </a:t>
            </a:r>
            <a:endParaRPr lang="en-US" dirty="0" smtClean="0"/>
          </a:p>
          <a:p>
            <a:pPr lvl="1"/>
            <a:r>
              <a:rPr lang="en-US" dirty="0" smtClean="0"/>
              <a:t>Power </a:t>
            </a:r>
            <a:r>
              <a:rPr lang="en-US" dirty="0" smtClean="0"/>
              <a:t>without authority is sometimes known as illegitimate or informal power. </a:t>
            </a: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Autofit/>
          </a:bodyPr>
          <a:lstStyle/>
          <a:p>
            <a:r>
              <a:rPr lang="en-US" sz="3000" dirty="0" smtClean="0"/>
              <a:t>Power is a potentially sinister subject. `Power' says </a:t>
            </a:r>
            <a:r>
              <a:rPr lang="en-US" sz="3000" dirty="0" err="1" smtClean="0"/>
              <a:t>Bierstedt</a:t>
            </a:r>
            <a:r>
              <a:rPr lang="en-US" sz="3000" dirty="0" smtClean="0"/>
              <a:t> (1950), `stands behind every association and sustains its structure.</a:t>
            </a:r>
          </a:p>
          <a:p>
            <a:r>
              <a:rPr lang="en-US" sz="3000" dirty="0" smtClean="0"/>
              <a:t>Without power there is no </a:t>
            </a:r>
            <a:r>
              <a:rPr lang="en-US" sz="3000" dirty="0" err="1" smtClean="0"/>
              <a:t>organisation</a:t>
            </a:r>
            <a:r>
              <a:rPr lang="en-US" sz="3000" dirty="0" smtClean="0"/>
              <a:t> and without power there is no order.‘</a:t>
            </a:r>
          </a:p>
          <a:p>
            <a:r>
              <a:rPr lang="en-US" sz="3000" dirty="0" smtClean="0"/>
              <a:t>Paradoxically, the most potent exercise of power may be invisible. </a:t>
            </a:r>
          </a:p>
          <a:p>
            <a:r>
              <a:rPr lang="en-US" sz="3000" dirty="0" smtClean="0"/>
              <a:t>Power relations can be subtly changing and ambiguous.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normAutofit/>
          </a:bodyPr>
          <a:lstStyle/>
          <a:p>
            <a:r>
              <a:rPr lang="en-US" b="1" dirty="0" smtClean="0"/>
              <a:t>Resistance in </a:t>
            </a:r>
            <a:r>
              <a:rPr lang="en-US" b="1" dirty="0" err="1" smtClean="0"/>
              <a:t>Organisations</a:t>
            </a:r>
            <a:r>
              <a:rPr lang="en-US" b="1" dirty="0" smtClean="0"/>
              <a:t>: </a:t>
            </a:r>
          </a:p>
          <a:p>
            <a:pPr lvl="1"/>
            <a:r>
              <a:rPr lang="en-US" dirty="0" smtClean="0"/>
              <a:t>The </a:t>
            </a:r>
            <a:r>
              <a:rPr lang="en-US" dirty="0" smtClean="0"/>
              <a:t>impetus to resistance in </a:t>
            </a:r>
            <a:r>
              <a:rPr lang="en-US" dirty="0" err="1" smtClean="0"/>
              <a:t>organisations</a:t>
            </a:r>
            <a:r>
              <a:rPr lang="en-US" dirty="0" smtClean="0"/>
              <a:t> stems from the potential for tension between </a:t>
            </a:r>
            <a:r>
              <a:rPr lang="en-US" dirty="0" err="1" smtClean="0"/>
              <a:t>organisational</a:t>
            </a:r>
            <a:r>
              <a:rPr lang="en-US" dirty="0" smtClean="0"/>
              <a:t> and individual interest. </a:t>
            </a:r>
            <a:endParaRPr lang="en-US" dirty="0" smtClean="0"/>
          </a:p>
          <a:p>
            <a:pPr lvl="1"/>
            <a:r>
              <a:rPr lang="en-US" dirty="0" smtClean="0"/>
              <a:t>What </a:t>
            </a:r>
            <a:r>
              <a:rPr lang="en-US" dirty="0" smtClean="0"/>
              <a:t>is good for the </a:t>
            </a:r>
            <a:r>
              <a:rPr lang="en-US" dirty="0" err="1" smtClean="0"/>
              <a:t>organisation</a:t>
            </a:r>
            <a:r>
              <a:rPr lang="en-US" dirty="0" smtClean="0"/>
              <a:t> may be detrimental to its employees and vice versa</a:t>
            </a:r>
            <a:r>
              <a:rPr lang="en-US" dirty="0" smtClean="0"/>
              <a:t>.</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noAutofit/>
          </a:bodyPr>
          <a:lstStyle/>
          <a:p>
            <a:r>
              <a:rPr lang="en-US" b="1" dirty="0" smtClean="0"/>
              <a:t>Distribution </a:t>
            </a:r>
          </a:p>
          <a:p>
            <a:pPr lvl="1"/>
            <a:r>
              <a:rPr lang="en-US" dirty="0" smtClean="0"/>
              <a:t>There </a:t>
            </a:r>
            <a:r>
              <a:rPr lang="en-US" dirty="0" smtClean="0"/>
              <a:t>is no rational in the distribution of power among </a:t>
            </a:r>
            <a:r>
              <a:rPr lang="en-US" dirty="0" err="1" smtClean="0"/>
              <a:t>organisational</a:t>
            </a:r>
            <a:r>
              <a:rPr lang="en-US" dirty="0" smtClean="0"/>
              <a:t> members. Some may yield more power than others. Often, the power wielded by one member may be disproportionate to the </a:t>
            </a:r>
            <a:r>
              <a:rPr lang="en-US" dirty="0" err="1" smtClean="0"/>
              <a:t>organisational</a:t>
            </a:r>
            <a:r>
              <a:rPr lang="en-US" dirty="0" smtClean="0"/>
              <a:t> position he holds</a:t>
            </a:r>
            <a:r>
              <a:rPr lang="en-US" dirty="0" smtClean="0"/>
              <a:t>.“ </a:t>
            </a:r>
            <a:endParaRPr lang="en-US" dirty="0" smtClean="0"/>
          </a:p>
          <a:p>
            <a:pPr lvl="1"/>
            <a:r>
              <a:rPr lang="en-US" dirty="0" smtClean="0"/>
              <a:t>Those in power try to grab more of it. They strongly resist any attempt to weaken the power they wielded.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lstStyle/>
          <a:p>
            <a:r>
              <a:rPr lang="en-US" b="1" dirty="0" smtClean="0"/>
              <a:t>Distribution </a:t>
            </a:r>
          </a:p>
          <a:p>
            <a:pPr lvl="1"/>
            <a:r>
              <a:rPr lang="en-US" dirty="0" smtClean="0"/>
              <a:t>An </a:t>
            </a:r>
            <a:r>
              <a:rPr lang="en-US" dirty="0" smtClean="0"/>
              <a:t>individual cannot have power at all places and at all times. He may be forced to forgo his power or he may be stripped of it. He resists attempts to weaken his power, in the event of failure he will try to form coalition. There is strength in numbers. </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noAutofit/>
          </a:bodyPr>
          <a:lstStyle/>
          <a:p>
            <a:r>
              <a:rPr lang="en-US" b="1" dirty="0" smtClean="0"/>
              <a:t>Dependency </a:t>
            </a:r>
            <a:endParaRPr lang="en-US" dirty="0" smtClean="0"/>
          </a:p>
          <a:p>
            <a:pPr lvl="1"/>
            <a:r>
              <a:rPr lang="en-US" dirty="0" smtClean="0"/>
              <a:t>As </a:t>
            </a:r>
            <a:r>
              <a:rPr lang="en-US" dirty="0" smtClean="0"/>
              <a:t>indicated earlier, power largely depends on dependency relationship. The greater X depends on Y, the greater the power of Y on X. </a:t>
            </a:r>
          </a:p>
          <a:p>
            <a:pPr lvl="1"/>
            <a:r>
              <a:rPr lang="en-US" dirty="0" smtClean="0"/>
              <a:t>The </a:t>
            </a:r>
            <a:r>
              <a:rPr lang="en-US" dirty="0" smtClean="0"/>
              <a:t>greater the dependency of an </a:t>
            </a:r>
            <a:r>
              <a:rPr lang="en-US" dirty="0" err="1" smtClean="0"/>
              <a:t>organisation</a:t>
            </a:r>
            <a:r>
              <a:rPr lang="en-US" dirty="0" smtClean="0"/>
              <a:t> on a limited number of individuals, the greater the power these individuals enjoy, </a:t>
            </a:r>
          </a:p>
          <a:p>
            <a:pPr lvl="1"/>
            <a:r>
              <a:rPr lang="en-US" dirty="0" smtClean="0"/>
              <a:t>A </a:t>
            </a:r>
            <a:r>
              <a:rPr lang="en-US" dirty="0" smtClean="0"/>
              <a:t>person who cannot be easily displaced enjoys more power than others whose services can be easily replaced. </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normAutofit/>
          </a:bodyPr>
          <a:lstStyle/>
          <a:p>
            <a:r>
              <a:rPr lang="en-US" b="1" dirty="0" smtClean="0"/>
              <a:t>Uncertainty </a:t>
            </a:r>
            <a:endParaRPr lang="en-US" dirty="0" smtClean="0"/>
          </a:p>
          <a:p>
            <a:pPr lvl="1"/>
            <a:r>
              <a:rPr lang="en-US" dirty="0" err="1" smtClean="0"/>
              <a:t>Organisations</a:t>
            </a:r>
            <a:r>
              <a:rPr lang="en-US" dirty="0" smtClean="0"/>
              <a:t> seek to avoid uncertainty as far as possible, People who can absorb uncertainty wield more power, </a:t>
            </a:r>
          </a:p>
          <a:p>
            <a:pPr lvl="1"/>
            <a:r>
              <a:rPr lang="en-US" dirty="0" smtClean="0"/>
              <a:t>Uncertainty depends on the nature of the </a:t>
            </a:r>
            <a:r>
              <a:rPr lang="en-US" dirty="0" err="1" smtClean="0"/>
              <a:t>organisation</a:t>
            </a:r>
            <a:r>
              <a:rPr lang="en-US" dirty="0" smtClean="0"/>
              <a:t>. In a marketing firm, for instance, sales executives confront uncertainty and naturally wield more power.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lstStyle/>
          <a:p>
            <a:r>
              <a:rPr lang="en-US" b="1" dirty="0" smtClean="0"/>
              <a:t>Compliance </a:t>
            </a:r>
            <a:endParaRPr lang="en-US" dirty="0" smtClean="0"/>
          </a:p>
          <a:p>
            <a:pPr lvl="1"/>
            <a:r>
              <a:rPr lang="en-US" dirty="0" smtClean="0"/>
              <a:t>Of all the types of power, People generally comply with legitimate power. </a:t>
            </a:r>
            <a:endParaRPr lang="en-US" dirty="0" smtClean="0"/>
          </a:p>
          <a:p>
            <a:pPr lvl="1"/>
            <a:r>
              <a:rPr lang="en-US" dirty="0" smtClean="0"/>
              <a:t>People </a:t>
            </a:r>
            <a:r>
              <a:rPr lang="en-US" dirty="0" smtClean="0"/>
              <a:t>perceive reward and coercive powers as weak for complying with manager's requests. </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normAutofit/>
          </a:bodyPr>
          <a:lstStyle/>
          <a:p>
            <a:r>
              <a:rPr lang="en-US" b="1" dirty="0" smtClean="0"/>
              <a:t>Power Indicators </a:t>
            </a:r>
            <a:endParaRPr lang="en-US" dirty="0" smtClean="0"/>
          </a:p>
          <a:p>
            <a:pPr lvl="1"/>
            <a:r>
              <a:rPr lang="en-US" dirty="0" smtClean="0"/>
              <a:t>It is difficult to tell when power is being used. Those who use power usually do not want others to know about it. Indeed, power is most effective when it is not visible. </a:t>
            </a:r>
          </a:p>
          <a:p>
            <a:pPr lvl="1"/>
            <a:r>
              <a:rPr lang="en-US" dirty="0" smtClean="0"/>
              <a:t>People tend to resist the use of power when they see themselves being influenced in a way that is contrary to their own desires. </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lstStyle/>
          <a:p>
            <a:r>
              <a:rPr lang="en-US" b="1" dirty="0" smtClean="0"/>
              <a:t>Power Indicators </a:t>
            </a:r>
            <a:endParaRPr lang="en-US" dirty="0" smtClean="0"/>
          </a:p>
          <a:p>
            <a:pPr lvl="1"/>
            <a:r>
              <a:rPr lang="en-US" dirty="0" smtClean="0"/>
              <a:t>Individuals </a:t>
            </a:r>
            <a:r>
              <a:rPr lang="en-US" dirty="0" smtClean="0"/>
              <a:t>who are using power frequently fail to </a:t>
            </a:r>
            <a:r>
              <a:rPr lang="en-US" dirty="0" err="1" smtClean="0"/>
              <a:t>recognise</a:t>
            </a:r>
            <a:r>
              <a:rPr lang="en-US" dirty="0" smtClean="0"/>
              <a:t> what they are doing. They honestly feel that they are exerting rational influence that can be justified for legitimate reasons other than their personal wishes. They sincerely think their influence is rational rather than political. </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noAutofit/>
          </a:bodyPr>
          <a:lstStyle/>
          <a:p>
            <a:r>
              <a:rPr lang="en-US" b="1" dirty="0" smtClean="0"/>
              <a:t>Determinants of Power </a:t>
            </a:r>
          </a:p>
          <a:p>
            <a:pPr lvl="1"/>
            <a:r>
              <a:rPr lang="en-US" dirty="0" smtClean="0"/>
              <a:t>One </a:t>
            </a:r>
            <a:r>
              <a:rPr lang="en-US" dirty="0" smtClean="0"/>
              <a:t>method of assessing power focuses on the potential to exert influence and consists of measuring how many determinants of power are available to each member. </a:t>
            </a:r>
            <a:endParaRPr lang="en-US" dirty="0" smtClean="0"/>
          </a:p>
          <a:p>
            <a:pPr lvl="1"/>
            <a:r>
              <a:rPr lang="en-US" dirty="0" smtClean="0"/>
              <a:t>These </a:t>
            </a:r>
            <a:r>
              <a:rPr lang="en-US" dirty="0" smtClean="0"/>
              <a:t>are five bases of personal power. One of the bases of power is expertise. Individuals who possess better knowledge and expertise can exert higher influence in situations where their knowledge is important. </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noAutofit/>
          </a:bodyPr>
          <a:lstStyle/>
          <a:p>
            <a:r>
              <a:rPr lang="en-US" b="1" dirty="0" smtClean="0"/>
              <a:t>Consequences of Power </a:t>
            </a:r>
            <a:endParaRPr lang="en-US" dirty="0" smtClean="0"/>
          </a:p>
          <a:p>
            <a:pPr lvl="1"/>
            <a:r>
              <a:rPr lang="en-US" dirty="0" smtClean="0"/>
              <a:t>Since power is used to influence decision, those with the greatest power should be the ones who obtain the most </a:t>
            </a:r>
            <a:r>
              <a:rPr lang="en-US" dirty="0" err="1" smtClean="0"/>
              <a:t>favourable</a:t>
            </a:r>
            <a:r>
              <a:rPr lang="en-US" dirty="0" smtClean="0"/>
              <a:t> outcomes. </a:t>
            </a:r>
          </a:p>
          <a:p>
            <a:pPr lvl="1"/>
            <a:r>
              <a:rPr lang="en-US" dirty="0" smtClean="0"/>
              <a:t>The relationship between power and consequences needs to be interpreted carefully, It is also important to distinguish between the ability to influence a situation and the ability to force at what would have occurred at any event.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of Power </a:t>
            </a:r>
            <a:endParaRPr lang="en-US" dirty="0"/>
          </a:p>
        </p:txBody>
      </p:sp>
      <p:sp>
        <p:nvSpPr>
          <p:cNvPr id="3" name="Content Placeholder 2"/>
          <p:cNvSpPr>
            <a:spLocks noGrp="1"/>
          </p:cNvSpPr>
          <p:nvPr>
            <p:ph idx="1"/>
          </p:nvPr>
        </p:nvSpPr>
        <p:spPr/>
        <p:txBody>
          <a:bodyPr>
            <a:normAutofit/>
          </a:bodyPr>
          <a:lstStyle/>
          <a:p>
            <a:r>
              <a:rPr lang="en-US" sz="3000" dirty="0" smtClean="0"/>
              <a:t>Power is said to be like love, impossible to define but easy enough to </a:t>
            </a:r>
            <a:r>
              <a:rPr lang="en-US" sz="3000" dirty="0" err="1" smtClean="0"/>
              <a:t>recognise</a:t>
            </a:r>
            <a:r>
              <a:rPr lang="en-US" sz="3000" dirty="0" smtClean="0"/>
              <a:t> (Martin, 1977). </a:t>
            </a:r>
          </a:p>
          <a:p>
            <a:r>
              <a:rPr lang="en-US" sz="3000" dirty="0" smtClean="0"/>
              <a:t>Power is understood as the ability to influence other people and events. </a:t>
            </a:r>
          </a:p>
          <a:p>
            <a:r>
              <a:rPr lang="en-US" sz="3000" dirty="0" smtClean="0"/>
              <a:t>In the words of White and </a:t>
            </a:r>
            <a:r>
              <a:rPr lang="en-US" sz="3000" dirty="0" err="1" smtClean="0"/>
              <a:t>Bednar</a:t>
            </a:r>
            <a:r>
              <a:rPr lang="en-US" sz="3000" dirty="0" smtClean="0"/>
              <a:t>, "Power is the ability, to influence people of things, usually obtained through the control of important resources." </a:t>
            </a:r>
            <a:endParaRPr lang="en-US" sz="3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noAutofit/>
          </a:bodyPr>
          <a:lstStyle/>
          <a:p>
            <a:r>
              <a:rPr lang="en-US" b="1" dirty="0" smtClean="0"/>
              <a:t>Symbols </a:t>
            </a:r>
            <a:endParaRPr lang="en-US" dirty="0" smtClean="0"/>
          </a:p>
          <a:p>
            <a:pPr lvl="1"/>
            <a:r>
              <a:rPr lang="en-US" dirty="0" smtClean="0"/>
              <a:t>The power of different individuals can be assessed by examining how many symbols of power they possess. </a:t>
            </a:r>
          </a:p>
          <a:p>
            <a:pPr lvl="1"/>
            <a:r>
              <a:rPr lang="en-US" dirty="0" smtClean="0"/>
              <a:t>Symbols include such things as titles, office size and location, special parking privileges, special eating facilities, automobiles, airplanes, and office furnishings. </a:t>
            </a:r>
          </a:p>
          <a:p>
            <a:pPr lvl="1"/>
            <a:r>
              <a:rPr lang="en-US" dirty="0" smtClean="0"/>
              <a:t>The </a:t>
            </a:r>
            <a:r>
              <a:rPr lang="en-US" dirty="0" smtClean="0"/>
              <a:t>location of offices on different floors often reflect the relative power of the office-holders. </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lstStyle/>
          <a:p>
            <a:r>
              <a:rPr lang="en-US" b="1" dirty="0" smtClean="0"/>
              <a:t>Reputation </a:t>
            </a:r>
          </a:p>
          <a:p>
            <a:pPr lvl="1"/>
            <a:r>
              <a:rPr lang="en-US" dirty="0" smtClean="0"/>
              <a:t>One </a:t>
            </a:r>
            <a:r>
              <a:rPr lang="en-US" dirty="0" smtClean="0"/>
              <a:t>way of assessing power in an </a:t>
            </a:r>
            <a:r>
              <a:rPr lang="en-US" dirty="0" err="1" smtClean="0"/>
              <a:t>organisation</a:t>
            </a:r>
            <a:r>
              <a:rPr lang="en-US" dirty="0" smtClean="0"/>
              <a:t> is to ask its members to possess greater power or exert the greatest </a:t>
            </a:r>
            <a:r>
              <a:rPr lang="en-US" dirty="0" smtClean="0"/>
              <a:t>influence. </a:t>
            </a:r>
            <a:r>
              <a:rPr lang="en-US" dirty="0" smtClean="0"/>
              <a:t>However, potential activities of the most powerful and influential individuals may be understated or overlooked both by themselves and others. </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Dynamics of </a:t>
            </a:r>
            <a:r>
              <a:rPr lang="en-US" dirty="0" err="1" smtClean="0"/>
              <a:t>Poweer</a:t>
            </a:r>
            <a:r>
              <a:rPr lang="en-US" dirty="0" smtClean="0"/>
              <a:t> </a:t>
            </a:r>
            <a:endParaRPr lang="en-US" dirty="0"/>
          </a:p>
        </p:txBody>
      </p:sp>
      <p:sp>
        <p:nvSpPr>
          <p:cNvPr id="3" name="Content Placeholder 2"/>
          <p:cNvSpPr>
            <a:spLocks noGrp="1"/>
          </p:cNvSpPr>
          <p:nvPr>
            <p:ph idx="1"/>
          </p:nvPr>
        </p:nvSpPr>
        <p:spPr/>
        <p:txBody>
          <a:bodyPr/>
          <a:lstStyle/>
          <a:p>
            <a:r>
              <a:rPr lang="en-US" b="1" dirty="0" smtClean="0"/>
              <a:t>Reputation </a:t>
            </a:r>
          </a:p>
          <a:p>
            <a:pPr lvl="1"/>
            <a:r>
              <a:rPr lang="en-US" dirty="0" smtClean="0"/>
              <a:t>Another </a:t>
            </a:r>
            <a:r>
              <a:rPr lang="en-US" dirty="0" smtClean="0"/>
              <a:t>way of assessing power is to determine which individuals and groups are the most heavily represented on committees and other significant administrative positions.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of Power </a:t>
            </a:r>
            <a:endParaRPr lang="en-US" dirty="0"/>
          </a:p>
        </p:txBody>
      </p:sp>
      <p:sp>
        <p:nvSpPr>
          <p:cNvPr id="3" name="Content Placeholder 2"/>
          <p:cNvSpPr>
            <a:spLocks noGrp="1"/>
          </p:cNvSpPr>
          <p:nvPr>
            <p:ph idx="1"/>
          </p:nvPr>
        </p:nvSpPr>
        <p:spPr/>
        <p:txBody>
          <a:bodyPr/>
          <a:lstStyle/>
          <a:p>
            <a:r>
              <a:rPr lang="en-US" dirty="0" smtClean="0"/>
              <a:t>A comprehensive definition of power is given by Dahl (1957), when he wrote that "A has power over l3 to the extent that he can get B to do something B would not otherwise do.</a:t>
            </a:r>
          </a:p>
          <a:p>
            <a:r>
              <a:rPr lang="en-US" dirty="0" smtClean="0"/>
              <a:t>" Russell (1938) conceptualizes power as "the production of intended effects."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of Power </a:t>
            </a:r>
            <a:endParaRPr lang="en-US" dirty="0"/>
          </a:p>
        </p:txBody>
      </p:sp>
      <p:sp>
        <p:nvSpPr>
          <p:cNvPr id="3" name="Content Placeholder 2"/>
          <p:cNvSpPr>
            <a:spLocks noGrp="1"/>
          </p:cNvSpPr>
          <p:nvPr>
            <p:ph idx="1"/>
          </p:nvPr>
        </p:nvSpPr>
        <p:spPr/>
        <p:txBody>
          <a:bodyPr/>
          <a:lstStyle/>
          <a:p>
            <a:r>
              <a:rPr lang="en-US" dirty="0" smtClean="0"/>
              <a:t>These has been a recent trend towards empowerment, the shifting of power away from managers and into bands of subordinates. </a:t>
            </a:r>
          </a:p>
          <a:p>
            <a:r>
              <a:rPr lang="en-US" dirty="0" smtClean="0"/>
              <a:t>Empowerment occurs in varying degrees in different </a:t>
            </a:r>
            <a:r>
              <a:rPr lang="en-US" dirty="0" err="1" smtClean="0"/>
              <a:t>organisations</a:t>
            </a:r>
            <a:r>
              <a:rPr lang="en-US" dirty="0" smtClean="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Differentiating Power From Authority and Influence </a:t>
            </a:r>
            <a:endParaRPr lang="en-US" dirty="0"/>
          </a:p>
        </p:txBody>
      </p:sp>
      <p:sp>
        <p:nvSpPr>
          <p:cNvPr id="3" name="Content Placeholder 2"/>
          <p:cNvSpPr>
            <a:spLocks noGrp="1"/>
          </p:cNvSpPr>
          <p:nvPr>
            <p:ph idx="1"/>
          </p:nvPr>
        </p:nvSpPr>
        <p:spPr/>
        <p:txBody>
          <a:bodyPr>
            <a:noAutofit/>
          </a:bodyPr>
          <a:lstStyle/>
          <a:p>
            <a:r>
              <a:rPr lang="en-US" sz="3000" dirty="0" smtClean="0"/>
              <a:t>Usually, the term power is </a:t>
            </a:r>
            <a:r>
              <a:rPr lang="en-US" sz="3000" dirty="0" err="1" smtClean="0"/>
              <a:t>interwined</a:t>
            </a:r>
            <a:r>
              <a:rPr lang="en-US" sz="3000" dirty="0" smtClean="0"/>
              <a:t> with another concept, authority. </a:t>
            </a:r>
          </a:p>
          <a:p>
            <a:r>
              <a:rPr lang="en-US" sz="3000" dirty="0" smtClean="0"/>
              <a:t>But there is a difference between the two concepts. Power refers to the capacity to influence others. </a:t>
            </a:r>
          </a:p>
          <a:p>
            <a:r>
              <a:rPr lang="en-US" sz="3000" dirty="0" smtClean="0"/>
              <a:t>The person who possesses power has the ability to manipulate or change the </a:t>
            </a:r>
            <a:r>
              <a:rPr lang="en-US" sz="3000" dirty="0" err="1" smtClean="0"/>
              <a:t>behaviour</a:t>
            </a:r>
            <a:r>
              <a:rPr lang="en-US" sz="3000" dirty="0" smtClean="0"/>
              <a:t> of others.</a:t>
            </a:r>
          </a:p>
          <a:p>
            <a:r>
              <a:rPr lang="en-US" sz="3000" dirty="0" smtClean="0"/>
              <a:t> Authority, on the other hand, is the source of power.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Differentiating Power From Authority and Influence </a:t>
            </a:r>
            <a:endParaRPr lang="en-US" dirty="0"/>
          </a:p>
        </p:txBody>
      </p:sp>
      <p:sp>
        <p:nvSpPr>
          <p:cNvPr id="3" name="Content Placeholder 2"/>
          <p:cNvSpPr>
            <a:spLocks noGrp="1"/>
          </p:cNvSpPr>
          <p:nvPr>
            <p:ph idx="1"/>
          </p:nvPr>
        </p:nvSpPr>
        <p:spPr/>
        <p:txBody>
          <a:bodyPr>
            <a:noAutofit/>
          </a:bodyPr>
          <a:lstStyle/>
          <a:p>
            <a:r>
              <a:rPr lang="en-US" sz="3000" dirty="0" smtClean="0"/>
              <a:t>Authority exists where one person has a formal right to command and another has a formal obligation to obey. </a:t>
            </a:r>
          </a:p>
          <a:p>
            <a:r>
              <a:rPr lang="en-US" sz="3000" dirty="0" smtClean="0"/>
              <a:t>Authority may be seen as </a:t>
            </a:r>
            <a:r>
              <a:rPr lang="en-US" sz="3000" dirty="0" err="1" smtClean="0"/>
              <a:t>institutionalised</a:t>
            </a:r>
            <a:r>
              <a:rPr lang="en-US" sz="3000" dirty="0" smtClean="0"/>
              <a:t> power. </a:t>
            </a:r>
          </a:p>
          <a:p>
            <a:r>
              <a:rPr lang="en-US" sz="3000" dirty="0" smtClean="0"/>
              <a:t>For example, a police officer has authority to `stop' a motorist. </a:t>
            </a:r>
          </a:p>
          <a:p>
            <a:r>
              <a:rPr lang="en-US" sz="3000" dirty="0" smtClean="0"/>
              <a:t>The motorist is legally obliged to comply. </a:t>
            </a:r>
          </a:p>
          <a:p>
            <a:r>
              <a:rPr lang="en-US" sz="3000" dirty="0" smtClean="0"/>
              <a:t>Managers are said to possess a `right to manage'. </a:t>
            </a:r>
            <a:endParaRPr lang="en-US" sz="3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 of Power </a:t>
            </a:r>
            <a:endParaRPr lang="en-US" dirty="0"/>
          </a:p>
        </p:txBody>
      </p:sp>
      <p:sp>
        <p:nvSpPr>
          <p:cNvPr id="3" name="Content Placeholder 2"/>
          <p:cNvSpPr>
            <a:spLocks noGrp="1"/>
          </p:cNvSpPr>
          <p:nvPr>
            <p:ph idx="1"/>
          </p:nvPr>
        </p:nvSpPr>
        <p:spPr/>
        <p:txBody>
          <a:bodyPr/>
          <a:lstStyle/>
          <a:p>
            <a:r>
              <a:rPr lang="en-US" b="1" dirty="0" smtClean="0"/>
              <a:t>Interpersonal Sources of Power </a:t>
            </a:r>
          </a:p>
          <a:p>
            <a:pPr lvl="1"/>
            <a:r>
              <a:rPr lang="en-US" dirty="0" smtClean="0"/>
              <a:t>French and Raven identity five interpersonal sources of power: reward power, coercive power, legitimate power, expert power, and referent power.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3081</TotalTime>
  <Words>8211</Words>
  <Application>Microsoft Office PowerPoint</Application>
  <PresentationFormat>On-screen Show (4:3)</PresentationFormat>
  <Paragraphs>353</Paragraphs>
  <Slides>42</Slides>
  <Notes>36</Notes>
  <HiddenSlides>0</HiddenSlides>
  <MMClips>0</MMClips>
  <ScaleCrop>false</ScaleCrop>
  <HeadingPairs>
    <vt:vector size="6" baseType="variant">
      <vt:variant>
        <vt:lpstr>Theme</vt:lpstr>
      </vt:variant>
      <vt:variant>
        <vt:i4>1</vt:i4>
      </vt:variant>
      <vt:variant>
        <vt:lpstr>Slide Titles</vt:lpstr>
      </vt:variant>
      <vt:variant>
        <vt:i4>42</vt:i4>
      </vt:variant>
      <vt:variant>
        <vt:lpstr>Custom Shows</vt:lpstr>
      </vt:variant>
      <vt:variant>
        <vt:i4>7</vt:i4>
      </vt:variant>
    </vt:vector>
  </HeadingPairs>
  <TitlesOfParts>
    <vt:vector size="50" baseType="lpstr">
      <vt:lpstr>Module</vt:lpstr>
      <vt:lpstr>Unit 17</vt:lpstr>
      <vt:lpstr>Unit 17</vt:lpstr>
      <vt:lpstr>Introduction</vt:lpstr>
      <vt:lpstr>Concept of Power </vt:lpstr>
      <vt:lpstr>Concept of Power </vt:lpstr>
      <vt:lpstr>Concept of Power </vt:lpstr>
      <vt:lpstr>Differentiating Power From Authority and Influence </vt:lpstr>
      <vt:lpstr>Differentiating Power From Authority and Influence </vt:lpstr>
      <vt:lpstr>Sources of Power </vt:lpstr>
      <vt:lpstr>Sources of Power </vt:lpstr>
      <vt:lpstr>Sources of Power </vt:lpstr>
      <vt:lpstr>Sources of Power </vt:lpstr>
      <vt:lpstr>Sources of Power </vt:lpstr>
      <vt:lpstr>Sources of Power </vt:lpstr>
      <vt:lpstr>Sources of Power </vt:lpstr>
      <vt:lpstr>Sources of Power </vt:lpstr>
      <vt:lpstr>Sources of Power </vt:lpstr>
      <vt:lpstr>Sources of Power </vt:lpstr>
      <vt:lpstr>Sources of Power </vt:lpstr>
      <vt:lpstr>The Bases of Power </vt:lpstr>
      <vt:lpstr>The Bases of Power </vt:lpstr>
      <vt:lpstr>The Bases of Power </vt:lpstr>
      <vt:lpstr>The Bases of Power </vt:lpstr>
      <vt:lpstr>The Bases of Power </vt:lpstr>
      <vt:lpstr>Using Power Ethically </vt:lpstr>
      <vt:lpstr>Using Power Ethically </vt:lpstr>
      <vt:lpstr>Using Power Ethically </vt:lpstr>
      <vt:lpstr>The Dynamics of Poweer </vt:lpstr>
      <vt:lpstr>The Dynamics of Poweer </vt:lpstr>
      <vt:lpstr>The Dynamics of Poweer </vt:lpstr>
      <vt:lpstr>The Dynamics of Poweer </vt:lpstr>
      <vt:lpstr>The Dynamics of Poweer </vt:lpstr>
      <vt:lpstr>The Dynamics of Poweer </vt:lpstr>
      <vt:lpstr>The Dynamics of Poweer </vt:lpstr>
      <vt:lpstr>The Dynamics of Poweer </vt:lpstr>
      <vt:lpstr>The Dynamics of Poweer </vt:lpstr>
      <vt:lpstr>The Dynamics of Poweer </vt:lpstr>
      <vt:lpstr>The Dynamics of Poweer </vt:lpstr>
      <vt:lpstr>The Dynamics of Poweer </vt:lpstr>
      <vt:lpstr>The Dynamics of Poweer </vt:lpstr>
      <vt:lpstr>The Dynamics of Poweer </vt:lpstr>
      <vt:lpstr>The Dynamics of Poweer </vt:lpstr>
      <vt:lpstr>Introduction</vt:lpstr>
      <vt:lpstr>Concept of Power</vt:lpstr>
      <vt:lpstr>Differentiating Power from</vt:lpstr>
      <vt:lpstr>Sources of Power</vt:lpstr>
      <vt:lpstr>The Bases of Power</vt:lpstr>
      <vt:lpstr>Using Power Ethically</vt:lpstr>
      <vt:lpstr>The Dynamics of Power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PDS</dc:creator>
  <cp:lastModifiedBy>sppl</cp:lastModifiedBy>
  <cp:revision>553</cp:revision>
  <dcterms:created xsi:type="dcterms:W3CDTF">2006-08-16T00:00:00Z</dcterms:created>
  <dcterms:modified xsi:type="dcterms:W3CDTF">2010-10-13T07:00:59Z</dcterms:modified>
</cp:coreProperties>
</file>