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398" r:id="rId2"/>
    <p:sldId id="439" r:id="rId3"/>
    <p:sldId id="440" r:id="rId4"/>
    <p:sldId id="441" r:id="rId5"/>
    <p:sldId id="443" r:id="rId6"/>
    <p:sldId id="406" r:id="rId7"/>
    <p:sldId id="407" r:id="rId8"/>
    <p:sldId id="408" r:id="rId9"/>
    <p:sldId id="409" r:id="rId10"/>
    <p:sldId id="410" r:id="rId11"/>
    <p:sldId id="411" r:id="rId12"/>
    <p:sldId id="412" r:id="rId13"/>
    <p:sldId id="413" r:id="rId14"/>
    <p:sldId id="414" r:id="rId15"/>
    <p:sldId id="415" r:id="rId16"/>
    <p:sldId id="416" r:id="rId17"/>
    <p:sldId id="417" r:id="rId18"/>
    <p:sldId id="418" r:id="rId19"/>
    <p:sldId id="419" r:id="rId20"/>
    <p:sldId id="420" r:id="rId21"/>
    <p:sldId id="422" r:id="rId22"/>
    <p:sldId id="423" r:id="rId23"/>
    <p:sldId id="424" r:id="rId24"/>
    <p:sldId id="425" r:id="rId25"/>
    <p:sldId id="426" r:id="rId26"/>
    <p:sldId id="427" r:id="rId27"/>
    <p:sldId id="428" r:id="rId28"/>
    <p:sldId id="429" r:id="rId29"/>
    <p:sldId id="430" r:id="rId30"/>
    <p:sldId id="442" r:id="rId31"/>
    <p:sldId id="431" r:id="rId32"/>
    <p:sldId id="432" r:id="rId33"/>
    <p:sldId id="433" r:id="rId34"/>
    <p:sldId id="434" r:id="rId35"/>
    <p:sldId id="436" r:id="rId36"/>
    <p:sldId id="437" r:id="rId37"/>
  </p:sldIdLst>
  <p:sldSz cx="9144000" cy="6858000" type="screen4x3"/>
  <p:notesSz cx="6858000" cy="9144000"/>
  <p:custShowLst>
    <p:custShow name="Introduction" id="0">
      <p:sldLst>
        <p:sld r:id="rId7"/>
      </p:sldLst>
    </p:custShow>
    <p:custShow name="Social Issues" id="1">
      <p:sldLst>
        <p:sld r:id="rId8"/>
      </p:sldLst>
    </p:custShow>
    <p:custShow name="Paradigms Shift" id="2">
      <p:sldLst>
        <p:sld r:id="rId9"/>
        <p:sld r:id="rId10"/>
        <p:sld r:id="rId11"/>
        <p:sld r:id="rId12"/>
        <p:sld r:id="rId13"/>
        <p:sld r:id="rId14"/>
      </p:sldLst>
    </p:custShow>
    <p:custShow name="Work Organization" id="3">
      <p:sldLst>
        <p:sld r:id="rId15"/>
      </p:sldLst>
    </p:custShow>
    <p:custShow name="Social Structure" id="4">
      <p:sldLst>
        <p:sld r:id="rId16"/>
        <p:sld r:id="rId17"/>
      </p:sldLst>
    </p:custShow>
    <p:custShow name="Dependency Syndrome" id="5">
      <p:sldLst>
        <p:sld r:id="rId18"/>
      </p:sldLst>
    </p:custShow>
    <p:custShow name="Cultural Dimensions" id="6">
      <p:sldLst>
        <p:sld r:id="rId19"/>
      </p:sldLst>
    </p:custShow>
    <p:custShow name="Managing Diversity" id="7">
      <p:sldLst>
        <p:sld r:id="rId20"/>
      </p:sldLst>
    </p:custShow>
    <p:custShow name="Gender Issues" id="8">
      <p:sldLst>
        <p:sld r:id="rId21"/>
      </p:sldLst>
    </p:custShow>
    <p:custShow name="Knowledge Workers" id="9">
      <p:sldLst>
        <p:sld r:id="rId22"/>
      </p:sldLst>
    </p:custShow>
    <p:custShow name="Changes in Social Institutions" id="10">
      <p:sldLst>
        <p:sld r:id="rId23"/>
      </p:sldLst>
    </p:custShow>
    <p:custShow name="Changes in Family" id="11">
      <p:sldLst>
        <p:sld r:id="rId24"/>
      </p:sldLst>
    </p:custShow>
    <p:custShow name="Changes in community" id="12">
      <p:sldLst>
        <p:sld r:id="rId25"/>
      </p:sldLst>
    </p:custShow>
    <p:custShow name="Changes in Education" id="13">
      <p:sldLst>
        <p:sld r:id="rId26"/>
      </p:sldLst>
    </p:custShow>
    <p:custShow name="Employability" id="14">
      <p:sldLst>
        <p:sld r:id="rId27"/>
      </p:sldLst>
    </p:custShow>
    <p:custShow name="Changeability" id="15">
      <p:sldLst>
        <p:sld r:id="rId28"/>
        <p:sld r:id="rId29"/>
      </p:sldLst>
    </p:custShow>
    <p:custShow name="Social Tension" id="16">
      <p:sldLst>
        <p:sld r:id="rId30"/>
      </p:sldLst>
    </p:custShow>
    <p:custShow name="Democratisation of Work Process" id="17">
      <p:sldLst>
        <p:sld r:id="rId31"/>
      </p:sldLst>
    </p:custShow>
    <p:custShow name="Empowerment" id="18">
      <p:sldLst>
        <p:sld r:id="rId32"/>
      </p:sldLst>
    </p:custShow>
    <p:custShow name="Service Orientation" id="19">
      <p:sldLst>
        <p:sld r:id="rId33"/>
        <p:sld r:id="rId34"/>
      </p:sldLst>
    </p:custShow>
    <p:custShow name="Changing Expectations of--" id="20">
      <p:sldLst>
        <p:sld r:id="rId35"/>
        <p:sld r:id="rId36"/>
        <p:sld r:id="rId37"/>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2532" autoAdjust="0"/>
  </p:normalViewPr>
  <p:slideViewPr>
    <p:cSldViewPr>
      <p:cViewPr>
        <p:scale>
          <a:sx n="66" d="100"/>
          <a:sy n="66" d="100"/>
        </p:scale>
        <p:origin x="-552" y="-72"/>
      </p:cViewPr>
      <p:guideLst>
        <p:guide orient="horz" pos="2160"/>
        <p:guide pos="2880"/>
      </p:guideLst>
    </p:cSldViewPr>
  </p:slideViewPr>
  <p:outlineViewPr>
    <p:cViewPr>
      <p:scale>
        <a:sx n="33" d="100"/>
        <a:sy n="33" d="100"/>
      </p:scale>
      <p:origin x="0" y="20436"/>
    </p:cViewPr>
  </p:outlineViewPr>
  <p:notesTextViewPr>
    <p:cViewPr>
      <p:scale>
        <a:sx n="100" d="100"/>
        <a:sy n="100" d="100"/>
      </p:scale>
      <p:origin x="0" y="0"/>
    </p:cViewPr>
  </p:notesTextViewPr>
  <p:sorterViewPr>
    <p:cViewPr>
      <p:scale>
        <a:sx n="90" d="100"/>
        <a:sy n="9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EFC85F-110C-4B4D-8C74-E5B16D3F9EE2}" type="datetimeFigureOut">
              <a:rPr lang="en-US" smtClean="0"/>
              <a:pPr/>
              <a:t>7/29/2010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04C938-7FB1-4297-97B6-E7228C0C11F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0" lvl="1" indent="-449263"/>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4</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Work </a:t>
            </a:r>
            <a:r>
              <a:rPr lang="en-US" sz="1200" b="1" kern="1200" baseline="0" dirty="0" err="1" smtClean="0">
                <a:solidFill>
                  <a:schemeClr val="tx1"/>
                </a:solidFill>
                <a:latin typeface="+mn-lt"/>
                <a:ea typeface="+mn-ea"/>
                <a:cs typeface="+mn-cs"/>
              </a:rPr>
              <a:t>Organisations</a:t>
            </a:r>
            <a:r>
              <a:rPr lang="en-US" sz="1200" b="1"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In India, work was performed as social obligation and caste system </a:t>
            </a:r>
            <a:r>
              <a:rPr lang="en-US" sz="1200" kern="1200" baseline="0" dirty="0" err="1" smtClean="0">
                <a:solidFill>
                  <a:schemeClr val="tx1"/>
                </a:solidFill>
                <a:latin typeface="+mn-lt"/>
                <a:ea typeface="+mn-ea"/>
                <a:cs typeface="+mn-cs"/>
              </a:rPr>
              <a:t>symbolised</a:t>
            </a:r>
            <a:r>
              <a:rPr lang="en-US" sz="1200" kern="1200" baseline="0" dirty="0" smtClean="0">
                <a:solidFill>
                  <a:schemeClr val="tx1"/>
                </a:solidFill>
                <a:latin typeface="+mn-lt"/>
                <a:ea typeface="+mn-ea"/>
                <a:cs typeface="+mn-cs"/>
              </a:rPr>
              <a:t> differences in occupations. Work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are embedded in social system and cultural values. Majority of people even now work in agrarian sector central to the social system which sustains the traditional social system.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14</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Indian psyche is dominated by legitimacy that it provides to social hierarchy. Thus, they feel secured in the framework of superior subordinate relationships. The hierarchical framework is so pervasive that the Indian child </a:t>
            </a:r>
            <a:r>
              <a:rPr lang="en-US" sz="1200" kern="1200" baseline="0" dirty="0" err="1" smtClean="0">
                <a:solidFill>
                  <a:schemeClr val="tx1"/>
                </a:solidFill>
                <a:latin typeface="+mn-lt"/>
                <a:ea typeface="+mn-ea"/>
                <a:cs typeface="+mn-cs"/>
              </a:rPr>
              <a:t>internalises</a:t>
            </a:r>
            <a:r>
              <a:rPr lang="en-US" sz="1200" kern="1200" baseline="0" dirty="0" smtClean="0">
                <a:solidFill>
                  <a:schemeClr val="tx1"/>
                </a:solidFill>
                <a:latin typeface="+mn-lt"/>
                <a:ea typeface="+mn-ea"/>
                <a:cs typeface="+mn-cs"/>
              </a:rPr>
              <a:t> the process of hierarchical structuring of persons and relationships. This further gets reflected in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directed towards protecting and looking after those who are inferior to him and maintain distance, reverence and respectful compliance with his superiors. This leads to strong in-group orientation and out-group hostility. Attitudes, norms and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of the in-group members are different and often opposite to those of the outsider. Conflict and cooperation therefore seem to exist in the Indian society. As in-group members trust each other and destruct the out-group members. </a:t>
            </a:r>
          </a:p>
          <a:p>
            <a:r>
              <a:rPr lang="en-US" sz="1200" kern="1200" baseline="0" dirty="0" smtClean="0">
                <a:solidFill>
                  <a:schemeClr val="tx1"/>
                </a:solidFill>
                <a:latin typeface="+mn-lt"/>
                <a:ea typeface="+mn-ea"/>
                <a:cs typeface="+mn-cs"/>
              </a:rPr>
              <a:t>The same notion is extended to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as well where subordinates expect their superiors to be protective, caring, affectionate and </a:t>
            </a:r>
            <a:r>
              <a:rPr lang="en-US" sz="1200" kern="1200" baseline="0" dirty="0" err="1" smtClean="0">
                <a:solidFill>
                  <a:schemeClr val="tx1"/>
                </a:solidFill>
                <a:latin typeface="+mn-lt"/>
                <a:ea typeface="+mn-ea"/>
                <a:cs typeface="+mn-cs"/>
              </a:rPr>
              <a:t>nurturant</a:t>
            </a:r>
            <a:r>
              <a:rPr lang="en-US" sz="1200" kern="1200" baseline="0" dirty="0" smtClean="0">
                <a:solidFill>
                  <a:schemeClr val="tx1"/>
                </a:solidFill>
                <a:latin typeface="+mn-lt"/>
                <a:ea typeface="+mn-ea"/>
                <a:cs typeface="+mn-cs"/>
              </a:rPr>
              <a:t> in their relationship with them.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15</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Indian psyche is dominated by legitimacy that it provides to social hierarchy. Thus, they feel secured in the framework of superior subordinate relationships. The hierarchical framework is so pervasive that the Indian child </a:t>
            </a:r>
            <a:r>
              <a:rPr lang="en-US" sz="1200" kern="1200" baseline="0" dirty="0" err="1" smtClean="0">
                <a:solidFill>
                  <a:schemeClr val="tx1"/>
                </a:solidFill>
                <a:latin typeface="+mn-lt"/>
                <a:ea typeface="+mn-ea"/>
                <a:cs typeface="+mn-cs"/>
              </a:rPr>
              <a:t>internalises</a:t>
            </a:r>
            <a:r>
              <a:rPr lang="en-US" sz="1200" kern="1200" baseline="0" dirty="0" smtClean="0">
                <a:solidFill>
                  <a:schemeClr val="tx1"/>
                </a:solidFill>
                <a:latin typeface="+mn-lt"/>
                <a:ea typeface="+mn-ea"/>
                <a:cs typeface="+mn-cs"/>
              </a:rPr>
              <a:t> the process of hierarchical structuring of persons and relationships. This further gets reflected in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directed towards protecting and looking after those who are inferior to him and maintain distance, reverence and respectful compliance with his superiors. This leads to strong in-group orientation and out-group hostility. Attitudes, norms and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of the in-group members are different and often opposite to those of the outsider. Conflict and cooperation therefore seem to exist in the Indian society. As in-group members trust each other and destruct the out-group members. </a:t>
            </a:r>
          </a:p>
          <a:p>
            <a:r>
              <a:rPr lang="en-US" sz="1200" kern="1200" baseline="0" dirty="0" smtClean="0">
                <a:solidFill>
                  <a:schemeClr val="tx1"/>
                </a:solidFill>
                <a:latin typeface="+mn-lt"/>
                <a:ea typeface="+mn-ea"/>
                <a:cs typeface="+mn-cs"/>
              </a:rPr>
              <a:t>The same notion is extended to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as well where subordinates expect their superiors to be protective, caring, affectionate and </a:t>
            </a:r>
            <a:r>
              <a:rPr lang="en-US" sz="1200" kern="1200" baseline="0" dirty="0" err="1" smtClean="0">
                <a:solidFill>
                  <a:schemeClr val="tx1"/>
                </a:solidFill>
                <a:latin typeface="+mn-lt"/>
                <a:ea typeface="+mn-ea"/>
                <a:cs typeface="+mn-cs"/>
              </a:rPr>
              <a:t>nurturant</a:t>
            </a:r>
            <a:r>
              <a:rPr lang="en-US" sz="1200" kern="1200" baseline="0" dirty="0" smtClean="0">
                <a:solidFill>
                  <a:schemeClr val="tx1"/>
                </a:solidFill>
                <a:latin typeface="+mn-lt"/>
                <a:ea typeface="+mn-ea"/>
                <a:cs typeface="+mn-cs"/>
              </a:rPr>
              <a:t> in their relationship with them. </a:t>
            </a:r>
            <a:endParaRPr lang="en-US" dirty="0" smtClean="0"/>
          </a:p>
        </p:txBody>
      </p:sp>
      <p:sp>
        <p:nvSpPr>
          <p:cNvPr id="4" name="Slide Number Placeholder 3"/>
          <p:cNvSpPr>
            <a:spLocks noGrp="1"/>
          </p:cNvSpPr>
          <p:nvPr>
            <p:ph type="sldNum" sz="quarter" idx="10"/>
          </p:nvPr>
        </p:nvSpPr>
        <p:spPr/>
        <p:txBody>
          <a:bodyPr/>
          <a:lstStyle/>
          <a:p>
            <a:fld id="{6E04C938-7FB1-4297-97B6-E7228C0C11F3}" type="slidenum">
              <a:rPr lang="en-US" smtClean="0"/>
              <a:pPr/>
              <a:t>16</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Dependency Syndrome </a:t>
            </a:r>
          </a:p>
          <a:p>
            <a:r>
              <a:rPr lang="en-US" sz="1200" kern="1200" baseline="0" dirty="0" smtClean="0">
                <a:solidFill>
                  <a:schemeClr val="tx1"/>
                </a:solidFill>
                <a:latin typeface="+mn-lt"/>
                <a:ea typeface="+mn-ea"/>
                <a:cs typeface="+mn-cs"/>
              </a:rPr>
              <a:t>The </a:t>
            </a:r>
            <a:r>
              <a:rPr lang="en-US" sz="1200" kern="1200" baseline="0" dirty="0" err="1" smtClean="0">
                <a:solidFill>
                  <a:schemeClr val="tx1"/>
                </a:solidFill>
                <a:latin typeface="+mn-lt"/>
                <a:ea typeface="+mn-ea"/>
                <a:cs typeface="+mn-cs"/>
              </a:rPr>
              <a:t>socialisation</a:t>
            </a:r>
            <a:r>
              <a:rPr lang="en-US" sz="1200" kern="1200" baseline="0" dirty="0" smtClean="0">
                <a:solidFill>
                  <a:schemeClr val="tx1"/>
                </a:solidFill>
                <a:latin typeface="+mn-lt"/>
                <a:ea typeface="+mn-ea"/>
                <a:cs typeface="+mn-cs"/>
              </a:rPr>
              <a:t> process right from infancy places emphasis on efficacy of dependency relationship with superiors subsequently reinforced by other formal social institutions. In educational institutions, student-teacher relationship is </a:t>
            </a:r>
            <a:r>
              <a:rPr lang="en-US" sz="1200" kern="1200" baseline="0" dirty="0" err="1" smtClean="0">
                <a:solidFill>
                  <a:schemeClr val="tx1"/>
                </a:solidFill>
                <a:latin typeface="+mn-lt"/>
                <a:ea typeface="+mn-ea"/>
                <a:cs typeface="+mn-cs"/>
              </a:rPr>
              <a:t>characterised</a:t>
            </a:r>
            <a:r>
              <a:rPr lang="en-US" sz="1200" kern="1200" baseline="0" dirty="0" smtClean="0">
                <a:solidFill>
                  <a:schemeClr val="tx1"/>
                </a:solidFill>
                <a:latin typeface="+mn-lt"/>
                <a:ea typeface="+mn-ea"/>
                <a:cs typeface="+mn-cs"/>
              </a:rPr>
              <a:t> by dependency. This is further extended to formal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wherein subordinates look for continuous guidance and direction from their superiors. Subordinates thus are not able to function autonomously which leads to heightened sense of inadequacy manifested in covert hostility and anger from subordinates point of view, relationship with superior is </a:t>
            </a:r>
            <a:r>
              <a:rPr lang="en-US" sz="1200" kern="1200" baseline="0" dirty="0" err="1" smtClean="0">
                <a:solidFill>
                  <a:schemeClr val="tx1"/>
                </a:solidFill>
                <a:latin typeface="+mn-lt"/>
                <a:ea typeface="+mn-ea"/>
                <a:cs typeface="+mn-cs"/>
              </a:rPr>
              <a:t>characterised</a:t>
            </a:r>
            <a:r>
              <a:rPr lang="en-US" sz="1200" kern="1200" baseline="0" dirty="0" smtClean="0">
                <a:solidFill>
                  <a:schemeClr val="tx1"/>
                </a:solidFill>
                <a:latin typeface="+mn-lt"/>
                <a:ea typeface="+mn-ea"/>
                <a:cs typeface="+mn-cs"/>
              </a:rPr>
              <a:t> by love and hate relationship. 19 </a:t>
            </a:r>
            <a:r>
              <a:rPr lang="en-US" sz="1200" kern="1200" baseline="0" dirty="0" err="1" smtClean="0">
                <a:solidFill>
                  <a:schemeClr val="tx1"/>
                </a:solidFill>
                <a:latin typeface="+mn-lt"/>
                <a:ea typeface="+mn-ea"/>
                <a:cs typeface="+mn-cs"/>
              </a:rPr>
              <a:t>Organisational</a:t>
            </a:r>
            <a:r>
              <a:rPr lang="en-US" sz="1200" kern="1200" baseline="0" dirty="0" smtClean="0">
                <a:solidFill>
                  <a:schemeClr val="tx1"/>
                </a:solidFill>
                <a:latin typeface="+mn-lt"/>
                <a:ea typeface="+mn-ea"/>
                <a:cs typeface="+mn-cs"/>
              </a:rPr>
              <a:t> Relevance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17</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kern="1200" baseline="0" dirty="0" smtClean="0">
                <a:solidFill>
                  <a:schemeClr val="tx1"/>
                </a:solidFill>
                <a:latin typeface="+mn-lt"/>
                <a:ea typeface="+mn-ea"/>
                <a:cs typeface="+mn-cs"/>
              </a:rPr>
              <a:t>Cultural Dimensions </a:t>
            </a:r>
          </a:p>
          <a:p>
            <a:r>
              <a:rPr lang="en-US" sz="1200" kern="1200" baseline="0" dirty="0" smtClean="0">
                <a:solidFill>
                  <a:schemeClr val="tx1"/>
                </a:solidFill>
                <a:latin typeface="+mn-lt"/>
                <a:ea typeface="+mn-ea"/>
                <a:cs typeface="+mn-cs"/>
              </a:rPr>
              <a:t>One of the largest </a:t>
            </a:r>
            <a:r>
              <a:rPr lang="en-US" sz="1200" kern="1200" baseline="0" dirty="0" err="1" smtClean="0">
                <a:solidFill>
                  <a:schemeClr val="tx1"/>
                </a:solidFill>
                <a:latin typeface="+mn-lt"/>
                <a:ea typeface="+mn-ea"/>
                <a:cs typeface="+mn-cs"/>
              </a:rPr>
              <a:t>organistion</a:t>
            </a:r>
            <a:r>
              <a:rPr lang="en-US" sz="1200" kern="1200" baseline="0" dirty="0" smtClean="0">
                <a:solidFill>
                  <a:schemeClr val="tx1"/>
                </a:solidFill>
                <a:latin typeface="+mn-lt"/>
                <a:ea typeface="+mn-ea"/>
                <a:cs typeface="+mn-cs"/>
              </a:rPr>
              <a:t> based study on culture in seventy countries identified five dimensions of culture: Power Distance, Individualism/Collectivism, Uncertainty Avoidance, Masculinity/</a:t>
            </a:r>
            <a:r>
              <a:rPr lang="en-US" sz="1200" kern="1200" baseline="0" dirty="0" err="1" smtClean="0">
                <a:solidFill>
                  <a:schemeClr val="tx1"/>
                </a:solidFill>
                <a:latin typeface="+mn-lt"/>
                <a:ea typeface="+mn-ea"/>
                <a:cs typeface="+mn-cs"/>
              </a:rPr>
              <a:t>Feminity</a:t>
            </a:r>
            <a:r>
              <a:rPr lang="en-US" sz="1200" kern="1200" baseline="0" dirty="0" smtClean="0">
                <a:solidFill>
                  <a:schemeClr val="tx1"/>
                </a:solidFill>
                <a:latin typeface="+mn-lt"/>
                <a:ea typeface="+mn-ea"/>
                <a:cs typeface="+mn-cs"/>
              </a:rPr>
              <a:t>, and Long term orientation. </a:t>
            </a:r>
          </a:p>
          <a:p>
            <a:r>
              <a:rPr lang="en-US" sz="1200" kern="1200" baseline="0" dirty="0" smtClean="0">
                <a:solidFill>
                  <a:schemeClr val="tx1"/>
                </a:solidFill>
                <a:latin typeface="+mn-lt"/>
                <a:ea typeface="+mn-ea"/>
                <a:cs typeface="+mn-cs"/>
              </a:rPr>
              <a:t>The Indian culture ranked very high on Power Distance, Collectivism, Masculinity, and Long term orientation and relatively weak in Uncertainty Avoidance. </a:t>
            </a:r>
          </a:p>
          <a:p>
            <a:r>
              <a:rPr lang="en-US" sz="1200" b="1" kern="1200" baseline="0" dirty="0" smtClean="0">
                <a:solidFill>
                  <a:schemeClr val="tx1"/>
                </a:solidFill>
                <a:latin typeface="+mn-lt"/>
                <a:ea typeface="+mn-ea"/>
                <a:cs typeface="+mn-cs"/>
              </a:rPr>
              <a:t>Collectivism </a:t>
            </a:r>
            <a:r>
              <a:rPr lang="en-US" sz="1200" b="0" kern="1200" baseline="0" dirty="0" smtClean="0">
                <a:solidFill>
                  <a:schemeClr val="tx1"/>
                </a:solidFill>
                <a:latin typeface="+mn-lt"/>
                <a:ea typeface="+mn-ea"/>
                <a:cs typeface="+mn-cs"/>
              </a:rPr>
              <a:t>is </a:t>
            </a:r>
            <a:r>
              <a:rPr lang="en-US" sz="1200" b="0" kern="1200" baseline="0" dirty="0" err="1" smtClean="0">
                <a:solidFill>
                  <a:schemeClr val="tx1"/>
                </a:solidFill>
                <a:latin typeface="+mn-lt"/>
                <a:ea typeface="+mn-ea"/>
                <a:cs typeface="+mn-cs"/>
              </a:rPr>
              <a:t>characterised</a:t>
            </a:r>
            <a:r>
              <a:rPr lang="en-US" sz="1200" b="0" kern="1200" baseline="0" dirty="0" smtClean="0">
                <a:solidFill>
                  <a:schemeClr val="tx1"/>
                </a:solidFill>
                <a:latin typeface="+mn-lt"/>
                <a:ea typeface="+mn-ea"/>
                <a:cs typeface="+mn-cs"/>
              </a:rPr>
              <a:t> by a rigid social framework in which people distinguish between their own group and other groups. Indian culture places emphasis on high degree of in-group orientation. </a:t>
            </a:r>
          </a:p>
          <a:p>
            <a:r>
              <a:rPr lang="en-US" sz="1200" b="1" kern="1200" baseline="0" dirty="0" smtClean="0">
                <a:solidFill>
                  <a:schemeClr val="tx1"/>
                </a:solidFill>
                <a:latin typeface="+mn-lt"/>
                <a:ea typeface="+mn-ea"/>
                <a:cs typeface="+mn-cs"/>
              </a:rPr>
              <a:t>Power Distance </a:t>
            </a:r>
            <a:r>
              <a:rPr lang="en-US" sz="1200" b="0" kern="1200" baseline="0" dirty="0" smtClean="0">
                <a:solidFill>
                  <a:schemeClr val="tx1"/>
                </a:solidFill>
                <a:latin typeface="+mn-lt"/>
                <a:ea typeface="+mn-ea"/>
                <a:cs typeface="+mn-cs"/>
              </a:rPr>
              <a:t>refers to the extent to which unequal distribution of Power is ac-</a:t>
            </a:r>
            <a:r>
              <a:rPr lang="en-US" sz="1200" b="0" kern="1200" baseline="0" dirty="0" err="1" smtClean="0">
                <a:solidFill>
                  <a:schemeClr val="tx1"/>
                </a:solidFill>
                <a:latin typeface="+mn-lt"/>
                <a:ea typeface="+mn-ea"/>
                <a:cs typeface="+mn-cs"/>
              </a:rPr>
              <a:t>cepted</a:t>
            </a:r>
            <a:r>
              <a:rPr lang="en-US" sz="1200" b="0" kern="1200" baseline="0" dirty="0" smtClean="0">
                <a:solidFill>
                  <a:schemeClr val="tx1"/>
                </a:solidFill>
                <a:latin typeface="+mn-lt"/>
                <a:ea typeface="+mn-ea"/>
                <a:cs typeface="+mn-cs"/>
              </a:rPr>
              <a:t>. Power distance being high, Indians accept and consider the superiors power as legitimate. </a:t>
            </a:r>
          </a:p>
          <a:p>
            <a:r>
              <a:rPr lang="en-US" sz="1200" b="1" kern="1200" baseline="0" dirty="0" smtClean="0">
                <a:solidFill>
                  <a:schemeClr val="tx1"/>
                </a:solidFill>
                <a:latin typeface="+mn-lt"/>
                <a:ea typeface="+mn-ea"/>
                <a:cs typeface="+mn-cs"/>
              </a:rPr>
              <a:t>Uncertainty Avoidance </a:t>
            </a:r>
            <a:r>
              <a:rPr lang="en-US" sz="1200" b="0" kern="1200" baseline="0" dirty="0" smtClean="0">
                <a:solidFill>
                  <a:schemeClr val="tx1"/>
                </a:solidFill>
                <a:latin typeface="+mn-lt"/>
                <a:ea typeface="+mn-ea"/>
                <a:cs typeface="+mn-cs"/>
              </a:rPr>
              <a:t>is the extent to which people tolerate ambiguous situations and the degree to which they try to avoid these situations. </a:t>
            </a:r>
          </a:p>
          <a:p>
            <a:r>
              <a:rPr lang="en-US" sz="1200" b="0" kern="1200" baseline="0" dirty="0" smtClean="0">
                <a:solidFill>
                  <a:schemeClr val="tx1"/>
                </a:solidFill>
                <a:latin typeface="+mn-lt"/>
                <a:ea typeface="+mn-ea"/>
                <a:cs typeface="+mn-cs"/>
              </a:rPr>
              <a:t>Employees in large Power Distance and weak Uncertainty Avoidance cultures as in India think their </a:t>
            </a:r>
            <a:r>
              <a:rPr lang="en-US" sz="1200" b="0" kern="1200" baseline="0" dirty="0" err="1" smtClean="0">
                <a:solidFill>
                  <a:schemeClr val="tx1"/>
                </a:solidFill>
                <a:latin typeface="+mn-lt"/>
                <a:ea typeface="+mn-ea"/>
                <a:cs typeface="+mn-cs"/>
              </a:rPr>
              <a:t>organisation</a:t>
            </a:r>
            <a:r>
              <a:rPr lang="en-US" sz="1200" b="0" kern="1200" baseline="0" dirty="0" smtClean="0">
                <a:solidFill>
                  <a:schemeClr val="tx1"/>
                </a:solidFill>
                <a:latin typeface="+mn-lt"/>
                <a:ea typeface="+mn-ea"/>
                <a:cs typeface="+mn-cs"/>
              </a:rPr>
              <a:t> as traditional families. </a:t>
            </a:r>
          </a:p>
          <a:p>
            <a:r>
              <a:rPr lang="en-US" sz="1200" b="1" kern="1200" baseline="0" dirty="0" smtClean="0">
                <a:solidFill>
                  <a:schemeClr val="tx1"/>
                </a:solidFill>
                <a:latin typeface="+mn-lt"/>
                <a:ea typeface="+mn-ea"/>
                <a:cs typeface="+mn-cs"/>
              </a:rPr>
              <a:t>Masculinity</a:t>
            </a:r>
            <a:r>
              <a:rPr lang="en-US" sz="1200" b="0" kern="1200" baseline="0" dirty="0" smtClean="0">
                <a:solidFill>
                  <a:schemeClr val="tx1"/>
                </a:solidFill>
                <a:latin typeface="+mn-lt"/>
                <a:ea typeface="+mn-ea"/>
                <a:cs typeface="+mn-cs"/>
              </a:rPr>
              <a:t> is the extent to which the dominant values of a society </a:t>
            </a:r>
            <a:r>
              <a:rPr lang="en-US" sz="1200" b="0" kern="1200" baseline="0" dirty="0" err="1" smtClean="0">
                <a:solidFill>
                  <a:schemeClr val="tx1"/>
                </a:solidFill>
                <a:latin typeface="+mn-lt"/>
                <a:ea typeface="+mn-ea"/>
                <a:cs typeface="+mn-cs"/>
              </a:rPr>
              <a:t>emphasise</a:t>
            </a:r>
            <a:r>
              <a:rPr lang="en-US" sz="1200" b="0" kern="1200" baseline="0" dirty="0" smtClean="0">
                <a:solidFill>
                  <a:schemeClr val="tx1"/>
                </a:solidFill>
                <a:latin typeface="+mn-lt"/>
                <a:ea typeface="+mn-ea"/>
                <a:cs typeface="+mn-cs"/>
              </a:rPr>
              <a:t> assertiveness and acquisition of material possessions. Indian culture has been </a:t>
            </a:r>
            <a:r>
              <a:rPr lang="en-US" sz="1200" b="0" kern="1200" baseline="0" dirty="0" err="1" smtClean="0">
                <a:solidFill>
                  <a:schemeClr val="tx1"/>
                </a:solidFill>
                <a:latin typeface="+mn-lt"/>
                <a:ea typeface="+mn-ea"/>
                <a:cs typeface="+mn-cs"/>
              </a:rPr>
              <a:t>rela-tively</a:t>
            </a:r>
            <a:r>
              <a:rPr lang="en-US" sz="1200" b="0" kern="1200" baseline="0" dirty="0" smtClean="0">
                <a:solidFill>
                  <a:schemeClr val="tx1"/>
                </a:solidFill>
                <a:latin typeface="+mn-lt"/>
                <a:ea typeface="+mn-ea"/>
                <a:cs typeface="+mn-cs"/>
              </a:rPr>
              <a:t> high on Masculinity implying thereby that there is little concern for others and interest in improving the quality of life at work. </a:t>
            </a:r>
          </a:p>
          <a:p>
            <a:r>
              <a:rPr lang="en-US" sz="1200" b="1" kern="1200" baseline="0" dirty="0" smtClean="0">
                <a:solidFill>
                  <a:schemeClr val="tx1"/>
                </a:solidFill>
                <a:latin typeface="+mn-lt"/>
                <a:ea typeface="+mn-ea"/>
                <a:cs typeface="+mn-cs"/>
              </a:rPr>
              <a:t>Long term Orientation </a:t>
            </a:r>
            <a:r>
              <a:rPr lang="en-US" sz="1200" b="0" kern="1200" baseline="0" dirty="0" smtClean="0">
                <a:solidFill>
                  <a:schemeClr val="tx1"/>
                </a:solidFill>
                <a:latin typeface="+mn-lt"/>
                <a:ea typeface="+mn-ea"/>
                <a:cs typeface="+mn-cs"/>
              </a:rPr>
              <a:t>value that a culture places on persistence, status and thrift. Indian culture is primarily </a:t>
            </a:r>
            <a:r>
              <a:rPr lang="en-US" sz="1200" b="0" kern="1200" baseline="0" dirty="0" err="1" smtClean="0">
                <a:solidFill>
                  <a:schemeClr val="tx1"/>
                </a:solidFill>
                <a:latin typeface="+mn-lt"/>
                <a:ea typeface="+mn-ea"/>
                <a:cs typeface="+mn-cs"/>
              </a:rPr>
              <a:t>characterised</a:t>
            </a:r>
            <a:r>
              <a:rPr lang="en-US" sz="1200" b="0" kern="1200" baseline="0" dirty="0" smtClean="0">
                <a:solidFill>
                  <a:schemeClr val="tx1"/>
                </a:solidFill>
                <a:latin typeface="+mn-lt"/>
                <a:ea typeface="+mn-ea"/>
                <a:cs typeface="+mn-cs"/>
              </a:rPr>
              <a:t> by long-term orientation in terms of centuries leading to permanency in relationships and continued association with </a:t>
            </a:r>
            <a:r>
              <a:rPr lang="en-US" sz="1200" b="0" kern="1200" baseline="0" dirty="0" err="1" smtClean="0">
                <a:solidFill>
                  <a:schemeClr val="tx1"/>
                </a:solidFill>
                <a:latin typeface="+mn-lt"/>
                <a:ea typeface="+mn-ea"/>
                <a:cs typeface="+mn-cs"/>
              </a:rPr>
              <a:t>organisation</a:t>
            </a:r>
            <a:r>
              <a:rPr lang="en-US" sz="1200" b="0" kern="1200" baseline="0" dirty="0" smtClean="0">
                <a:solidFill>
                  <a:schemeClr val="tx1"/>
                </a:solidFill>
                <a:latin typeface="+mn-lt"/>
                <a:ea typeface="+mn-ea"/>
                <a:cs typeface="+mn-cs"/>
              </a:rPr>
              <a:t>. </a:t>
            </a:r>
            <a:endParaRPr lang="en-US" b="0"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18</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kern="1200" baseline="0" dirty="0" smtClean="0">
                <a:solidFill>
                  <a:schemeClr val="tx1"/>
                </a:solidFill>
                <a:latin typeface="+mn-lt"/>
                <a:ea typeface="+mn-ea"/>
                <a:cs typeface="+mn-cs"/>
              </a:rPr>
              <a:t>Managing Diversity </a:t>
            </a:r>
          </a:p>
          <a:p>
            <a:r>
              <a:rPr lang="en-US" sz="1200" kern="1200" baseline="0" dirty="0" smtClean="0">
                <a:solidFill>
                  <a:schemeClr val="tx1"/>
                </a:solidFill>
                <a:latin typeface="+mn-lt"/>
                <a:ea typeface="+mn-ea"/>
                <a:cs typeface="+mn-cs"/>
              </a:rPr>
              <a:t>India represents a composite culture of diversity and plurality of ethnic groups, languages, religious faith and regions with distinct local traditions. The workforce in India is becoming increasingly diverse in terms of gender, age, education, ethnicity, social cultural background, physical ability (disability) and family status such as dual career relationship. The number of women in the </a:t>
            </a:r>
            <a:r>
              <a:rPr lang="en-US" sz="1200" kern="1200" baseline="0" dirty="0" err="1" smtClean="0">
                <a:solidFill>
                  <a:schemeClr val="tx1"/>
                </a:solidFill>
                <a:latin typeface="+mn-lt"/>
                <a:ea typeface="+mn-ea"/>
                <a:cs typeface="+mn-cs"/>
              </a:rPr>
              <a:t>labour</a:t>
            </a:r>
            <a:r>
              <a:rPr lang="en-US" sz="1200" kern="1200" baseline="0" dirty="0" smtClean="0">
                <a:solidFill>
                  <a:schemeClr val="tx1"/>
                </a:solidFill>
                <a:latin typeface="+mn-lt"/>
                <a:ea typeface="+mn-ea"/>
                <a:cs typeface="+mn-cs"/>
              </a:rPr>
              <a:t> force has grown consider-ably and is likely to grow further. The workforce of the future will have more female and minority workers. Regional variations will also be significant. With rise in life-expectancy, the number of employees in the age group of 50-60 will increase. </a:t>
            </a:r>
          </a:p>
          <a:p>
            <a:r>
              <a:rPr lang="en-US" sz="1200" kern="1200" baseline="0" dirty="0" err="1" smtClean="0">
                <a:solidFill>
                  <a:schemeClr val="tx1"/>
                </a:solidFill>
                <a:latin typeface="+mn-lt"/>
                <a:ea typeface="+mn-ea"/>
                <a:cs typeface="+mn-cs"/>
              </a:rPr>
              <a:t>Emoployees</a:t>
            </a:r>
            <a:r>
              <a:rPr lang="en-US" sz="1200" kern="1200" baseline="0" dirty="0" smtClean="0">
                <a:solidFill>
                  <a:schemeClr val="tx1"/>
                </a:solidFill>
                <a:latin typeface="+mn-lt"/>
                <a:ea typeface="+mn-ea"/>
                <a:cs typeface="+mn-cs"/>
              </a:rPr>
              <a:t> from different social backgrounds, regional cultures and education bring different world-view to the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and perceive realities accordingly. While diversity provides an opportunity to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to harness the potential of all sources of difference amongst the employees, they also increase the potential for conflict. People with different needs and expectations will have implications for developing appropriate human resource and work policies. Working parents often require </a:t>
            </a:r>
            <a:r>
              <a:rPr lang="en-US" sz="1200" kern="1200" baseline="0" dirty="0" err="1" smtClean="0">
                <a:solidFill>
                  <a:schemeClr val="tx1"/>
                </a:solidFill>
                <a:latin typeface="+mn-lt"/>
                <a:ea typeface="+mn-ea"/>
                <a:cs typeface="+mn-cs"/>
              </a:rPr>
              <a:t>adapta</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tions</a:t>
            </a:r>
            <a:r>
              <a:rPr lang="en-US" sz="1200" kern="1200" baseline="0" dirty="0" smtClean="0">
                <a:solidFill>
                  <a:schemeClr val="tx1"/>
                </a:solidFill>
                <a:latin typeface="+mn-lt"/>
                <a:ea typeface="+mn-ea"/>
                <a:cs typeface="+mn-cs"/>
              </a:rPr>
              <a:t> in work schedules or on site day-care. A disabled can require social access to a building and specially designed work area. </a:t>
            </a:r>
          </a:p>
          <a:p>
            <a:r>
              <a:rPr lang="en-US" sz="1200" kern="1200" baseline="0" dirty="0" smtClean="0">
                <a:solidFill>
                  <a:schemeClr val="tx1"/>
                </a:solidFill>
                <a:latin typeface="+mn-lt"/>
                <a:ea typeface="+mn-ea"/>
                <a:cs typeface="+mn-cs"/>
              </a:rPr>
              <a:t>The old school of thought where seniority were rewarded is no longer valid. People belonging to different ethnic, cultural and professional groups have to work together. Diversity arising out of cultural differences result in clash of priorities, conflicting values, varied work habits and different expectations. The need for effective cross-cultural management is thus imperative. This has led to a very competitive atmosphere where there is no place for complacency.</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19</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Gender Issues </a:t>
            </a:r>
          </a:p>
          <a:p>
            <a:r>
              <a:rPr lang="en-US" sz="1200" kern="1200" baseline="0" dirty="0" smtClean="0">
                <a:solidFill>
                  <a:schemeClr val="tx1"/>
                </a:solidFill>
                <a:latin typeface="+mn-lt"/>
                <a:ea typeface="+mn-ea"/>
                <a:cs typeface="+mn-cs"/>
              </a:rPr>
              <a:t>In male dominated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gender bias based on conventional ascribed role of women will need to be removed by providing female employees space and treating them with dignity and equality as partners. The number of women entering the </a:t>
            </a:r>
            <a:r>
              <a:rPr lang="en-US" sz="1200" kern="1200" baseline="0" dirty="0" err="1" smtClean="0">
                <a:solidFill>
                  <a:schemeClr val="tx1"/>
                </a:solidFill>
                <a:latin typeface="+mn-lt"/>
                <a:ea typeface="+mn-ea"/>
                <a:cs typeface="+mn-cs"/>
              </a:rPr>
              <a:t>corpo</a:t>
            </a:r>
            <a:r>
              <a:rPr lang="en-US" sz="1200" kern="1200" baseline="0" dirty="0" smtClean="0">
                <a:solidFill>
                  <a:schemeClr val="tx1"/>
                </a:solidFill>
                <a:latin typeface="+mn-lt"/>
                <a:ea typeface="+mn-ea"/>
                <a:cs typeface="+mn-cs"/>
              </a:rPr>
              <a:t>-rate world is on the rise. The global environment of modern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adds further to the complexity of workforce diversity. The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operating in foreign markets or entering into joint ventures with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of other countries will need to understand local customs, cultural differences and business practices. The values, rituals and assumptions prevalent in male dominated culture will need to be changed to allow access by female managers and employees with different interests.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20</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b="1" dirty="0" smtClean="0"/>
              <a:t>Knowledge Workers </a:t>
            </a:r>
          </a:p>
          <a:p>
            <a:r>
              <a:rPr lang="en-US" dirty="0" smtClean="0"/>
              <a:t>Linked to advances in information technology, is the emergence of knowledge workers who are replacing the manual workers. In recent years, a number of old jobs have been eliminated rendering the skills associated with those jobs redundant. For ex-ample, shorthand and typing with typewriters, clerical jobs and the like no longer are in existence. They have been replaced by computer related jobs. Their aspirations of knowledge workers stem from the belief that knowledge is the basis for accomplishment. They work as professionals with a highly intellectual orientation. What motivates them is similar to what motivates volunteers. They require challenges and continuous </a:t>
            </a:r>
            <a:r>
              <a:rPr lang="en-US" dirty="0" err="1" smtClean="0"/>
              <a:t>upgradation</a:t>
            </a:r>
            <a:r>
              <a:rPr lang="en-US" dirty="0" smtClean="0"/>
              <a:t> of job responsibility. They look for a means of growth which is performance driven and not for merely a means of earning a livelihood via manual skills. It is these workers that process present information to </a:t>
            </a:r>
            <a:r>
              <a:rPr lang="en-US" sz="1200" kern="1200" baseline="0" dirty="0" smtClean="0">
                <a:solidFill>
                  <a:schemeClr val="tx1"/>
                </a:solidFill>
                <a:latin typeface="+mn-lt"/>
                <a:ea typeface="+mn-ea"/>
                <a:cs typeface="+mn-cs"/>
              </a:rPr>
              <a:t>create new information, which could be used to identify and solve future problems. </a:t>
            </a:r>
            <a:endParaRPr lang="en-US" dirty="0" smtClean="0"/>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21</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Changes in Social Institutions </a:t>
            </a:r>
          </a:p>
          <a:p>
            <a:r>
              <a:rPr lang="en-US" sz="1200" kern="1200" baseline="0" dirty="0" smtClean="0">
                <a:solidFill>
                  <a:schemeClr val="tx1"/>
                </a:solidFill>
                <a:latin typeface="+mn-lt"/>
                <a:ea typeface="+mn-ea"/>
                <a:cs typeface="+mn-cs"/>
              </a:rPr>
              <a:t>Man's relationship with himself is heavily influenced by his relationships with the core social institutions within which he lives. Then social institutions help generate in each individual, values, ethics, the capacity for action, willing application of effort and the meanings he gives to his experiences. The core institutions are the family, the community of belonging and education. These influences are carried into the workplace and on the chief resources for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to be productive. They also bring in accompanying doubts, fears and anxieties. The following </a:t>
            </a:r>
            <a:r>
              <a:rPr lang="en-US" sz="1200" kern="1200" baseline="0" dirty="0" err="1" smtClean="0">
                <a:solidFill>
                  <a:schemeClr val="tx1"/>
                </a:solidFill>
                <a:latin typeface="+mn-lt"/>
                <a:ea typeface="+mn-ea"/>
                <a:cs typeface="+mn-cs"/>
              </a:rPr>
              <a:t>paras</a:t>
            </a:r>
            <a:r>
              <a:rPr lang="en-US" sz="1200" kern="1200" baseline="0" dirty="0" smtClean="0">
                <a:solidFill>
                  <a:schemeClr val="tx1"/>
                </a:solidFill>
                <a:latin typeface="+mn-lt"/>
                <a:ea typeface="+mn-ea"/>
                <a:cs typeface="+mn-cs"/>
              </a:rPr>
              <a:t> give some pointers to the transition taking place in these institutions today. They are designed as a starting point for you to explore and discover the various ways in which transition surround you and your workplace.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22</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Changes in Family </a:t>
            </a:r>
          </a:p>
          <a:p>
            <a:r>
              <a:rPr lang="en-US" sz="1200" kern="1200" baseline="0" dirty="0" smtClean="0">
                <a:solidFill>
                  <a:schemeClr val="tx1"/>
                </a:solidFill>
                <a:latin typeface="+mn-lt"/>
                <a:ea typeface="+mn-ea"/>
                <a:cs typeface="+mn-cs"/>
              </a:rPr>
              <a:t>In agrarian society, the technology of living involved a complex and large network of roles. This network provided a great deal of stability, permanence and continuity. The</a:t>
            </a:r>
            <a:r>
              <a:rPr lang="en-US" sz="1200" kern="1200" baseline="3000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industrial society on the other hand demands the setting up of much smaller families living in a community in which blood ties do not determine the strength of relatedness. Thus, the nature of home and family as it is evolving amongst members of the </a:t>
            </a:r>
            <a:r>
              <a:rPr lang="en-US" sz="1200" kern="1200" baseline="0" dirty="0" err="1" smtClean="0">
                <a:solidFill>
                  <a:schemeClr val="tx1"/>
                </a:solidFill>
                <a:latin typeface="+mn-lt"/>
                <a:ea typeface="+mn-ea"/>
                <a:cs typeface="+mn-cs"/>
              </a:rPr>
              <a:t>organised</a:t>
            </a:r>
            <a:r>
              <a:rPr lang="en-US" sz="1200" kern="1200" baseline="0" dirty="0" smtClean="0">
                <a:solidFill>
                  <a:schemeClr val="tx1"/>
                </a:solidFill>
                <a:latin typeface="+mn-lt"/>
                <a:ea typeface="+mn-ea"/>
                <a:cs typeface="+mn-cs"/>
              </a:rPr>
              <a:t> sector and urban sectors, is a relatively new and unknown phenomenon such that basic role definitions of husband, wife, mother, father, son and daughter are in question. The bread-winner spends more time outside the home than within the home and often finds that his values and norms are being heavily questioned and often influenced by the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he works in. These are often in contradiction with those which the family fostered. </a:t>
            </a:r>
          </a:p>
          <a:p>
            <a:r>
              <a:rPr lang="en-US" sz="1200" kern="1200" baseline="0" dirty="0" smtClean="0">
                <a:solidFill>
                  <a:schemeClr val="tx1"/>
                </a:solidFill>
                <a:latin typeface="+mn-lt"/>
                <a:ea typeface="+mn-ea"/>
                <a:cs typeface="+mn-cs"/>
              </a:rPr>
              <a:t>As such increasingly in urban industrial settings the family is being experienced sometimes as a liability than as a source of security and replenishment as in the past. The fall back security that a large family or a community would provide are slowly evaporating.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perhaps therefore would need to increase sensitivity to these issues of employees (managerial as well as blue collar), to provide the support that a viable living community is needed for.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A major transformation in environment necessitates a shift in individual and collective paradigm as the old ways of explaining reality tend to become dysfunctional. The old construct of reality does not allow us to comprehend and incorporate the changes and the demands of the emergent environment let alone being responsive to change, what John </a:t>
            </a:r>
            <a:r>
              <a:rPr lang="en-US" sz="1200" kern="1200" baseline="0" dirty="0" err="1" smtClean="0">
                <a:solidFill>
                  <a:schemeClr val="tx1"/>
                </a:solidFill>
                <a:latin typeface="+mn-lt"/>
                <a:ea typeface="+mn-ea"/>
                <a:cs typeface="+mn-cs"/>
              </a:rPr>
              <a:t>Naisbitt</a:t>
            </a:r>
            <a:r>
              <a:rPr lang="en-US" sz="1200" kern="1200" baseline="0" dirty="0" smtClean="0">
                <a:solidFill>
                  <a:schemeClr val="tx1"/>
                </a:solidFill>
                <a:latin typeface="+mn-lt"/>
                <a:ea typeface="+mn-ea"/>
                <a:cs typeface="+mn-cs"/>
              </a:rPr>
              <a:t> in his famous book Mega Trends calls the current period the `age of parenthesis' (</a:t>
            </a:r>
            <a:r>
              <a:rPr lang="en-US" sz="1200" kern="1200" baseline="0" dirty="0" err="1" smtClean="0">
                <a:solidFill>
                  <a:schemeClr val="tx1"/>
                </a:solidFill>
                <a:latin typeface="+mn-lt"/>
                <a:ea typeface="+mn-ea"/>
                <a:cs typeface="+mn-cs"/>
              </a:rPr>
              <a:t>Naisbitt</a:t>
            </a:r>
            <a:r>
              <a:rPr lang="en-US" sz="1200" kern="1200" baseline="0" dirty="0" smtClean="0">
                <a:solidFill>
                  <a:schemeClr val="tx1"/>
                </a:solidFill>
                <a:latin typeface="+mn-lt"/>
                <a:ea typeface="+mn-ea"/>
                <a:cs typeface="+mn-cs"/>
              </a:rPr>
              <a:t>, 1982) meaning thereby that we are constantly in the phase of transition from old to the new.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6</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baseline="0" dirty="0" smtClean="0">
                <a:solidFill>
                  <a:schemeClr val="tx1"/>
                </a:solidFill>
                <a:latin typeface="+mn-lt"/>
                <a:ea typeface="+mn-ea"/>
                <a:cs typeface="+mn-cs"/>
              </a:rPr>
              <a:t>In agrarian society, the framework of community provide security, strength, belonging and a significant element of the identity of the individual. Part of this is reflected even today. In India soon after knowing a person's name, he is asked where do you come from in order to assess what community profile does the individual represent. The individual, however, more and more is finding that his relationship with the community of belonging is becoming either barren or non-existent. He is finding that his heritage is of little use and supports in finding directions for himself. The community is experienced as a group of islands vaguely linked by sentimental ties but having no real value when the individual sees the community from the world of his aspirations and hopes. </a:t>
            </a:r>
          </a:p>
          <a:p>
            <a:r>
              <a:rPr lang="en-US" sz="1200" kern="1200" baseline="0" dirty="0" smtClean="0">
                <a:solidFill>
                  <a:schemeClr val="tx1"/>
                </a:solidFill>
                <a:latin typeface="+mn-lt"/>
                <a:ea typeface="+mn-ea"/>
                <a:cs typeface="+mn-cs"/>
              </a:rPr>
              <a:t>The impact of this on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and work settings is that the individual wishes to find belonging with the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but at the same time doubts the possibility of its emergence. In holding this ambivalence individuals inadvertently erode the </a:t>
            </a:r>
            <a:r>
              <a:rPr lang="en-US" sz="1200" kern="1200" baseline="0" dirty="0" err="1" smtClean="0">
                <a:solidFill>
                  <a:schemeClr val="tx1"/>
                </a:solidFill>
                <a:latin typeface="+mn-lt"/>
                <a:ea typeface="+mn-ea"/>
                <a:cs typeface="+mn-cs"/>
              </a:rPr>
              <a:t>possibili</a:t>
            </a:r>
            <a:r>
              <a:rPr lang="en-US" sz="1200" kern="1200" baseline="0" dirty="0" smtClean="0">
                <a:solidFill>
                  <a:schemeClr val="tx1"/>
                </a:solidFill>
                <a:latin typeface="+mn-lt"/>
                <a:ea typeface="+mn-ea"/>
                <a:cs typeface="+mn-cs"/>
              </a:rPr>
              <a:t>-ties of a new kind of secure belonging from emerging. In the context of developmental work this often becomes a major source of tension and anguish in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From the point of view of Personnel and I R functions, this is a critical issue. It has been seen that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which fail to foster a sense of belonging end up being con-fronted by hostile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from Unions (large </a:t>
            </a:r>
            <a:r>
              <a:rPr lang="en-US" sz="1200" kern="1200" baseline="0" dirty="0" err="1" smtClean="0">
                <a:solidFill>
                  <a:schemeClr val="tx1"/>
                </a:solidFill>
                <a:latin typeface="+mn-lt"/>
                <a:ea typeface="+mn-ea"/>
                <a:cs typeface="+mn-cs"/>
              </a:rPr>
              <a:t>nationalised</a:t>
            </a:r>
            <a:r>
              <a:rPr lang="en-US" sz="1200" kern="1200" baseline="0" dirty="0" smtClean="0">
                <a:solidFill>
                  <a:schemeClr val="tx1"/>
                </a:solidFill>
                <a:latin typeface="+mn-lt"/>
                <a:ea typeface="+mn-ea"/>
                <a:cs typeface="+mn-cs"/>
              </a:rPr>
              <a:t> banks is one example). This is so since the union in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becomes the community of belonging of the workers. Low sense of belonging to the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at managerial levels ends up influencing decision making very significant. </a:t>
            </a:r>
          </a:p>
          <a:p>
            <a:r>
              <a:rPr lang="en-US" sz="1200" kern="1200" baseline="0" dirty="0" smtClean="0">
                <a:solidFill>
                  <a:schemeClr val="tx1"/>
                </a:solidFill>
                <a:latin typeface="+mn-lt"/>
                <a:ea typeface="+mn-ea"/>
                <a:cs typeface="+mn-cs"/>
              </a:rPr>
              <a:t>The issue of creating and fostering a sense of belonging is at critical importance to Indian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It is a delicate part of the climate of any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and can easily get eroded. The field of action research in Institution Building in India reports some progress in developing ways and means of tackling the loss of sense of belong-</a:t>
            </a:r>
            <a:r>
              <a:rPr lang="en-US" sz="1200" kern="1200" baseline="0" dirty="0" err="1" smtClean="0">
                <a:solidFill>
                  <a:schemeClr val="tx1"/>
                </a:solidFill>
                <a:latin typeface="+mn-lt"/>
                <a:ea typeface="+mn-ea"/>
                <a:cs typeface="+mn-cs"/>
              </a:rPr>
              <a:t>ing</a:t>
            </a:r>
            <a:r>
              <a:rPr lang="en-US" sz="1200" kern="1200" baseline="0" dirty="0" smtClean="0">
                <a:solidFill>
                  <a:schemeClr val="tx1"/>
                </a:solidFill>
                <a:latin typeface="+mn-lt"/>
                <a:ea typeface="+mn-ea"/>
                <a:cs typeface="+mn-cs"/>
              </a:rPr>
              <a:t>. Management practice however often tends to overlook this aspect, largely since in a traditional society this rarely was a problem. A factor compounding this neglect is the fact that western management sciences also ignored this dimension. </a:t>
            </a:r>
          </a:p>
          <a:p>
            <a:r>
              <a:rPr lang="en-US" sz="1200" kern="1200" baseline="0" dirty="0" smtClean="0">
                <a:solidFill>
                  <a:schemeClr val="tx1"/>
                </a:solidFill>
                <a:latin typeface="+mn-lt"/>
                <a:ea typeface="+mn-ea"/>
                <a:cs typeface="+mn-cs"/>
              </a:rPr>
              <a:t>In the face of the individuals loss of sense of belonging to a community he turns either towards fundamentalist dogmas or he opts for consumerism wherein acquisition and consumption becomes the main aspirations.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24</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Changes in Education </a:t>
            </a:r>
          </a:p>
          <a:p>
            <a:r>
              <a:rPr lang="en-US" sz="1200" kern="1200" baseline="0" dirty="0" smtClean="0">
                <a:solidFill>
                  <a:schemeClr val="tx1"/>
                </a:solidFill>
                <a:latin typeface="+mn-lt"/>
                <a:ea typeface="+mn-ea"/>
                <a:cs typeface="+mn-cs"/>
              </a:rPr>
              <a:t>The third social institution which is experiencing the turbulence emerging from transition is the education process. Formal education in India in its present form was established by the colonial rulers in order to train manpower for their own use. Very few changes have been possible in the basic process of education since the early days of its establishment in the country. It is only in the last decade where it is being increasingly </a:t>
            </a:r>
            <a:r>
              <a:rPr lang="en-US" sz="1200" kern="1200" baseline="0" dirty="0" err="1" smtClean="0">
                <a:solidFill>
                  <a:schemeClr val="tx1"/>
                </a:solidFill>
                <a:latin typeface="+mn-lt"/>
                <a:ea typeface="+mn-ea"/>
                <a:cs typeface="+mn-cs"/>
              </a:rPr>
              <a:t>recognised</a:t>
            </a:r>
            <a:r>
              <a:rPr lang="en-US" sz="1200" kern="1200" baseline="0" dirty="0" smtClean="0">
                <a:solidFill>
                  <a:schemeClr val="tx1"/>
                </a:solidFill>
                <a:latin typeface="+mn-lt"/>
                <a:ea typeface="+mn-ea"/>
                <a:cs typeface="+mn-cs"/>
              </a:rPr>
              <a:t> that new dimensions need to be added to the process of education. </a:t>
            </a:r>
          </a:p>
          <a:p>
            <a:r>
              <a:rPr lang="en-US" sz="1200" kern="1200" baseline="0" dirty="0" smtClean="0">
                <a:solidFill>
                  <a:schemeClr val="tx1"/>
                </a:solidFill>
                <a:latin typeface="+mn-lt"/>
                <a:ea typeface="+mn-ea"/>
                <a:cs typeface="+mn-cs"/>
              </a:rPr>
              <a:t>Until now education has focused almost entirely and exclusively on equipping </a:t>
            </a:r>
            <a:r>
              <a:rPr lang="en-US" sz="1200" kern="1200" baseline="0" dirty="0" err="1" smtClean="0">
                <a:solidFill>
                  <a:schemeClr val="tx1"/>
                </a:solidFill>
                <a:latin typeface="+mn-lt"/>
                <a:ea typeface="+mn-ea"/>
                <a:cs typeface="+mn-cs"/>
              </a:rPr>
              <a:t>indi-viduals</a:t>
            </a:r>
            <a:r>
              <a:rPr lang="en-US" sz="1200" kern="1200" baseline="0" dirty="0" smtClean="0">
                <a:solidFill>
                  <a:schemeClr val="tx1"/>
                </a:solidFill>
                <a:latin typeface="+mn-lt"/>
                <a:ea typeface="+mn-ea"/>
                <a:cs typeface="+mn-cs"/>
              </a:rPr>
              <a:t> with the tools and techniques which they can carry to the work place. Thus techno-informative knowledge has been the central focus of the process of education. In the main the institution of education has not provided an integration between experience and knowledge, perspectives and skills and the ability to respond with human creativity. The education process thus is usually experienced as being sterile and often de-</a:t>
            </a:r>
            <a:r>
              <a:rPr lang="en-US" sz="1200" kern="1200" baseline="0" dirty="0" err="1" smtClean="0">
                <a:solidFill>
                  <a:schemeClr val="tx1"/>
                </a:solidFill>
                <a:latin typeface="+mn-lt"/>
                <a:ea typeface="+mn-ea"/>
                <a:cs typeface="+mn-cs"/>
              </a:rPr>
              <a:t>humanising</a:t>
            </a:r>
            <a:r>
              <a:rPr lang="en-US" sz="1200" kern="1200" baseline="0" dirty="0" smtClean="0">
                <a:solidFill>
                  <a:schemeClr val="tx1"/>
                </a:solidFill>
                <a:latin typeface="+mn-lt"/>
                <a:ea typeface="+mn-ea"/>
                <a:cs typeface="+mn-cs"/>
              </a:rPr>
              <a:t> and almost invariably un-inspiring. The student thus goes through his education feeling skeptical towards the environment, towards formal systems and finds it difficult to place his trust on colleagues. In the face of this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increasingly are taking to developing continuity education processes in the shape of management development and worker education.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25</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Employability </a:t>
            </a:r>
          </a:p>
          <a:p>
            <a:r>
              <a:rPr lang="en-US" sz="1200" kern="1200" baseline="0" dirty="0" smtClean="0">
                <a:solidFill>
                  <a:schemeClr val="tx1"/>
                </a:solidFill>
                <a:latin typeface="+mn-lt"/>
                <a:ea typeface="+mn-ea"/>
                <a:cs typeface="+mn-cs"/>
              </a:rPr>
              <a:t>The capacity of an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in generating knowledge from within and outside the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sharing it with appropriate stakeholders and </a:t>
            </a:r>
            <a:r>
              <a:rPr lang="en-US" sz="1200" kern="1200" baseline="0" dirty="0" err="1" smtClean="0">
                <a:solidFill>
                  <a:schemeClr val="tx1"/>
                </a:solidFill>
                <a:latin typeface="+mn-lt"/>
                <a:ea typeface="+mn-ea"/>
                <a:cs typeface="+mn-cs"/>
              </a:rPr>
              <a:t>utilising</a:t>
            </a:r>
            <a:r>
              <a:rPr lang="en-US" sz="1200" kern="1200" baseline="0" dirty="0" smtClean="0">
                <a:solidFill>
                  <a:schemeClr val="tx1"/>
                </a:solidFill>
                <a:latin typeface="+mn-lt"/>
                <a:ea typeface="+mn-ea"/>
                <a:cs typeface="+mn-cs"/>
              </a:rPr>
              <a:t> it to bring about continuous improvement in product, processes, services, approach and perspective will become imperative for gaining leading edge in the competitive environment. Development of core competencies to deal with the growing obsolescence in technologies, knowledge, </a:t>
            </a:r>
            <a:r>
              <a:rPr lang="en-US" sz="1200" kern="1200" baseline="0" dirty="0" err="1" smtClean="0">
                <a:solidFill>
                  <a:schemeClr val="tx1"/>
                </a:solidFill>
                <a:latin typeface="+mn-lt"/>
                <a:ea typeface="+mn-ea"/>
                <a:cs typeface="+mn-cs"/>
              </a:rPr>
              <a:t>organisational</a:t>
            </a:r>
            <a:r>
              <a:rPr lang="en-US" sz="1200" kern="1200" baseline="0" dirty="0" smtClean="0">
                <a:solidFill>
                  <a:schemeClr val="tx1"/>
                </a:solidFill>
                <a:latin typeface="+mn-lt"/>
                <a:ea typeface="+mn-ea"/>
                <a:cs typeface="+mn-cs"/>
              </a:rPr>
              <a:t> practices leading to shortening of life cycle of expertise will become a primary area of concern. The emphasis will be on increasing the employability of people rather than providing them security of employment.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26</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Changeability </a:t>
            </a:r>
          </a:p>
          <a:p>
            <a:r>
              <a:rPr lang="en-US" sz="1200" kern="1200" baseline="0" dirty="0" smtClean="0">
                <a:solidFill>
                  <a:schemeClr val="tx1"/>
                </a:solidFill>
                <a:latin typeface="+mn-lt"/>
                <a:ea typeface="+mn-ea"/>
                <a:cs typeface="+mn-cs"/>
              </a:rPr>
              <a:t>In an era witnessing unprecedented pace of discontinuous and unpredictable change in practically all dimensions of environment, coping with change will increasingly become problematic for individuals as also for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Sustained growth of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in such a situation will necessitate creating a state of preparedness in the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to be responsive to changes. occurring from within or outside the system. </a:t>
            </a:r>
          </a:p>
          <a:p>
            <a:r>
              <a:rPr lang="en-US" sz="1200" kern="1200" baseline="0" dirty="0" smtClean="0">
                <a:solidFill>
                  <a:schemeClr val="tx1"/>
                </a:solidFill>
                <a:latin typeface="+mn-lt"/>
                <a:ea typeface="+mn-ea"/>
                <a:cs typeface="+mn-cs"/>
              </a:rPr>
              <a:t>Leading rather than responding to change will become a critical factor in ensuring growth and development of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The focus has to shift from initiating and managing change to increasing the changeability of the system so as to enable the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withstand the pressures and challenges of global competition. Increasing changeability would involve continuous redefinition of raison </a:t>
            </a:r>
            <a:r>
              <a:rPr lang="en-US" sz="1200" kern="1200" baseline="0" dirty="0" err="1" smtClean="0">
                <a:solidFill>
                  <a:schemeClr val="tx1"/>
                </a:solidFill>
                <a:latin typeface="+mn-lt"/>
                <a:ea typeface="+mn-ea"/>
                <a:cs typeface="+mn-cs"/>
              </a:rPr>
              <a:t>de’etre</a:t>
            </a:r>
            <a:r>
              <a:rPr lang="en-US" sz="1200" kern="1200" baseline="0" dirty="0" smtClean="0">
                <a:solidFill>
                  <a:schemeClr val="tx1"/>
                </a:solidFill>
                <a:latin typeface="+mn-lt"/>
                <a:ea typeface="+mn-ea"/>
                <a:cs typeface="+mn-cs"/>
              </a:rPr>
              <a:t> of individuals and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fundamental transformation in mindsets and mental models of various stakeholders, competency enhancement, capacity building and systematic orientation.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27</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Changeability </a:t>
            </a:r>
          </a:p>
          <a:p>
            <a:r>
              <a:rPr lang="en-US" sz="1200" kern="1200" baseline="0" dirty="0" smtClean="0">
                <a:solidFill>
                  <a:schemeClr val="tx1"/>
                </a:solidFill>
                <a:latin typeface="+mn-lt"/>
                <a:ea typeface="+mn-ea"/>
                <a:cs typeface="+mn-cs"/>
              </a:rPr>
              <a:t>In an era witnessing unprecedented pace of discontinuous and unpredictable change in practically all dimensions of environment, coping with change will increasingly become problematic for individuals as also for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Sustained growth of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in such a situation will necessitate creating a state of preparedness in the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to be responsive to changes. occurring from within or outside the system. </a:t>
            </a:r>
          </a:p>
          <a:p>
            <a:r>
              <a:rPr lang="en-US" sz="1200" kern="1200" baseline="0" dirty="0" smtClean="0">
                <a:solidFill>
                  <a:schemeClr val="tx1"/>
                </a:solidFill>
                <a:latin typeface="+mn-lt"/>
                <a:ea typeface="+mn-ea"/>
                <a:cs typeface="+mn-cs"/>
              </a:rPr>
              <a:t>Leading rather than responding to change will become a critical factor in ensuring growth and development of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The focus has to shift from initiating and managing change to increasing the changeability of the system so as to enable the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withstand the pressures and challenges of global competition. Increasing changeability would involve continuous redefinition of raison </a:t>
            </a:r>
            <a:r>
              <a:rPr lang="en-US" sz="1200" kern="1200" baseline="0" dirty="0" err="1" smtClean="0">
                <a:solidFill>
                  <a:schemeClr val="tx1"/>
                </a:solidFill>
                <a:latin typeface="+mn-lt"/>
                <a:ea typeface="+mn-ea"/>
                <a:cs typeface="+mn-cs"/>
              </a:rPr>
              <a:t>de’etre</a:t>
            </a:r>
            <a:r>
              <a:rPr lang="en-US" sz="1200" kern="1200" baseline="0" dirty="0" smtClean="0">
                <a:solidFill>
                  <a:schemeClr val="tx1"/>
                </a:solidFill>
                <a:latin typeface="+mn-lt"/>
                <a:ea typeface="+mn-ea"/>
                <a:cs typeface="+mn-cs"/>
              </a:rPr>
              <a:t> of individuals and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fundamental transformation in mindsets and mental models of various stakeholders, competency enhancement, capacity building and systematic orientation.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28</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Social Tension </a:t>
            </a:r>
          </a:p>
          <a:p>
            <a:r>
              <a:rPr lang="en-US" sz="1200" kern="1200" baseline="0" dirty="0" smtClean="0">
                <a:solidFill>
                  <a:schemeClr val="tx1"/>
                </a:solidFill>
                <a:latin typeface="+mn-lt"/>
                <a:ea typeface="+mn-ea"/>
                <a:cs typeface="+mn-cs"/>
              </a:rPr>
              <a:t>Compliance and identification as motives for change will have inherent limitations in the absence of a clear picture of the probable future. Incorporating the value of change in the cognitive and emotive framework of individuals will become imperative. Employees have to learn to operate in an environment </a:t>
            </a:r>
            <a:r>
              <a:rPr lang="en-US" sz="1200" kern="1200" baseline="0" dirty="0" err="1" smtClean="0">
                <a:solidFill>
                  <a:schemeClr val="tx1"/>
                </a:solidFill>
                <a:latin typeface="+mn-lt"/>
                <a:ea typeface="+mn-ea"/>
                <a:cs typeface="+mn-cs"/>
              </a:rPr>
              <a:t>characterised</a:t>
            </a:r>
            <a:r>
              <a:rPr lang="en-US" sz="1200" kern="1200" baseline="0" dirty="0" smtClean="0">
                <a:solidFill>
                  <a:schemeClr val="tx1"/>
                </a:solidFill>
                <a:latin typeface="+mn-lt"/>
                <a:ea typeface="+mn-ea"/>
                <a:cs typeface="+mn-cs"/>
              </a:rPr>
              <a:t> by uncertainty and chaos. This will necessitate continuous self renewal in order to seek creative resolution of tension arising out of widening gap between the assumed reality and requisite reality. </a:t>
            </a: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29</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err="1" smtClean="0">
                <a:solidFill>
                  <a:schemeClr val="tx1"/>
                </a:solidFill>
                <a:latin typeface="+mn-lt"/>
                <a:ea typeface="+mn-ea"/>
                <a:cs typeface="+mn-cs"/>
              </a:rPr>
              <a:t>Democratisation</a:t>
            </a:r>
            <a:r>
              <a:rPr lang="en-US" sz="1200" b="1" kern="1200" baseline="0" dirty="0" smtClean="0">
                <a:solidFill>
                  <a:schemeClr val="tx1"/>
                </a:solidFill>
                <a:latin typeface="+mn-lt"/>
                <a:ea typeface="+mn-ea"/>
                <a:cs typeface="+mn-cs"/>
              </a:rPr>
              <a:t> of Work Process </a:t>
            </a:r>
          </a:p>
          <a:p>
            <a:r>
              <a:rPr lang="en-US" sz="1200" kern="1200" baseline="0" dirty="0" smtClean="0">
                <a:solidFill>
                  <a:schemeClr val="tx1"/>
                </a:solidFill>
                <a:latin typeface="+mn-lt"/>
                <a:ea typeface="+mn-ea"/>
                <a:cs typeface="+mn-cs"/>
              </a:rPr>
              <a:t>Management through command and control would need to be replaced by consensus and commitment. In systems designed on the basis of business processes and optimal task groups, the need for exercising external control and coordination is </a:t>
            </a:r>
            <a:r>
              <a:rPr lang="en-US" sz="1200" kern="1200" baseline="0" dirty="0" err="1" smtClean="0">
                <a:solidFill>
                  <a:schemeClr val="tx1"/>
                </a:solidFill>
                <a:latin typeface="+mn-lt"/>
                <a:ea typeface="+mn-ea"/>
                <a:cs typeface="+mn-cs"/>
              </a:rPr>
              <a:t>minimised</a:t>
            </a:r>
            <a:r>
              <a:rPr lang="en-US" sz="1200" kern="1200" baseline="0" dirty="0" smtClean="0">
                <a:solidFill>
                  <a:schemeClr val="tx1"/>
                </a:solidFill>
                <a:latin typeface="+mn-lt"/>
                <a:ea typeface="+mn-ea"/>
                <a:cs typeface="+mn-cs"/>
              </a:rPr>
              <a:t>. While operational control is maintained by self managing operating teams, strategic control of critical parameters are retained at the level of cross functional teams or strategic business groups. </a:t>
            </a:r>
            <a:r>
              <a:rPr lang="en-US" sz="1200" kern="1200" baseline="0" dirty="0" err="1" smtClean="0">
                <a:solidFill>
                  <a:schemeClr val="tx1"/>
                </a:solidFill>
                <a:latin typeface="+mn-lt"/>
                <a:ea typeface="+mn-ea"/>
                <a:cs typeface="+mn-cs"/>
              </a:rPr>
              <a:t>Behavioural</a:t>
            </a:r>
            <a:r>
              <a:rPr lang="en-US" sz="1200" kern="1200" baseline="0" dirty="0" smtClean="0">
                <a:solidFill>
                  <a:schemeClr val="tx1"/>
                </a:solidFill>
                <a:latin typeface="+mn-lt"/>
                <a:ea typeface="+mn-ea"/>
                <a:cs typeface="+mn-cs"/>
              </a:rPr>
              <a:t> control is exercised through shared team norms. The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endeavours</a:t>
            </a:r>
            <a:r>
              <a:rPr lang="en-US" sz="1200" kern="1200" baseline="0" dirty="0" smtClean="0">
                <a:solidFill>
                  <a:schemeClr val="tx1"/>
                </a:solidFill>
                <a:latin typeface="+mn-lt"/>
                <a:ea typeface="+mn-ea"/>
                <a:cs typeface="+mn-cs"/>
              </a:rPr>
              <a:t> to inculcate and encourage self regulation and adjustment at individual and group levels reinforced by group norms.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30</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Empowerment </a:t>
            </a:r>
          </a:p>
          <a:p>
            <a:r>
              <a:rPr lang="en-US" sz="1200" kern="1200" baseline="0" dirty="0" smtClean="0">
                <a:solidFill>
                  <a:schemeClr val="tx1"/>
                </a:solidFill>
                <a:latin typeface="+mn-lt"/>
                <a:ea typeface="+mn-ea"/>
                <a:cs typeface="+mn-cs"/>
              </a:rPr>
              <a:t>As employees are accorded the status of business partners, thus becoming internal stakeholders,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capacity in meeting their expectations, as also aspirations , will play a decisive role in determining their survival. As the information and expertise base is shifting downwards, managers at the upper echelons of hierarchy will no longer be in a: position to provide clear and specific direction. As employees in their respective spheres of work will acquire skills and have access to and support from IT based systems, they will be in a better position to regulate and control the process and the output. Generating commitment among the employees will be a necessary condition enabling them to become self directed and self-controlled.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31</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Service Orientation </a:t>
            </a:r>
          </a:p>
          <a:p>
            <a:r>
              <a:rPr lang="en-US" sz="1200" kern="1200" baseline="0" dirty="0" smtClean="0">
                <a:solidFill>
                  <a:schemeClr val="tx1"/>
                </a:solidFill>
                <a:latin typeface="+mn-lt"/>
                <a:ea typeface="+mn-ea"/>
                <a:cs typeface="+mn-cs"/>
              </a:rPr>
              <a:t>Retention and enlargement of customer base will yet be another challenge for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as the customers have ever increasing access to information on products and services available across the globe resulting in greater freedom of choice. Relationship management for sustained growth of customer base will become critical to continued survival of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more so in the context of demand of </a:t>
            </a:r>
            <a:r>
              <a:rPr lang="en-US" sz="1200" kern="1200" baseline="0" dirty="0" err="1" smtClean="0">
                <a:solidFill>
                  <a:schemeClr val="tx1"/>
                </a:solidFill>
                <a:latin typeface="+mn-lt"/>
                <a:ea typeface="+mn-ea"/>
                <a:cs typeface="+mn-cs"/>
              </a:rPr>
              <a:t>customised</a:t>
            </a:r>
            <a:r>
              <a:rPr lang="en-US" sz="1200" kern="1200" baseline="0" dirty="0" smtClean="0">
                <a:solidFill>
                  <a:schemeClr val="tx1"/>
                </a:solidFill>
                <a:latin typeface="+mn-lt"/>
                <a:ea typeface="+mn-ea"/>
                <a:cs typeface="+mn-cs"/>
              </a:rPr>
              <a:t> product, shortening of product cycles and ever rising expectations of customers shaped by possibilities that the information and related technologies will provide. </a:t>
            </a:r>
          </a:p>
          <a:p>
            <a:r>
              <a:rPr lang="en-US" sz="1200" kern="1200" baseline="0" dirty="0" smtClean="0">
                <a:solidFill>
                  <a:schemeClr val="tx1"/>
                </a:solidFill>
                <a:latin typeface="+mn-lt"/>
                <a:ea typeface="+mn-ea"/>
                <a:cs typeface="+mn-cs"/>
              </a:rPr>
              <a:t>Normative orientation to customer services thus will replace the existing pragmatic orientation customers will look for more and more integrated services and brand loyalty will give way to the corporate image based on credibility, ethical standards and expanded awareness of and response to social and ecological concerns. Customer relationship will have to be redefined not only in terms of quality and speed of service to customers but also in terms of their long-term commitment as a strategic business partner.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32</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Service Orientation </a:t>
            </a:r>
          </a:p>
          <a:p>
            <a:r>
              <a:rPr lang="en-US" sz="1200" kern="1200" baseline="0" dirty="0" smtClean="0">
                <a:solidFill>
                  <a:schemeClr val="tx1"/>
                </a:solidFill>
                <a:latin typeface="+mn-lt"/>
                <a:ea typeface="+mn-ea"/>
                <a:cs typeface="+mn-cs"/>
              </a:rPr>
              <a:t>Retention and enlargement of customer base will yet be another challenge for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as the customers have ever increasing access to information on products and services available across the globe resulting in greater freedom of choice. Relationship management for sustained growth of customer base will become critical to continued survival of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more so in the context of demand of </a:t>
            </a:r>
            <a:r>
              <a:rPr lang="en-US" sz="1200" kern="1200" baseline="0" dirty="0" err="1" smtClean="0">
                <a:solidFill>
                  <a:schemeClr val="tx1"/>
                </a:solidFill>
                <a:latin typeface="+mn-lt"/>
                <a:ea typeface="+mn-ea"/>
                <a:cs typeface="+mn-cs"/>
              </a:rPr>
              <a:t>customised</a:t>
            </a:r>
            <a:r>
              <a:rPr lang="en-US" sz="1200" kern="1200" baseline="0" dirty="0" smtClean="0">
                <a:solidFill>
                  <a:schemeClr val="tx1"/>
                </a:solidFill>
                <a:latin typeface="+mn-lt"/>
                <a:ea typeface="+mn-ea"/>
                <a:cs typeface="+mn-cs"/>
              </a:rPr>
              <a:t> product, shortening of product cycles and ever rising expectations of customers shaped by possibilities that the information and related technologies will provide. </a:t>
            </a:r>
          </a:p>
          <a:p>
            <a:r>
              <a:rPr lang="en-US" sz="1200" kern="1200" baseline="0" dirty="0" smtClean="0">
                <a:solidFill>
                  <a:schemeClr val="tx1"/>
                </a:solidFill>
                <a:latin typeface="+mn-lt"/>
                <a:ea typeface="+mn-ea"/>
                <a:cs typeface="+mn-cs"/>
              </a:rPr>
              <a:t>Normative orientation to customer services thus will replace the existing pragmatic orientation customers will look for more and more integrated services and brand loyalty will give way to the corporate image based on credibility, ethical standards and expanded awareness of and response to social and ecological concerns. Customer relationship will have to be redefined not only in terms of quality and speed of service to customers but also in terms of their long-term commitment as a strategic business partner.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kern="1200" baseline="0" dirty="0" smtClean="0">
                <a:solidFill>
                  <a:schemeClr val="tx1"/>
                </a:solidFill>
                <a:latin typeface="+mn-lt"/>
                <a:ea typeface="+mn-ea"/>
                <a:cs typeface="+mn-cs"/>
              </a:rPr>
              <a:t>The new history, beginning from 1947 was started with the euphoria of regaining freedom, this released a great deal of energy and </a:t>
            </a:r>
            <a:r>
              <a:rPr lang="en-US" sz="1200" kern="1200" baseline="0" dirty="0" err="1" smtClean="0">
                <a:solidFill>
                  <a:schemeClr val="tx1"/>
                </a:solidFill>
                <a:latin typeface="+mn-lt"/>
                <a:ea typeface="+mn-ea"/>
                <a:cs typeface="+mn-cs"/>
              </a:rPr>
              <a:t>fervour</a:t>
            </a:r>
            <a:r>
              <a:rPr lang="en-US" sz="1200" kern="1200" baseline="0" dirty="0" smtClean="0">
                <a:solidFill>
                  <a:schemeClr val="tx1"/>
                </a:solidFill>
                <a:latin typeface="+mn-lt"/>
                <a:ea typeface="+mn-ea"/>
                <a:cs typeface="+mn-cs"/>
              </a:rPr>
              <a:t> towards nation building. In order to accelerate the processes of nation building, the country chose to </a:t>
            </a:r>
            <a:r>
              <a:rPr lang="en-US" sz="1200" kern="1200" baseline="0" dirty="0" err="1" smtClean="0">
                <a:solidFill>
                  <a:schemeClr val="tx1"/>
                </a:solidFill>
                <a:latin typeface="+mn-lt"/>
                <a:ea typeface="+mn-ea"/>
                <a:cs typeface="+mn-cs"/>
              </a:rPr>
              <a:t>industrialise</a:t>
            </a:r>
            <a:r>
              <a:rPr lang="en-US" sz="1200" kern="1200" baseline="0" dirty="0" smtClean="0">
                <a:solidFill>
                  <a:schemeClr val="tx1"/>
                </a:solidFill>
                <a:latin typeface="+mn-lt"/>
                <a:ea typeface="+mn-ea"/>
                <a:cs typeface="+mn-cs"/>
              </a:rPr>
              <a:t> itself as rapidly as possible and Western models were emulated on a large scale. This resulted in almost everything Indian being seen as intrinsically inferior. The collective impact of this was a loss of </a:t>
            </a:r>
            <a:r>
              <a:rPr lang="en-US" sz="1200" kern="1200" baseline="0" dirty="0" err="1" smtClean="0">
                <a:solidFill>
                  <a:schemeClr val="tx1"/>
                </a:solidFill>
                <a:latin typeface="+mn-lt"/>
                <a:ea typeface="+mn-ea"/>
                <a:cs typeface="+mn-cs"/>
              </a:rPr>
              <a:t>elan</a:t>
            </a:r>
            <a:r>
              <a:rPr lang="en-US" sz="1200" kern="1200" baseline="0" dirty="0" smtClean="0">
                <a:solidFill>
                  <a:schemeClr val="tx1"/>
                </a:solidFill>
                <a:latin typeface="+mn-lt"/>
                <a:ea typeface="+mn-ea"/>
                <a:cs typeface="+mn-cs"/>
              </a:rPr>
              <a:t> as a result of which before taking any new step India looked abroad for precedents. Thus the reality of local experience was rapidly hidden under a false mask of Western intellectual rationality. For instance, all education began to focus itself on only techno-economic information rather than helping the youth develop appropriate perspectives and create a new culture of belonging, achievements and commitment. </a:t>
            </a:r>
          </a:p>
          <a:p>
            <a:r>
              <a:rPr lang="en-US" sz="1200" kern="1200" baseline="0" dirty="0" smtClean="0">
                <a:solidFill>
                  <a:schemeClr val="tx1"/>
                </a:solidFill>
                <a:latin typeface="+mn-lt"/>
                <a:ea typeface="+mn-ea"/>
                <a:cs typeface="+mn-cs"/>
              </a:rPr>
              <a:t>All social institutions which reinforce and strengthen the sense of belonging of Indians both to India and to their respective communities and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began to get devalued resulting in a large scale erosion of norms to follow and values to live by, Spontaneous solutions to realistic problems facing people in the lifestyle and their work place were no longer easily available. </a:t>
            </a:r>
          </a:p>
          <a:p>
            <a:r>
              <a:rPr lang="en-US" sz="1200" kern="1200" baseline="0" dirty="0" smtClean="0">
                <a:solidFill>
                  <a:schemeClr val="tx1"/>
                </a:solidFill>
                <a:latin typeface="+mn-lt"/>
                <a:ea typeface="+mn-ea"/>
                <a:cs typeface="+mn-cs"/>
              </a:rPr>
              <a:t>All this in managerial and </a:t>
            </a:r>
            <a:r>
              <a:rPr lang="en-US" sz="1200" kern="1200" baseline="0" dirty="0" err="1" smtClean="0">
                <a:solidFill>
                  <a:schemeClr val="tx1"/>
                </a:solidFill>
                <a:latin typeface="+mn-lt"/>
                <a:ea typeface="+mn-ea"/>
                <a:cs typeface="+mn-cs"/>
              </a:rPr>
              <a:t>organisational</a:t>
            </a:r>
            <a:r>
              <a:rPr lang="en-US" sz="1200" kern="1200" baseline="0" dirty="0" smtClean="0">
                <a:solidFill>
                  <a:schemeClr val="tx1"/>
                </a:solidFill>
                <a:latin typeface="+mn-lt"/>
                <a:ea typeface="+mn-ea"/>
                <a:cs typeface="+mn-cs"/>
              </a:rPr>
              <a:t> terms generated a search for security such that employment generally came to mean a source of social status and economic security. A syndrome of survival emerged on a large scale. In this syndrome creativity or productivity took a secondary place but ensuring continuance of security became the primary concern in the individual's relationship with the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Mechanisms for management of differences both in society and subsequently within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nearly broke down. Thus the decade starting mid sixties began to see large scale emergence of both industrial unrest and communal tensions. </a:t>
            </a:r>
          </a:p>
          <a:p>
            <a:r>
              <a:rPr lang="en-US" sz="1200" kern="1200" baseline="0" dirty="0" smtClean="0">
                <a:solidFill>
                  <a:schemeClr val="tx1"/>
                </a:solidFill>
                <a:latin typeface="+mn-lt"/>
                <a:ea typeface="+mn-ea"/>
                <a:cs typeface="+mn-cs"/>
              </a:rPr>
              <a:t>More </a:t>
            </a:r>
            <a:r>
              <a:rPr lang="en-US" sz="1200" kern="1200" baseline="0" dirty="0" err="1" smtClean="0">
                <a:solidFill>
                  <a:schemeClr val="tx1"/>
                </a:solidFill>
                <a:latin typeface="+mn-lt"/>
                <a:ea typeface="+mn-ea"/>
                <a:cs typeface="+mn-cs"/>
              </a:rPr>
              <a:t>urbanised</a:t>
            </a:r>
            <a:r>
              <a:rPr lang="en-US" sz="1200" kern="1200" baseline="0" dirty="0" smtClean="0">
                <a:solidFill>
                  <a:schemeClr val="tx1"/>
                </a:solidFill>
                <a:latin typeface="+mn-lt"/>
                <a:ea typeface="+mn-ea"/>
                <a:cs typeface="+mn-cs"/>
              </a:rPr>
              <a:t> and more </a:t>
            </a:r>
            <a:r>
              <a:rPr lang="en-US" sz="1200" kern="1200" baseline="0" dirty="0" err="1" smtClean="0">
                <a:solidFill>
                  <a:schemeClr val="tx1"/>
                </a:solidFill>
                <a:latin typeface="+mn-lt"/>
                <a:ea typeface="+mn-ea"/>
                <a:cs typeface="+mn-cs"/>
              </a:rPr>
              <a:t>industrialised</a:t>
            </a:r>
            <a:r>
              <a:rPr lang="en-US" sz="1200" kern="1200" baseline="0" dirty="0" smtClean="0">
                <a:solidFill>
                  <a:schemeClr val="tx1"/>
                </a:solidFill>
                <a:latin typeface="+mn-lt"/>
                <a:ea typeface="+mn-ea"/>
                <a:cs typeface="+mn-cs"/>
              </a:rPr>
              <a:t> parts of the country began to offer greater opportunities for economic success and at the same time began to show greater amount of stresses, </a:t>
            </a:r>
            <a:r>
              <a:rPr lang="en-US" sz="1200" kern="1200" baseline="0" dirty="0" err="1" smtClean="0">
                <a:solidFill>
                  <a:schemeClr val="tx1"/>
                </a:solidFill>
                <a:latin typeface="+mn-lt"/>
                <a:ea typeface="+mn-ea"/>
                <a:cs typeface="+mn-cs"/>
              </a:rPr>
              <a:t>valuelessness</a:t>
            </a:r>
            <a:r>
              <a:rPr lang="en-US" sz="1200" kern="1200" baseline="0" dirty="0" smtClean="0">
                <a:solidFill>
                  <a:schemeClr val="tx1"/>
                </a:solidFill>
                <a:latin typeface="+mn-lt"/>
                <a:ea typeface="+mn-ea"/>
                <a:cs typeface="+mn-cs"/>
              </a:rPr>
              <a:t> and breakdown of fundamental social institutions such as the family. </a:t>
            </a:r>
          </a:p>
          <a:p>
            <a:r>
              <a:rPr lang="en-US" sz="1200" kern="1200" baseline="0" dirty="0" smtClean="0">
                <a:solidFill>
                  <a:schemeClr val="tx1"/>
                </a:solidFill>
                <a:latin typeface="+mn-lt"/>
                <a:ea typeface="+mn-ea"/>
                <a:cs typeface="+mn-cs"/>
              </a:rPr>
              <a:t>The attempt to create rapid </a:t>
            </a:r>
            <a:r>
              <a:rPr lang="en-US" sz="1200" kern="1200" baseline="0" dirty="0" err="1" smtClean="0">
                <a:solidFill>
                  <a:schemeClr val="tx1"/>
                </a:solidFill>
                <a:latin typeface="+mn-lt"/>
                <a:ea typeface="+mn-ea"/>
                <a:cs typeface="+mn-cs"/>
              </a:rPr>
              <a:t>industrialisation</a:t>
            </a:r>
            <a:r>
              <a:rPr lang="en-US" sz="1200" kern="1200" baseline="0" dirty="0" smtClean="0">
                <a:solidFill>
                  <a:schemeClr val="tx1"/>
                </a:solidFill>
                <a:latin typeface="+mn-lt"/>
                <a:ea typeface="+mn-ea"/>
                <a:cs typeface="+mn-cs"/>
              </a:rPr>
              <a:t> has generated rapid </a:t>
            </a:r>
            <a:r>
              <a:rPr lang="en-US" sz="1200" kern="1200" baseline="0" dirty="0" err="1" smtClean="0">
                <a:solidFill>
                  <a:schemeClr val="tx1"/>
                </a:solidFill>
                <a:latin typeface="+mn-lt"/>
                <a:ea typeface="+mn-ea"/>
                <a:cs typeface="+mn-cs"/>
              </a:rPr>
              <a:t>urbanisation</a:t>
            </a:r>
            <a:r>
              <a:rPr lang="en-US" sz="1200" kern="1200" baseline="0" dirty="0" smtClean="0">
                <a:solidFill>
                  <a:schemeClr val="tx1"/>
                </a:solidFill>
                <a:latin typeface="+mn-lt"/>
                <a:ea typeface="+mn-ea"/>
                <a:cs typeface="+mn-cs"/>
              </a:rPr>
              <a:t> in India. A large part of our industrial workforce (including white collar) are often only second generation urban and industrial members. The values of agrarian society still </a:t>
            </a:r>
            <a:r>
              <a:rPr lang="en-US" sz="1200" kern="1200" baseline="0" dirty="0" err="1" smtClean="0">
                <a:solidFill>
                  <a:schemeClr val="tx1"/>
                </a:solidFill>
                <a:latin typeface="+mn-lt"/>
                <a:ea typeface="+mn-ea"/>
                <a:cs typeface="+mn-cs"/>
              </a:rPr>
              <a:t>characterise</a:t>
            </a:r>
            <a:r>
              <a:rPr lang="en-US" sz="1200" kern="1200" baseline="0" dirty="0" smtClean="0">
                <a:solidFill>
                  <a:schemeClr val="tx1"/>
                </a:solidFill>
                <a:latin typeface="+mn-lt"/>
                <a:ea typeface="+mn-ea"/>
                <a:cs typeface="+mn-cs"/>
              </a:rPr>
              <a:t> much of the work processes within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The Indian economy has been largely on agriculture. As such large part of its design of living and social structure have been centered around the imperatives of the tech-</a:t>
            </a:r>
            <a:r>
              <a:rPr lang="en-US" sz="1200" kern="1200" baseline="0" dirty="0" err="1" smtClean="0">
                <a:solidFill>
                  <a:schemeClr val="tx1"/>
                </a:solidFill>
                <a:latin typeface="+mn-lt"/>
                <a:ea typeface="+mn-ea"/>
                <a:cs typeface="+mn-cs"/>
              </a:rPr>
              <a:t>nology</a:t>
            </a:r>
            <a:r>
              <a:rPr lang="en-US" sz="1200" kern="1200" baseline="0" dirty="0" smtClean="0">
                <a:solidFill>
                  <a:schemeClr val="tx1"/>
                </a:solidFill>
                <a:latin typeface="+mn-lt"/>
                <a:ea typeface="+mn-ea"/>
                <a:cs typeface="+mn-cs"/>
              </a:rPr>
              <a:t> of agriculture. From a management perspective it is important to note that in an agrarian life-style people know how to live together and work independently, often in isolation, while the industrial world today demands the ability to work together and live in small families. In an agrarian society there are no significant or major group tasks that are undertaken, group tasks </a:t>
            </a:r>
            <a:r>
              <a:rPr lang="en-US" sz="1200" kern="1200" baseline="300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are undertaken in crises or for community activities such as festivals. Economic activity of the individual is rarely interdependent with others except in the market place. Also in an agrarian society formal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for achieving </a:t>
            </a:r>
            <a:r>
              <a:rPr lang="en-US" sz="1200" kern="1200" baseline="0" dirty="0" err="1" smtClean="0">
                <a:solidFill>
                  <a:schemeClr val="tx1"/>
                </a:solidFill>
                <a:latin typeface="+mn-lt"/>
                <a:ea typeface="+mn-ea"/>
                <a:cs typeface="+mn-cs"/>
              </a:rPr>
              <a:t>specialised</a:t>
            </a:r>
            <a:r>
              <a:rPr lang="en-US" sz="1200" kern="1200" baseline="0" dirty="0" smtClean="0">
                <a:solidFill>
                  <a:schemeClr val="tx1"/>
                </a:solidFill>
                <a:latin typeface="+mn-lt"/>
                <a:ea typeface="+mn-ea"/>
                <a:cs typeface="+mn-cs"/>
              </a:rPr>
              <a:t> output is an unknown phenomenon. </a:t>
            </a:r>
          </a:p>
          <a:p>
            <a:r>
              <a:rPr lang="en-US" sz="1200" kern="1200" baseline="0" dirty="0" smtClean="0">
                <a:solidFill>
                  <a:schemeClr val="tx1"/>
                </a:solidFill>
                <a:latin typeface="+mn-lt"/>
                <a:ea typeface="+mn-ea"/>
                <a:cs typeface="+mn-cs"/>
              </a:rPr>
              <a:t>As such it is easier to find individual brilliance in performance while synergistic efforts and team work are difficult to generate. </a:t>
            </a:r>
          </a:p>
          <a:p>
            <a:r>
              <a:rPr lang="en-US" sz="1200" kern="1200" baseline="0" dirty="0" smtClean="0">
                <a:solidFill>
                  <a:schemeClr val="tx1"/>
                </a:solidFill>
                <a:latin typeface="+mn-lt"/>
                <a:ea typeface="+mn-ea"/>
                <a:cs typeface="+mn-cs"/>
              </a:rPr>
              <a:t>Structures in the minds of people are drawn almost entirely from the family. As such all authority relations are given a totality which is often illegitimate and uncalled for. That authority in a task system comes from the task role the individual holds is normally not seen, but he is attributed authority on a total scale by the subordinates. Mahatma Gandhi is the most illustrious example, who showed how the exercise of authority need to be placed within legitimate limits from time to time. </a:t>
            </a:r>
          </a:p>
          <a:p>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most of which are designed on the concept of contractual links, thus find themselves getting pulled in the direction of becoming </a:t>
            </a:r>
            <a:r>
              <a:rPr lang="en-US" sz="1200" kern="1200" baseline="0" dirty="0" err="1" smtClean="0">
                <a:solidFill>
                  <a:schemeClr val="tx1"/>
                </a:solidFill>
                <a:latin typeface="+mn-lt"/>
                <a:ea typeface="+mn-ea"/>
                <a:cs typeface="+mn-cs"/>
              </a:rPr>
              <a:t>affiliative</a:t>
            </a:r>
            <a:r>
              <a:rPr lang="en-US" sz="1200" kern="1200" baseline="0" dirty="0" smtClean="0">
                <a:solidFill>
                  <a:schemeClr val="tx1"/>
                </a:solidFill>
                <a:latin typeface="+mn-lt"/>
                <a:ea typeface="+mn-ea"/>
                <a:cs typeface="+mn-cs"/>
              </a:rPr>
              <a:t> systems. </a:t>
            </a:r>
            <a:r>
              <a:rPr lang="en-US" sz="1200" kern="1200" baseline="0" dirty="0" err="1" smtClean="0">
                <a:solidFill>
                  <a:schemeClr val="tx1"/>
                </a:solidFill>
                <a:latin typeface="+mn-lt"/>
                <a:ea typeface="+mn-ea"/>
                <a:cs typeface="+mn-cs"/>
              </a:rPr>
              <a:t>Em-ployees</a:t>
            </a:r>
            <a:r>
              <a:rPr lang="en-US" sz="1200" kern="1200" baseline="0" dirty="0" smtClean="0">
                <a:solidFill>
                  <a:schemeClr val="tx1"/>
                </a:solidFill>
                <a:latin typeface="+mn-lt"/>
                <a:ea typeface="+mn-ea"/>
                <a:cs typeface="+mn-cs"/>
              </a:rPr>
              <a:t> at all levels end up remaining concerned for their own security. </a:t>
            </a:r>
          </a:p>
          <a:p>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thus soon begin to acquire a network of social and inter-personal linkages which seem to dilute the task relationships. </a:t>
            </a:r>
          </a:p>
          <a:p>
            <a:r>
              <a:rPr lang="en-US" sz="1200" kern="1200" baseline="0" dirty="0" smtClean="0">
                <a:solidFill>
                  <a:schemeClr val="tx1"/>
                </a:solidFill>
                <a:latin typeface="+mn-lt"/>
                <a:ea typeface="+mn-ea"/>
                <a:cs typeface="+mn-cs"/>
              </a:rPr>
              <a:t>In the Western ethos most relationships have a significant contractual element. In India however relationships are heavily tilted towards an </a:t>
            </a:r>
            <a:r>
              <a:rPr lang="en-US" sz="1200" kern="1200" baseline="0" dirty="0" err="1" smtClean="0">
                <a:solidFill>
                  <a:schemeClr val="tx1"/>
                </a:solidFill>
                <a:latin typeface="+mn-lt"/>
                <a:ea typeface="+mn-ea"/>
                <a:cs typeface="+mn-cs"/>
              </a:rPr>
              <a:t>affiliative</a:t>
            </a:r>
            <a:r>
              <a:rPr lang="en-US" sz="1200" kern="1200" baseline="0" dirty="0" smtClean="0">
                <a:solidFill>
                  <a:schemeClr val="tx1"/>
                </a:solidFill>
                <a:latin typeface="+mn-lt"/>
                <a:ea typeface="+mn-ea"/>
                <a:cs typeface="+mn-cs"/>
              </a:rPr>
              <a:t> nature. The Western designs do not take into account, thus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usually do not give scope to its people to </a:t>
            </a:r>
            <a:r>
              <a:rPr lang="en-US" sz="1200" kern="1200" baseline="0" dirty="0" err="1" smtClean="0">
                <a:solidFill>
                  <a:schemeClr val="tx1"/>
                </a:solidFill>
                <a:latin typeface="+mn-lt"/>
                <a:ea typeface="+mn-ea"/>
                <a:cs typeface="+mn-cs"/>
              </a:rPr>
              <a:t>fulfil</a:t>
            </a:r>
            <a:r>
              <a:rPr lang="en-US" sz="1200" kern="1200" baseline="0" dirty="0" smtClean="0">
                <a:solidFill>
                  <a:schemeClr val="tx1"/>
                </a:solidFill>
                <a:latin typeface="+mn-lt"/>
                <a:ea typeface="+mn-ea"/>
                <a:cs typeface="+mn-cs"/>
              </a:rPr>
              <a:t> their social and </a:t>
            </a:r>
            <a:r>
              <a:rPr lang="en-US" sz="1200" kern="1200" baseline="0" dirty="0" err="1" smtClean="0">
                <a:solidFill>
                  <a:schemeClr val="tx1"/>
                </a:solidFill>
                <a:latin typeface="+mn-lt"/>
                <a:ea typeface="+mn-ea"/>
                <a:cs typeface="+mn-cs"/>
              </a:rPr>
              <a:t>affiliative</a:t>
            </a:r>
            <a:r>
              <a:rPr lang="en-US" sz="1200" kern="1200" baseline="0" dirty="0" smtClean="0">
                <a:solidFill>
                  <a:schemeClr val="tx1"/>
                </a:solidFill>
                <a:latin typeface="+mn-lt"/>
                <a:ea typeface="+mn-ea"/>
                <a:cs typeface="+mn-cs"/>
              </a:rPr>
              <a:t> needs. These needs then get displaced to task level transactions making the processes of task management and</a:t>
            </a:r>
            <a:r>
              <a:rPr lang="en-US" sz="1200" kern="1200" baseline="300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exercise of authority difficult. </a:t>
            </a:r>
          </a:p>
          <a:p>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thus have the responsibility of helping their own members develop reasonably uniform codes and attitudes towards work as well as design and manage suitable social activities in the nature of ceremonies and events. Failure to do this tends to heighten doubts, fears, anxieties and isolation which then create defensive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7</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Changing Expectations of Stakeholders </a:t>
            </a:r>
          </a:p>
          <a:p>
            <a:r>
              <a:rPr lang="en-US" sz="1200" kern="1200" baseline="0" dirty="0" smtClean="0">
                <a:solidFill>
                  <a:schemeClr val="tx1"/>
                </a:solidFill>
                <a:latin typeface="+mn-lt"/>
                <a:ea typeface="+mn-ea"/>
                <a:cs typeface="+mn-cs"/>
              </a:rPr>
              <a:t>As the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owes its existence to the support it is able to </a:t>
            </a:r>
            <a:r>
              <a:rPr lang="en-US" sz="1200" kern="1200" baseline="0" dirty="0" err="1" smtClean="0">
                <a:solidFill>
                  <a:schemeClr val="tx1"/>
                </a:solidFill>
                <a:latin typeface="+mn-lt"/>
                <a:ea typeface="+mn-ea"/>
                <a:cs typeface="+mn-cs"/>
              </a:rPr>
              <a:t>mobilise</a:t>
            </a:r>
            <a:r>
              <a:rPr lang="en-US" sz="1200" kern="1200" baseline="0" dirty="0" smtClean="0">
                <a:solidFill>
                  <a:schemeClr val="tx1"/>
                </a:solidFill>
                <a:latin typeface="+mn-lt"/>
                <a:ea typeface="+mn-ea"/>
                <a:cs typeface="+mn-cs"/>
              </a:rPr>
              <a:t> from various components of the environment: socio-cultural; politico-legal; economic; and ecological. Various constituents of the environment whose contribution is required by the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and inducements that the constituents expect are called stakeholders. Stakeholders can be internal to the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such as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members, the unions and the top management which draws its authority from the Board of </a:t>
            </a:r>
            <a:r>
              <a:rPr lang="en-US" sz="1200" kern="1200" baseline="0" dirty="0" err="1" smtClean="0">
                <a:solidFill>
                  <a:schemeClr val="tx1"/>
                </a:solidFill>
                <a:latin typeface="+mn-lt"/>
                <a:ea typeface="+mn-ea"/>
                <a:cs typeface="+mn-cs"/>
              </a:rPr>
              <a:t>Direc-tors</a:t>
            </a:r>
            <a:r>
              <a:rPr lang="en-US" sz="1200" kern="1200" baseline="0" dirty="0" smtClean="0">
                <a:solidFill>
                  <a:schemeClr val="tx1"/>
                </a:solidFill>
                <a:latin typeface="+mn-lt"/>
                <a:ea typeface="+mn-ea"/>
                <a:cs typeface="+mn-cs"/>
              </a:rPr>
              <a:t>. Examples of external stakeholders would include investors, legal and financial institutions, suppliers of resources, contractors, customers, government and non-government regulating agencies and community at large. Since the community, the government and various interest groups of the society are important stakeholders, their expectations Must be met. The following Figure 1 illustrates the major internal and external stakeholders.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34</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Changing Expectations of Stakeholders </a:t>
            </a:r>
          </a:p>
          <a:p>
            <a:r>
              <a:rPr lang="en-US" sz="1200" kern="1200" baseline="0" dirty="0" smtClean="0">
                <a:solidFill>
                  <a:schemeClr val="tx1"/>
                </a:solidFill>
                <a:latin typeface="+mn-lt"/>
                <a:ea typeface="+mn-ea"/>
                <a:cs typeface="+mn-cs"/>
              </a:rPr>
              <a:t>As the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owes its existence to the support it is able to </a:t>
            </a:r>
            <a:r>
              <a:rPr lang="en-US" sz="1200" kern="1200" baseline="0" dirty="0" err="1" smtClean="0">
                <a:solidFill>
                  <a:schemeClr val="tx1"/>
                </a:solidFill>
                <a:latin typeface="+mn-lt"/>
                <a:ea typeface="+mn-ea"/>
                <a:cs typeface="+mn-cs"/>
              </a:rPr>
              <a:t>mobilise</a:t>
            </a:r>
            <a:r>
              <a:rPr lang="en-US" sz="1200" kern="1200" baseline="0" dirty="0" smtClean="0">
                <a:solidFill>
                  <a:schemeClr val="tx1"/>
                </a:solidFill>
                <a:latin typeface="+mn-lt"/>
                <a:ea typeface="+mn-ea"/>
                <a:cs typeface="+mn-cs"/>
              </a:rPr>
              <a:t> from various components of the environment: socio-cultural; politico-legal; economic; and ecological. Various constituents of the environment whose contribution is required by the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and inducements that the constituents expect are called stakeholders. Stakeholders can be internal to the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such as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members, the unions and the top management which draws its authority from the Board of </a:t>
            </a:r>
            <a:r>
              <a:rPr lang="en-US" sz="1200" kern="1200" baseline="0" dirty="0" err="1" smtClean="0">
                <a:solidFill>
                  <a:schemeClr val="tx1"/>
                </a:solidFill>
                <a:latin typeface="+mn-lt"/>
                <a:ea typeface="+mn-ea"/>
                <a:cs typeface="+mn-cs"/>
              </a:rPr>
              <a:t>Direc-tors</a:t>
            </a:r>
            <a:r>
              <a:rPr lang="en-US" sz="1200" kern="1200" baseline="0" dirty="0" smtClean="0">
                <a:solidFill>
                  <a:schemeClr val="tx1"/>
                </a:solidFill>
                <a:latin typeface="+mn-lt"/>
                <a:ea typeface="+mn-ea"/>
                <a:cs typeface="+mn-cs"/>
              </a:rPr>
              <a:t>. Examples of external stakeholders would include investors, legal and financial institutions, suppliers of resources, contractors, customers, government and non-government regulating agencies and community at large. Since the community, the government and various interest groups of the society are important stakeholders, their expectations Must be met. The following Figure 1 illustrates the major internal and external stakeholders.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35</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Box 1 </a:t>
            </a:r>
            <a:endParaRPr lang="en-US"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India: Is Overcoming Diffidence the Route top Success? </a:t>
            </a:r>
          </a:p>
          <a:p>
            <a:r>
              <a:rPr lang="en-US" sz="1200" kern="1200" baseline="0" dirty="0" err="1" smtClean="0">
                <a:solidFill>
                  <a:schemeClr val="tx1"/>
                </a:solidFill>
                <a:latin typeface="+mn-lt"/>
                <a:ea typeface="+mn-ea"/>
                <a:cs typeface="+mn-cs"/>
              </a:rPr>
              <a:t>Kalpana</a:t>
            </a:r>
            <a:r>
              <a:rPr lang="en-US" sz="1200" kern="1200" baseline="0" dirty="0" smtClean="0">
                <a:solidFill>
                  <a:schemeClr val="tx1"/>
                </a:solidFill>
                <a:latin typeface="+mn-lt"/>
                <a:ea typeface="+mn-ea"/>
                <a:cs typeface="+mn-cs"/>
              </a:rPr>
              <a:t> Sharma, Science, March 11, 1994 (1495-1496) </a:t>
            </a:r>
          </a:p>
          <a:p>
            <a:r>
              <a:rPr lang="en-US" sz="1200" kern="1200" baseline="0" dirty="0" smtClean="0">
                <a:solidFill>
                  <a:schemeClr val="tx1"/>
                </a:solidFill>
                <a:latin typeface="+mn-lt"/>
                <a:ea typeface="+mn-ea"/>
                <a:cs typeface="+mn-cs"/>
              </a:rPr>
              <a:t>The India Women Scientists Association has yet to hear its first case of sex discrimination. But there is evidence that only very recent generations of Indian women are willing to acknowledge discrimination. Although </a:t>
            </a:r>
            <a:r>
              <a:rPr lang="en-US" sz="1200" kern="1200" baseline="0" dirty="0" err="1" smtClean="0">
                <a:solidFill>
                  <a:schemeClr val="tx1"/>
                </a:solidFill>
                <a:latin typeface="+mn-lt"/>
                <a:ea typeface="+mn-ea"/>
                <a:cs typeface="+mn-cs"/>
              </a:rPr>
              <a:t>Sudha</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Gangal</a:t>
            </a:r>
            <a:r>
              <a:rPr lang="en-US" sz="1200" kern="1200" baseline="0" dirty="0" smtClean="0">
                <a:solidFill>
                  <a:schemeClr val="tx1"/>
                </a:solidFill>
                <a:latin typeface="+mn-lt"/>
                <a:ea typeface="+mn-ea"/>
                <a:cs typeface="+mn-cs"/>
              </a:rPr>
              <a:t>, head of the department of </a:t>
            </a:r>
            <a:r>
              <a:rPr lang="en-US" sz="1200" kern="1200" baseline="0" dirty="0" err="1" smtClean="0">
                <a:solidFill>
                  <a:schemeClr val="tx1"/>
                </a:solidFill>
                <a:latin typeface="+mn-lt"/>
                <a:ea typeface="+mn-ea"/>
                <a:cs typeface="+mn-cs"/>
              </a:rPr>
              <a:t>immunobiology</a:t>
            </a:r>
            <a:r>
              <a:rPr lang="en-US" sz="1200" kern="1200" baseline="0" dirty="0" smtClean="0">
                <a:solidFill>
                  <a:schemeClr val="tx1"/>
                </a:solidFill>
                <a:latin typeface="+mn-lt"/>
                <a:ea typeface="+mn-ea"/>
                <a:cs typeface="+mn-cs"/>
              </a:rPr>
              <a:t> at the Cancer Research Institute (CRI), says she</a:t>
            </a:r>
            <a:r>
              <a:rPr lang="en-US" sz="1200" kern="1200" baseline="3000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has never encountered discrimination, she acknowledges that women scientists are frequently overlooked for important positions in policy making as well as for receiving awards. Also, recently one female researcher was distressed to find that her junior male co-author was asked to give the public presentation of the findings of which she had been the lead author. According to Sharma, "He refused and she wound up giving the talk, but the fact that he was asked reflects a form of discrimination that is subtle and difficult to confront." </a:t>
            </a:r>
          </a:p>
          <a:p>
            <a:r>
              <a:rPr lang="en-US" sz="1200" kern="1200" baseline="0" dirty="0" smtClean="0">
                <a:solidFill>
                  <a:schemeClr val="tx1"/>
                </a:solidFill>
                <a:latin typeface="+mn-lt"/>
                <a:ea typeface="+mn-ea"/>
                <a:cs typeface="+mn-cs"/>
              </a:rPr>
              <a:t>Indian women are not well represented in top scientific bodies. Last year, of the group of 628 and 698 scientists chosen as Fellows by the Indian National Science Academy and the Indian Academy of Science, respectively, only 12 and 15, respectively, were women. An example of a possible problem is the case of </a:t>
            </a:r>
            <a:r>
              <a:rPr lang="en-US" sz="1200" kern="1200" baseline="0" dirty="0" err="1" smtClean="0">
                <a:solidFill>
                  <a:schemeClr val="tx1"/>
                </a:solidFill>
                <a:latin typeface="+mn-lt"/>
                <a:ea typeface="+mn-ea"/>
                <a:cs typeface="+mn-cs"/>
              </a:rPr>
              <a:t>Vineeta</a:t>
            </a:r>
            <a:r>
              <a:rPr lang="en-US" sz="1200" kern="1200" baseline="0" dirty="0" smtClean="0">
                <a:solidFill>
                  <a:schemeClr val="tx1"/>
                </a:solidFill>
                <a:latin typeface="+mn-lt"/>
                <a:ea typeface="+mn-ea"/>
                <a:cs typeface="+mn-cs"/>
              </a:rPr>
              <a:t> Bal, staff member of the National Institute of </a:t>
            </a:r>
            <a:r>
              <a:rPr lang="en-US" sz="1200" kern="1200" baseline="0" dirty="0" err="1" smtClean="0">
                <a:solidFill>
                  <a:schemeClr val="tx1"/>
                </a:solidFill>
                <a:latin typeface="+mn-lt"/>
                <a:ea typeface="+mn-ea"/>
                <a:cs typeface="+mn-cs"/>
              </a:rPr>
              <a:t>Immunobiology</a:t>
            </a:r>
            <a:r>
              <a:rPr lang="en-US" sz="1200" kern="1200" baseline="0" dirty="0" smtClean="0">
                <a:solidFill>
                  <a:schemeClr val="tx1"/>
                </a:solidFill>
                <a:latin typeface="+mn-lt"/>
                <a:ea typeface="+mn-ea"/>
                <a:cs typeface="+mn-cs"/>
              </a:rPr>
              <a:t> in New Delhi. She "finds that while her male colleagues have no qualms about pushing for promotions and salary increases, she hesitates, wondering whether she deserves such things-even though she knows her work is superior to that of many of her male contemporaries." </a:t>
            </a:r>
          </a:p>
          <a:p>
            <a:r>
              <a:rPr lang="en-US" sz="1200" kern="1200" baseline="0" dirty="0" smtClean="0">
                <a:solidFill>
                  <a:schemeClr val="tx1"/>
                </a:solidFill>
                <a:latin typeface="+mn-lt"/>
                <a:ea typeface="+mn-ea"/>
                <a:cs typeface="+mn-cs"/>
              </a:rPr>
              <a:t>The class system in India may protect female members of the upper classes from some discrimination, while members of the lower classes, often working as lab technicians or nurses, experience outright sexual harassment and other more direct forms of discrimination on the job. Poor village women also struggle against a deplorable literacy rate, prejudice, and superstition. </a:t>
            </a:r>
          </a:p>
          <a:p>
            <a:r>
              <a:rPr lang="en-US" sz="1200" kern="1200" baseline="0" dirty="0" smtClean="0">
                <a:solidFill>
                  <a:schemeClr val="tx1"/>
                </a:solidFill>
                <a:latin typeface="+mn-lt"/>
                <a:ea typeface="+mn-ea"/>
                <a:cs typeface="+mn-cs"/>
              </a:rPr>
              <a:t>Although new opportunities in science for women were created in the 19th and the early 20th century, the only women who could fully enjoy such new circumstances were those who: 	</a:t>
            </a: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had full-time domestic help (making marriage, motherhood, and a career possible)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were not expected to be the chief breadwinner-giving them the leeway to enter a relatively low-paying field.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Promising new events mark new reasons for optimism among young scientists these days. In the last five years, 22% of the awards given by the National Science Academy to young scientists for doctoral and postdoctoral research have gone to women. Unfortunately, as women attain their PhDs and begin heading their way up the ranks, many of them drop out of the pipeline. </a:t>
            </a:r>
            <a:r>
              <a:rPr lang="en-US" sz="1200" kern="1200" baseline="0" dirty="0" err="1" smtClean="0">
                <a:solidFill>
                  <a:schemeClr val="tx1"/>
                </a:solidFill>
                <a:latin typeface="+mn-lt"/>
                <a:ea typeface="+mn-ea"/>
                <a:cs typeface="+mn-cs"/>
              </a:rPr>
              <a:t>Kunthala</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Jayaraman</a:t>
            </a:r>
            <a:r>
              <a:rPr lang="en-US" sz="1200" kern="1200" baseline="0" dirty="0" smtClean="0">
                <a:solidFill>
                  <a:schemeClr val="tx1"/>
                </a:solidFill>
                <a:latin typeface="+mn-lt"/>
                <a:ea typeface="+mn-ea"/>
                <a:cs typeface="+mn-cs"/>
              </a:rPr>
              <a:t> attributes this loss partially to the women's being "forced by their families to get married.</a:t>
            </a:r>
            <a:r>
              <a:rPr lang="en-US" sz="1200" kern="1200" baseline="3000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Another reason comes from </a:t>
            </a:r>
            <a:r>
              <a:rPr lang="en-US" sz="1200" kern="1200" baseline="0" dirty="0" err="1" smtClean="0">
                <a:solidFill>
                  <a:schemeClr val="tx1"/>
                </a:solidFill>
                <a:latin typeface="+mn-lt"/>
                <a:ea typeface="+mn-ea"/>
                <a:cs typeface="+mn-cs"/>
              </a:rPr>
              <a:t>institutionalised</a:t>
            </a:r>
            <a:r>
              <a:rPr lang="en-US" sz="1200" kern="1200" baseline="0" dirty="0" smtClean="0">
                <a:solidFill>
                  <a:schemeClr val="tx1"/>
                </a:solidFill>
                <a:latin typeface="+mn-lt"/>
                <a:ea typeface="+mn-ea"/>
                <a:cs typeface="+mn-cs"/>
              </a:rPr>
              <a:t> obstacles. Women students working on their PhD now have a more relaxed curfew of 9:30 p.m.; the university authorities are concerned for the women</a:t>
            </a:r>
            <a:r>
              <a:rPr lang="en-US" sz="1200" kern="1200" baseline="300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s safety. Yet </a:t>
            </a:r>
            <a:r>
              <a:rPr lang="en-US" sz="1200" kern="1200" baseline="0" dirty="0" err="1" smtClean="0">
                <a:solidFill>
                  <a:schemeClr val="tx1"/>
                </a:solidFill>
                <a:latin typeface="+mn-lt"/>
                <a:ea typeface="+mn-ea"/>
                <a:cs typeface="+mn-cs"/>
              </a:rPr>
              <a:t>Jayaraman</a:t>
            </a:r>
            <a:r>
              <a:rPr lang="en-US" sz="1200" kern="1200" baseline="0" dirty="0" smtClean="0">
                <a:solidFill>
                  <a:schemeClr val="tx1"/>
                </a:solidFill>
                <a:latin typeface="+mn-lt"/>
                <a:ea typeface="+mn-ea"/>
                <a:cs typeface="+mn-cs"/>
              </a:rPr>
              <a:t> considers this "unfair for women working in laboratories and </a:t>
            </a:r>
            <a:r>
              <a:rPr lang="en-US" sz="1200" kern="1200" baseline="0" dirty="0" err="1" smtClean="0">
                <a:solidFill>
                  <a:schemeClr val="tx1"/>
                </a:solidFill>
                <a:latin typeface="+mn-lt"/>
                <a:ea typeface="+mn-ea"/>
                <a:cs typeface="+mn-cs"/>
              </a:rPr>
              <a:t>cometing</a:t>
            </a:r>
            <a:r>
              <a:rPr lang="en-US" sz="1200" kern="1200" baseline="0" dirty="0" smtClean="0">
                <a:solidFill>
                  <a:schemeClr val="tx1"/>
                </a:solidFill>
                <a:latin typeface="+mn-lt"/>
                <a:ea typeface="+mn-ea"/>
                <a:cs typeface="+mn-cs"/>
              </a:rPr>
              <a:t> with male colleagues who are free to work whatever hours they choose at the lab bench." </a:t>
            </a:r>
          </a:p>
          <a:p>
            <a:r>
              <a:rPr lang="en-US" sz="1200" kern="1200" baseline="0" dirty="0" smtClean="0">
                <a:solidFill>
                  <a:schemeClr val="tx1"/>
                </a:solidFill>
                <a:latin typeface="+mn-lt"/>
                <a:ea typeface="+mn-ea"/>
                <a:cs typeface="+mn-cs"/>
              </a:rPr>
              <a:t>Indian women scientists' careers start off quickly, yet slow down mid-career as networking and "fitting in" become as important as the quality of their work. "Men feel more at ease with their male companions and women don</a:t>
            </a:r>
            <a:r>
              <a:rPr lang="en-US" sz="1200" kern="1200" baseline="300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t push ahead to get into committees, which are training grounds for higher positions. The diffidence of women works against them," says </a:t>
            </a:r>
            <a:r>
              <a:rPr lang="en-US" sz="1200" kern="1200" baseline="0" dirty="0" err="1" smtClean="0">
                <a:solidFill>
                  <a:schemeClr val="tx1"/>
                </a:solidFill>
                <a:latin typeface="+mn-lt"/>
                <a:ea typeface="+mn-ea"/>
                <a:cs typeface="+mn-cs"/>
              </a:rPr>
              <a:t>Usha</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Deniz</a:t>
            </a:r>
            <a:r>
              <a:rPr lang="en-US" sz="1200" kern="1200" baseline="0" dirty="0" smtClean="0">
                <a:solidFill>
                  <a:schemeClr val="tx1"/>
                </a:solidFill>
                <a:latin typeface="+mn-lt"/>
                <a:ea typeface="+mn-ea"/>
                <a:cs typeface="+mn-cs"/>
              </a:rPr>
              <a:t>, a solid-state physicist. </a:t>
            </a:r>
          </a:p>
          <a:p>
            <a:r>
              <a:rPr lang="en-US" sz="1200" kern="1200" baseline="0" dirty="0" smtClean="0">
                <a:solidFill>
                  <a:schemeClr val="tx1"/>
                </a:solidFill>
                <a:latin typeface="+mn-lt"/>
                <a:ea typeface="+mn-ea"/>
                <a:cs typeface="+mn-cs"/>
              </a:rPr>
              <a:t>And when women venture into male-dominated disciplines, they may not be accepted. Note the case of </a:t>
            </a:r>
            <a:r>
              <a:rPr lang="en-US" sz="1200" kern="1200" baseline="0" dirty="0" err="1" smtClean="0">
                <a:solidFill>
                  <a:schemeClr val="tx1"/>
                </a:solidFill>
                <a:latin typeface="+mn-lt"/>
                <a:ea typeface="+mn-ea"/>
                <a:cs typeface="+mn-cs"/>
              </a:rPr>
              <a:t>Kiran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Mazumdar</a:t>
            </a:r>
            <a:r>
              <a:rPr lang="en-US" sz="1200" kern="1200" baseline="0" dirty="0" smtClean="0">
                <a:solidFill>
                  <a:schemeClr val="tx1"/>
                </a:solidFill>
                <a:latin typeface="+mn-lt"/>
                <a:ea typeface="+mn-ea"/>
                <a:cs typeface="+mn-cs"/>
              </a:rPr>
              <a:t>, a </a:t>
            </a:r>
            <a:r>
              <a:rPr lang="en-US" sz="1200" kern="1200" baseline="0" dirty="0" err="1" smtClean="0">
                <a:solidFill>
                  <a:schemeClr val="tx1"/>
                </a:solidFill>
                <a:latin typeface="+mn-lt"/>
                <a:ea typeface="+mn-ea"/>
                <a:cs typeface="+mn-cs"/>
              </a:rPr>
              <a:t>brewmaster's</a:t>
            </a:r>
            <a:r>
              <a:rPr lang="en-US" sz="1200" kern="1200" baseline="0" dirty="0" smtClean="0">
                <a:solidFill>
                  <a:schemeClr val="tx1"/>
                </a:solidFill>
                <a:latin typeface="+mn-lt"/>
                <a:ea typeface="+mn-ea"/>
                <a:cs typeface="+mn-cs"/>
              </a:rPr>
              <a:t> daughter who received a fellowship in Australia to study fermentation science, worked with her father, and became an independent consultant to several breweries. Yet when she sought a job she was well-qualified for as a master brewer, no one would hire her. Potential employers cited the toughness of the job, the irregular hours, the responsibility of handling unions, and not wanting the "responsibility" of a female master brewer as reasons for not hiring her. </a:t>
            </a:r>
          </a:p>
          <a:p>
            <a:r>
              <a:rPr lang="en-US" sz="1200" kern="1200" baseline="0" dirty="0" smtClean="0">
                <a:solidFill>
                  <a:schemeClr val="tx1"/>
                </a:solidFill>
                <a:latin typeface="+mn-lt"/>
                <a:ea typeface="+mn-ea"/>
                <a:cs typeface="+mn-cs"/>
              </a:rPr>
              <a:t>As younger generations begin to acknowledge the often subtle discrimination that presents itself, they may become better prepared to overcome it.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36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Paradigm refers to fixed mental states or metaphors, including a set of beliefs, values and assumptions through which we construct as our personal reality. It represents internal mental and emotional structural thought forms that are used to construct reality (Thomas Kuhn, 1970). Paradigm helps us to explain reality, assess what is possible and what is not with regard to people, object, situation or phenomenon. External world thus is a projection and manifestation of conscious mind and is determined by non-negotiable paradigm existing at sub-conscious and unconscious level. We actively create the world we perceive and our response patterns are directed towards reinforcing the existing paradigm. </a:t>
            </a:r>
          </a:p>
          <a:p>
            <a:r>
              <a:rPr lang="en-US" sz="1200" kern="1200" baseline="0" dirty="0" smtClean="0">
                <a:solidFill>
                  <a:schemeClr val="tx1"/>
                </a:solidFill>
                <a:latin typeface="+mn-lt"/>
                <a:ea typeface="+mn-ea"/>
                <a:cs typeface="+mn-cs"/>
              </a:rPr>
              <a:t>Societies develop their own respective collective paradigm which provides the basic framework by which they explain the nature of reality, enact their external environ-</a:t>
            </a:r>
            <a:r>
              <a:rPr lang="en-US" sz="1200" kern="1200" baseline="0" dirty="0" err="1" smtClean="0">
                <a:solidFill>
                  <a:schemeClr val="tx1"/>
                </a:solidFill>
                <a:latin typeface="+mn-lt"/>
                <a:ea typeface="+mn-ea"/>
                <a:cs typeface="+mn-cs"/>
              </a:rPr>
              <a:t>ments</a:t>
            </a:r>
            <a:r>
              <a:rPr lang="en-US" sz="1200" kern="1200" baseline="0" dirty="0" smtClean="0">
                <a:solidFill>
                  <a:schemeClr val="tx1"/>
                </a:solidFill>
                <a:latin typeface="+mn-lt"/>
                <a:ea typeface="+mn-ea"/>
                <a:cs typeface="+mn-cs"/>
              </a:rPr>
              <a:t> and define their-relationship with external world. Reality thus is socially constructed based on the shared consciousness amongst societal members. The collective fixed mental states or metaphors include a set of beliefs, values and assumptions through which a society constructs reality.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world has witnessed major shifts in paradigm since agricultural revolution. The agrarian society was </a:t>
            </a:r>
            <a:r>
              <a:rPr lang="en-US" sz="1200" kern="1200" baseline="0" dirty="0" err="1" smtClean="0">
                <a:solidFill>
                  <a:schemeClr val="tx1"/>
                </a:solidFill>
                <a:latin typeface="+mn-lt"/>
                <a:ea typeface="+mn-ea"/>
                <a:cs typeface="+mn-cs"/>
              </a:rPr>
              <a:t>characterised</a:t>
            </a:r>
            <a:r>
              <a:rPr lang="en-US" sz="1200" kern="1200" baseline="0" dirty="0" smtClean="0">
                <a:solidFill>
                  <a:schemeClr val="tx1"/>
                </a:solidFill>
                <a:latin typeface="+mn-lt"/>
                <a:ea typeface="+mn-ea"/>
                <a:cs typeface="+mn-cs"/>
              </a:rPr>
              <a:t> by mind-set which included,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Permanent settlement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Joint and extended family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Religion as the main social control mechanism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Teamwork and collaborative orientation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Self sufficiency through symbiotic relationship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Distinct roles of men and women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Ascribed status based on caste hierarchy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Consumption based production for meeting </a:t>
            </a: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It was in the seventeenth century in the Western Europe that industrial revolution took place which sought to replace the agricultural era paradigm. The industrial paradigm </a:t>
            </a:r>
            <a:r>
              <a:rPr lang="en-US" sz="1200" kern="1200" baseline="0" dirty="0" err="1" smtClean="0">
                <a:solidFill>
                  <a:schemeClr val="tx1"/>
                </a:solidFill>
                <a:latin typeface="+mn-lt"/>
                <a:ea typeface="+mn-ea"/>
                <a:cs typeface="+mn-cs"/>
              </a:rPr>
              <a:t>emphasised</a:t>
            </a:r>
            <a:r>
              <a:rPr lang="en-US" sz="1200" kern="1200" baseline="0" dirty="0" smtClean="0">
                <a:solidFill>
                  <a:schemeClr val="tx1"/>
                </a:solidFill>
                <a:latin typeface="+mn-lt"/>
                <a:ea typeface="+mn-ea"/>
                <a:cs typeface="+mn-cs"/>
              </a:rPr>
              <a:t>, </a:t>
            </a:r>
            <a:r>
              <a:rPr lang="en-US" dirty="0" smtClean="0"/>
              <a:t>The industrial paradigm </a:t>
            </a:r>
            <a:r>
              <a:rPr lang="en-US" dirty="0" err="1" smtClean="0"/>
              <a:t>emphasised</a:t>
            </a:r>
            <a:r>
              <a:rPr lang="en-US" dirty="0" smtClean="0"/>
              <a:t>,</a:t>
            </a:r>
          </a:p>
          <a:p>
            <a:r>
              <a:rPr lang="en-US" dirty="0" smtClean="0"/>
              <a:t>• Large scale migration due to </a:t>
            </a:r>
            <a:r>
              <a:rPr lang="en-US" dirty="0" err="1" smtClean="0"/>
              <a:t>urbanisation</a:t>
            </a:r>
            <a:r>
              <a:rPr lang="en-US" dirty="0" smtClean="0"/>
              <a:t> </a:t>
            </a:r>
          </a:p>
          <a:p>
            <a:r>
              <a:rPr lang="en-US" dirty="0" smtClean="0"/>
              <a:t>• Nuclear family </a:t>
            </a:r>
          </a:p>
          <a:p>
            <a:r>
              <a:rPr lang="en-US" dirty="0" smtClean="0"/>
              <a:t>• Special purpose social institutions (legal/administrative) as social control mechanisms </a:t>
            </a:r>
          </a:p>
          <a:p>
            <a:r>
              <a:rPr lang="en-US" dirty="0" smtClean="0"/>
              <a:t>• Individualism and competition </a:t>
            </a:r>
          </a:p>
          <a:p>
            <a:r>
              <a:rPr lang="en-US" dirty="0" smtClean="0"/>
              <a:t>• Increased dependence on trade and commerce </a:t>
            </a:r>
          </a:p>
          <a:p>
            <a:r>
              <a:rPr lang="en-US" dirty="0" smtClean="0"/>
              <a:t>• Converging role of men and women </a:t>
            </a:r>
          </a:p>
          <a:p>
            <a:r>
              <a:rPr lang="en-US" dirty="0" smtClean="0"/>
              <a:t>• Achieved status based on careers in </a:t>
            </a:r>
            <a:r>
              <a:rPr lang="en-US" dirty="0" err="1" smtClean="0"/>
              <a:t>organisation</a:t>
            </a:r>
            <a:r>
              <a:rPr lang="en-US" dirty="0" smtClean="0"/>
              <a:t> </a:t>
            </a:r>
          </a:p>
          <a:p>
            <a:r>
              <a:rPr lang="en-US" dirty="0" smtClean="0"/>
              <a:t>• Profit </a:t>
            </a:r>
            <a:r>
              <a:rPr lang="en-US" dirty="0" err="1" smtClean="0"/>
              <a:t>maximisation</a:t>
            </a:r>
            <a:r>
              <a:rPr lang="en-US" dirty="0" smtClean="0"/>
              <a:t>  </a:t>
            </a: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It was in the seventeenth century in the Western Europe that industrial revolution took place which sought to replace the agricultural era paradigm. The industrial paradigm </a:t>
            </a:r>
            <a:r>
              <a:rPr lang="en-US" sz="1200" kern="1200" baseline="0" dirty="0" err="1" smtClean="0">
                <a:solidFill>
                  <a:schemeClr val="tx1"/>
                </a:solidFill>
                <a:latin typeface="+mn-lt"/>
                <a:ea typeface="+mn-ea"/>
                <a:cs typeface="+mn-cs"/>
              </a:rPr>
              <a:t>emphasised</a:t>
            </a:r>
            <a:r>
              <a:rPr lang="en-US" sz="1200" kern="1200" baseline="0" dirty="0" smtClean="0">
                <a:solidFill>
                  <a:schemeClr val="tx1"/>
                </a:solidFill>
                <a:latin typeface="+mn-lt"/>
                <a:ea typeface="+mn-ea"/>
                <a:cs typeface="+mn-cs"/>
              </a:rPr>
              <a:t>, </a:t>
            </a:r>
            <a:r>
              <a:rPr lang="en-US" dirty="0" smtClean="0"/>
              <a:t>The industrial paradigm </a:t>
            </a:r>
            <a:r>
              <a:rPr lang="en-US" dirty="0" err="1" smtClean="0"/>
              <a:t>emphasised</a:t>
            </a:r>
            <a:r>
              <a:rPr lang="en-US" dirty="0" smtClean="0"/>
              <a:t>,</a:t>
            </a:r>
          </a:p>
          <a:p>
            <a:r>
              <a:rPr lang="en-US" dirty="0" smtClean="0"/>
              <a:t>• Large scale migration due to </a:t>
            </a:r>
            <a:r>
              <a:rPr lang="en-US" dirty="0" err="1" smtClean="0"/>
              <a:t>urbanisation</a:t>
            </a:r>
            <a:r>
              <a:rPr lang="en-US" dirty="0" smtClean="0"/>
              <a:t> </a:t>
            </a:r>
          </a:p>
          <a:p>
            <a:r>
              <a:rPr lang="en-US" dirty="0" smtClean="0"/>
              <a:t>• Nuclear family </a:t>
            </a:r>
          </a:p>
          <a:p>
            <a:r>
              <a:rPr lang="en-US" dirty="0" smtClean="0"/>
              <a:t>• Special purpose social institutions (legal/administrative) as social control mechanisms </a:t>
            </a:r>
          </a:p>
          <a:p>
            <a:r>
              <a:rPr lang="en-US" dirty="0" smtClean="0"/>
              <a:t>• Individualism and competition </a:t>
            </a:r>
          </a:p>
          <a:p>
            <a:r>
              <a:rPr lang="en-US" dirty="0" smtClean="0"/>
              <a:t>• Increased dependence on trade and commerce </a:t>
            </a:r>
          </a:p>
          <a:p>
            <a:r>
              <a:rPr lang="en-US" dirty="0" smtClean="0"/>
              <a:t>• Converging role of men and women </a:t>
            </a:r>
          </a:p>
          <a:p>
            <a:r>
              <a:rPr lang="en-US" dirty="0" smtClean="0"/>
              <a:t>• Achieved status based on careers in </a:t>
            </a:r>
            <a:r>
              <a:rPr lang="en-US" dirty="0" err="1" smtClean="0"/>
              <a:t>organisation</a:t>
            </a:r>
            <a:r>
              <a:rPr lang="en-US" dirty="0" smtClean="0"/>
              <a:t> </a:t>
            </a:r>
          </a:p>
          <a:p>
            <a:r>
              <a:rPr lang="en-US" dirty="0" smtClean="0"/>
              <a:t>• Profit </a:t>
            </a:r>
            <a:r>
              <a:rPr lang="en-US" dirty="0" err="1" smtClean="0"/>
              <a:t>maximisation</a:t>
            </a:r>
            <a:r>
              <a:rPr lang="en-US" dirty="0" smtClean="0"/>
              <a:t>  </a:t>
            </a: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11</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It was around mid sixties that saw the emergence of post industrial paradigm with focus on, </a:t>
            </a:r>
          </a:p>
          <a:p>
            <a:r>
              <a:rPr lang="en-US" sz="1200" kern="1200" baseline="0" dirty="0" smtClean="0">
                <a:solidFill>
                  <a:schemeClr val="tx1"/>
                </a:solidFill>
                <a:latin typeface="+mn-lt"/>
                <a:ea typeface="+mn-ea"/>
                <a:cs typeface="+mn-cs"/>
              </a:rPr>
              <a:t>Borderless global village </a:t>
            </a:r>
          </a:p>
          <a:p>
            <a:r>
              <a:rPr lang="en-US" sz="1200" kern="1200" baseline="0" dirty="0" smtClean="0">
                <a:solidFill>
                  <a:schemeClr val="tx1"/>
                </a:solidFill>
                <a:latin typeface="+mn-lt"/>
                <a:ea typeface="+mn-ea"/>
                <a:cs typeface="+mn-cs"/>
              </a:rPr>
              <a:t>Live in arrangements single parent families</a:t>
            </a:r>
          </a:p>
          <a:p>
            <a:r>
              <a:rPr lang="en-US" sz="1200" kern="1200" baseline="0" dirty="0" smtClean="0">
                <a:solidFill>
                  <a:schemeClr val="tx1"/>
                </a:solidFill>
                <a:latin typeface="+mn-lt"/>
                <a:ea typeface="+mn-ea"/>
                <a:cs typeface="+mn-cs"/>
              </a:rPr>
              <a:t>Self direction and self control reinforced by belief in spiritual values </a:t>
            </a:r>
          </a:p>
          <a:p>
            <a:r>
              <a:rPr lang="en-US" sz="1200" kern="1200" baseline="0" dirty="0" smtClean="0">
                <a:solidFill>
                  <a:schemeClr val="tx1"/>
                </a:solidFill>
                <a:latin typeface="+mn-lt"/>
                <a:ea typeface="+mn-ea"/>
                <a:cs typeface="+mn-cs"/>
              </a:rPr>
              <a:t>Dynamic flexible networking </a:t>
            </a:r>
          </a:p>
          <a:p>
            <a:r>
              <a:rPr lang="en-US" sz="1200" kern="1200" baseline="0" dirty="0" smtClean="0">
                <a:solidFill>
                  <a:schemeClr val="tx1"/>
                </a:solidFill>
                <a:latin typeface="+mn-lt"/>
                <a:ea typeface="+mn-ea"/>
                <a:cs typeface="+mn-cs"/>
              </a:rPr>
              <a:t>E-commerce </a:t>
            </a:r>
          </a:p>
          <a:p>
            <a:r>
              <a:rPr lang="en-US" sz="1200" kern="1200" baseline="0" dirty="0" smtClean="0">
                <a:solidFill>
                  <a:schemeClr val="tx1"/>
                </a:solidFill>
                <a:latin typeface="+mn-lt"/>
                <a:ea typeface="+mn-ea"/>
                <a:cs typeface="+mn-cs"/>
              </a:rPr>
              <a:t>Exploration of identities and roles of men and women </a:t>
            </a:r>
          </a:p>
          <a:p>
            <a:r>
              <a:rPr lang="en-US" sz="1200" kern="1200" baseline="0" dirty="0" smtClean="0">
                <a:solidFill>
                  <a:schemeClr val="tx1"/>
                </a:solidFill>
                <a:latin typeface="+mn-lt"/>
                <a:ea typeface="+mn-ea"/>
                <a:cs typeface="+mn-cs"/>
              </a:rPr>
              <a:t>Achieved status based on expertise </a:t>
            </a:r>
          </a:p>
          <a:p>
            <a:r>
              <a:rPr lang="en-US" sz="1200" kern="1200" baseline="0" dirty="0" smtClean="0">
                <a:solidFill>
                  <a:schemeClr val="tx1"/>
                </a:solidFill>
                <a:latin typeface="+mn-lt"/>
                <a:ea typeface="+mn-ea"/>
                <a:cs typeface="+mn-cs"/>
              </a:rPr>
              <a:t>Management of intangibles - latent power </a:t>
            </a:r>
          </a:p>
          <a:p>
            <a:r>
              <a:rPr lang="en-US" sz="1200" kern="1200" baseline="0" dirty="0" smtClean="0">
                <a:solidFill>
                  <a:schemeClr val="tx1"/>
                </a:solidFill>
                <a:latin typeface="+mn-lt"/>
                <a:ea typeface="+mn-ea"/>
                <a:cs typeface="+mn-cs"/>
              </a:rPr>
              <a:t>The individual and collective paradigm of a vast majority of Indian populace is even now based on the agrarian mind-set. Effecting change in the paradigm of employees particularly in the traditional </a:t>
            </a:r>
            <a:r>
              <a:rPr lang="en-US" sz="1200" kern="1200" baseline="0" dirty="0" err="1" smtClean="0">
                <a:solidFill>
                  <a:schemeClr val="tx1"/>
                </a:solidFill>
                <a:latin typeface="+mn-lt"/>
                <a:ea typeface="+mn-ea"/>
                <a:cs typeface="+mn-cs"/>
              </a:rPr>
              <a:t>unorganised</a:t>
            </a:r>
            <a:r>
              <a:rPr lang="en-US" sz="1200" kern="1200" baseline="0" dirty="0" smtClean="0">
                <a:solidFill>
                  <a:schemeClr val="tx1"/>
                </a:solidFill>
                <a:latin typeface="+mn-lt"/>
                <a:ea typeface="+mn-ea"/>
                <a:cs typeface="+mn-cs"/>
              </a:rPr>
              <a:t> sector to meet the challenges of emerging information based society will be an uphill task for managers of the future. Thus, there will be need to align employees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with the changing paradigm.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12</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It was around mid sixties that saw the emergence of post industrial paradigm with focus on, </a:t>
            </a:r>
          </a:p>
          <a:p>
            <a:r>
              <a:rPr lang="en-US" sz="1200" kern="1200" baseline="0" dirty="0" smtClean="0">
                <a:solidFill>
                  <a:schemeClr val="tx1"/>
                </a:solidFill>
                <a:latin typeface="+mn-lt"/>
                <a:ea typeface="+mn-ea"/>
                <a:cs typeface="+mn-cs"/>
              </a:rPr>
              <a:t>Borderless global village </a:t>
            </a:r>
          </a:p>
          <a:p>
            <a:r>
              <a:rPr lang="en-US" sz="1200" kern="1200" baseline="0" dirty="0" smtClean="0">
                <a:solidFill>
                  <a:schemeClr val="tx1"/>
                </a:solidFill>
                <a:latin typeface="+mn-lt"/>
                <a:ea typeface="+mn-ea"/>
                <a:cs typeface="+mn-cs"/>
              </a:rPr>
              <a:t>Live in arrangements single parent families</a:t>
            </a:r>
          </a:p>
          <a:p>
            <a:r>
              <a:rPr lang="en-US" sz="1200" kern="1200" baseline="0" dirty="0" smtClean="0">
                <a:solidFill>
                  <a:schemeClr val="tx1"/>
                </a:solidFill>
                <a:latin typeface="+mn-lt"/>
                <a:ea typeface="+mn-ea"/>
                <a:cs typeface="+mn-cs"/>
              </a:rPr>
              <a:t>Self direction and self control reinforced by belief in spiritual values </a:t>
            </a:r>
          </a:p>
          <a:p>
            <a:r>
              <a:rPr lang="en-US" sz="1200" kern="1200" baseline="0" dirty="0" smtClean="0">
                <a:solidFill>
                  <a:schemeClr val="tx1"/>
                </a:solidFill>
                <a:latin typeface="+mn-lt"/>
                <a:ea typeface="+mn-ea"/>
                <a:cs typeface="+mn-cs"/>
              </a:rPr>
              <a:t>Dynamic flexible networking </a:t>
            </a:r>
          </a:p>
          <a:p>
            <a:r>
              <a:rPr lang="en-US" sz="1200" kern="1200" baseline="0" dirty="0" smtClean="0">
                <a:solidFill>
                  <a:schemeClr val="tx1"/>
                </a:solidFill>
                <a:latin typeface="+mn-lt"/>
                <a:ea typeface="+mn-ea"/>
                <a:cs typeface="+mn-cs"/>
              </a:rPr>
              <a:t>E-commerce </a:t>
            </a:r>
          </a:p>
          <a:p>
            <a:r>
              <a:rPr lang="en-US" sz="1200" kern="1200" baseline="0" dirty="0" smtClean="0">
                <a:solidFill>
                  <a:schemeClr val="tx1"/>
                </a:solidFill>
                <a:latin typeface="+mn-lt"/>
                <a:ea typeface="+mn-ea"/>
                <a:cs typeface="+mn-cs"/>
              </a:rPr>
              <a:t>Exploration of identities and roles of men and women </a:t>
            </a:r>
          </a:p>
          <a:p>
            <a:r>
              <a:rPr lang="en-US" sz="1200" kern="1200" baseline="0" dirty="0" smtClean="0">
                <a:solidFill>
                  <a:schemeClr val="tx1"/>
                </a:solidFill>
                <a:latin typeface="+mn-lt"/>
                <a:ea typeface="+mn-ea"/>
                <a:cs typeface="+mn-cs"/>
              </a:rPr>
              <a:t>Achieved status based on expertise </a:t>
            </a:r>
          </a:p>
          <a:p>
            <a:r>
              <a:rPr lang="en-US" sz="1200" kern="1200" baseline="0" dirty="0" smtClean="0">
                <a:solidFill>
                  <a:schemeClr val="tx1"/>
                </a:solidFill>
                <a:latin typeface="+mn-lt"/>
                <a:ea typeface="+mn-ea"/>
                <a:cs typeface="+mn-cs"/>
              </a:rPr>
              <a:t>Management of intangibles - latent power </a:t>
            </a:r>
          </a:p>
          <a:p>
            <a:r>
              <a:rPr lang="en-US" sz="1200" kern="1200" baseline="0" dirty="0" smtClean="0">
                <a:solidFill>
                  <a:schemeClr val="tx1"/>
                </a:solidFill>
                <a:latin typeface="+mn-lt"/>
                <a:ea typeface="+mn-ea"/>
                <a:cs typeface="+mn-cs"/>
              </a:rPr>
              <a:t>The individual and collective paradigm of a vast majority of Indian populace is even now based on the agrarian mind-set. Effecting change in the paradigm of employees particularly in the traditional </a:t>
            </a:r>
            <a:r>
              <a:rPr lang="en-US" sz="1200" kern="1200" baseline="0" dirty="0" err="1" smtClean="0">
                <a:solidFill>
                  <a:schemeClr val="tx1"/>
                </a:solidFill>
                <a:latin typeface="+mn-lt"/>
                <a:ea typeface="+mn-ea"/>
                <a:cs typeface="+mn-cs"/>
              </a:rPr>
              <a:t>unorganised</a:t>
            </a:r>
            <a:r>
              <a:rPr lang="en-US" sz="1200" kern="1200" baseline="0" dirty="0" smtClean="0">
                <a:solidFill>
                  <a:schemeClr val="tx1"/>
                </a:solidFill>
                <a:latin typeface="+mn-lt"/>
                <a:ea typeface="+mn-ea"/>
                <a:cs typeface="+mn-cs"/>
              </a:rPr>
              <a:t> sector to meet the challenges of emerging information based society will be an uphill task for managers of the future. Thus, there will be need to align employees </a:t>
            </a:r>
            <a:r>
              <a:rPr lang="en-US" sz="1200" kern="1200" baseline="0" dirty="0" err="1" smtClean="0">
                <a:solidFill>
                  <a:schemeClr val="tx1"/>
                </a:solidFill>
                <a:latin typeface="+mn-lt"/>
                <a:ea typeface="+mn-ea"/>
                <a:cs typeface="+mn-cs"/>
              </a:rPr>
              <a:t>behaviour</a:t>
            </a:r>
            <a:r>
              <a:rPr lang="en-US" sz="1200" kern="1200" baseline="0" smtClean="0">
                <a:solidFill>
                  <a:schemeClr val="tx1"/>
                </a:solidFill>
                <a:latin typeface="+mn-lt"/>
                <a:ea typeface="+mn-ea"/>
                <a:cs typeface="+mn-cs"/>
              </a:rPr>
              <a:t> with the changing paradigm. </a:t>
            </a: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E04C938-7FB1-4297-97B6-E7228C0C11F3}"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marL="438150" indent="-438150" algn="just">
              <a:defRPr/>
            </a:lvl1pPr>
            <a:lvl2pPr algn="just">
              <a:defRPr/>
            </a:lvl2pPr>
            <a:lvl3pPr algn="just">
              <a:defRPr/>
            </a:lvl3pPr>
            <a:lvl4pPr algn="just">
              <a:defRPr/>
            </a:lvl4pPr>
            <a:lvl5pPr algn="just">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7/29/2010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7/29/2010</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2</a:t>
            </a:r>
            <a:endParaRPr lang="en-US" dirty="0">
              <a:latin typeface="Arial" pitchFamily="34" charset="0"/>
              <a:cs typeface="Arial" pitchFamily="34" charset="0"/>
            </a:endParaRPr>
          </a:p>
        </p:txBody>
      </p:sp>
      <p:sp>
        <p:nvSpPr>
          <p:cNvPr id="3" name="Text Placeholder 2"/>
          <p:cNvSpPr>
            <a:spLocks noGrp="1"/>
          </p:cNvSpPr>
          <p:nvPr>
            <p:ph type="body" idx="1"/>
          </p:nvPr>
        </p:nvSpPr>
        <p:spPr>
          <a:xfrm>
            <a:off x="457200" y="3733800"/>
            <a:ext cx="8022336" cy="1752600"/>
          </a:xfrm>
        </p:spPr>
        <p:txBody>
          <a:bodyPr>
            <a:noAutofit/>
          </a:bodyPr>
          <a:lstStyle/>
          <a:p>
            <a:r>
              <a:rPr lang="en-US" sz="4800" b="1" dirty="0" smtClean="0"/>
              <a:t>Social Issues </a:t>
            </a:r>
            <a:r>
              <a:rPr lang="en-US" sz="4800" b="1" dirty="0" smtClean="0"/>
              <a:t>and </a:t>
            </a:r>
            <a:r>
              <a:rPr lang="en-US" sz="4800" b="1" dirty="0" smtClean="0"/>
              <a:t>Organisational Relevance </a:t>
            </a: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Paradigm Shift </a:t>
            </a:r>
            <a:endParaRPr lang="en-US" dirty="0"/>
          </a:p>
        </p:txBody>
      </p:sp>
      <p:sp>
        <p:nvSpPr>
          <p:cNvPr id="3" name="Content Placeholder 2"/>
          <p:cNvSpPr>
            <a:spLocks noGrp="1"/>
          </p:cNvSpPr>
          <p:nvPr>
            <p:ph idx="1"/>
          </p:nvPr>
        </p:nvSpPr>
        <p:spPr/>
        <p:txBody>
          <a:bodyPr>
            <a:normAutofit/>
          </a:bodyPr>
          <a:lstStyle/>
          <a:p>
            <a:pPr>
              <a:buNone/>
            </a:pPr>
            <a:r>
              <a:rPr lang="en-US" dirty="0" smtClean="0"/>
              <a:t>The industrial paradigm </a:t>
            </a:r>
            <a:r>
              <a:rPr lang="en-US" dirty="0" err="1" smtClean="0"/>
              <a:t>emphasised</a:t>
            </a:r>
            <a:r>
              <a:rPr lang="en-US" dirty="0" smtClean="0"/>
              <a:t>,</a:t>
            </a:r>
          </a:p>
          <a:p>
            <a:r>
              <a:rPr lang="en-US" sz="3000" dirty="0" smtClean="0"/>
              <a:t>Large scale migration due to </a:t>
            </a:r>
            <a:r>
              <a:rPr lang="en-US" sz="3000" dirty="0" err="1" smtClean="0"/>
              <a:t>urbanisation</a:t>
            </a:r>
            <a:r>
              <a:rPr lang="en-US" sz="3000" dirty="0" smtClean="0"/>
              <a:t> </a:t>
            </a:r>
          </a:p>
          <a:p>
            <a:r>
              <a:rPr lang="en-US" sz="3000" dirty="0" smtClean="0"/>
              <a:t>Nuclear family </a:t>
            </a:r>
          </a:p>
          <a:p>
            <a:r>
              <a:rPr lang="en-US" sz="3000" dirty="0" smtClean="0"/>
              <a:t>Special purpose social institutions (legal/administrative) as social control mechanisms </a:t>
            </a:r>
          </a:p>
          <a:p>
            <a:r>
              <a:rPr lang="en-US" sz="3000" dirty="0" smtClean="0"/>
              <a:t>Individualism and competition </a:t>
            </a:r>
          </a:p>
          <a:p>
            <a:r>
              <a:rPr lang="en-US" sz="3000" dirty="0" smtClean="0"/>
              <a:t>Increased dependence on trade and commerce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Paradigm Shift </a:t>
            </a:r>
            <a:endParaRPr lang="en-US" dirty="0"/>
          </a:p>
        </p:txBody>
      </p:sp>
      <p:sp>
        <p:nvSpPr>
          <p:cNvPr id="3" name="Content Placeholder 2"/>
          <p:cNvSpPr>
            <a:spLocks noGrp="1"/>
          </p:cNvSpPr>
          <p:nvPr>
            <p:ph idx="1"/>
          </p:nvPr>
        </p:nvSpPr>
        <p:spPr/>
        <p:txBody>
          <a:bodyPr>
            <a:normAutofit/>
          </a:bodyPr>
          <a:lstStyle/>
          <a:p>
            <a:pPr>
              <a:buNone/>
            </a:pPr>
            <a:r>
              <a:rPr lang="en-US" dirty="0" smtClean="0"/>
              <a:t>The industrial paradigm </a:t>
            </a:r>
            <a:r>
              <a:rPr lang="en-US" dirty="0" err="1" smtClean="0"/>
              <a:t>emphasised</a:t>
            </a:r>
            <a:r>
              <a:rPr lang="en-US" dirty="0" smtClean="0"/>
              <a:t>,</a:t>
            </a:r>
          </a:p>
          <a:p>
            <a:r>
              <a:rPr lang="en-US" sz="3000" dirty="0" smtClean="0"/>
              <a:t>Converging role of men and women </a:t>
            </a:r>
          </a:p>
          <a:p>
            <a:r>
              <a:rPr lang="en-US" sz="3000" dirty="0" smtClean="0"/>
              <a:t>Achieved status based on careers in </a:t>
            </a:r>
            <a:r>
              <a:rPr lang="en-US" sz="3000" dirty="0" err="1" smtClean="0"/>
              <a:t>organisation</a:t>
            </a:r>
            <a:r>
              <a:rPr lang="en-US" sz="3000" dirty="0" smtClean="0"/>
              <a:t> </a:t>
            </a:r>
          </a:p>
          <a:p>
            <a:r>
              <a:rPr lang="en-US" sz="3000" dirty="0" smtClean="0"/>
              <a:t>Profit </a:t>
            </a:r>
            <a:r>
              <a:rPr lang="en-US" sz="3000" dirty="0" err="1" smtClean="0"/>
              <a:t>maximisation</a:t>
            </a:r>
            <a:r>
              <a:rPr lang="en-US" sz="3000" dirty="0" smtClean="0"/>
              <a:t>  </a:t>
            </a:r>
            <a:endParaRPr lang="en-US" sz="3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Paradigm Shift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It was around mid sixties that saw the emergence of post industrial paradigm with focus on, </a:t>
            </a:r>
          </a:p>
          <a:p>
            <a:r>
              <a:rPr lang="en-US" sz="3000" dirty="0" smtClean="0"/>
              <a:t>Borderless global village </a:t>
            </a:r>
          </a:p>
          <a:p>
            <a:r>
              <a:rPr lang="en-US" sz="3000" dirty="0" smtClean="0"/>
              <a:t>Live in arrangements single parent families </a:t>
            </a:r>
          </a:p>
          <a:p>
            <a:r>
              <a:rPr lang="en-US" sz="3000" dirty="0" smtClean="0"/>
              <a:t>Self direction and self control reinforced by belief in spiritual values </a:t>
            </a:r>
          </a:p>
          <a:p>
            <a:r>
              <a:rPr lang="en-US" sz="3000" dirty="0" smtClean="0"/>
              <a:t>Dynamic flexible networking</a:t>
            </a:r>
          </a:p>
          <a:p>
            <a:r>
              <a:rPr lang="en-US" sz="3000" dirty="0" smtClean="0"/>
              <a:t>E-commerce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Paradigm Shift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It was around mid sixties that saw the emergence of post industrial paradigm with focus on, </a:t>
            </a:r>
          </a:p>
          <a:p>
            <a:r>
              <a:rPr lang="en-US" sz="3000" dirty="0" smtClean="0"/>
              <a:t>Exploration of identities and roles of men and women</a:t>
            </a:r>
          </a:p>
          <a:p>
            <a:r>
              <a:rPr lang="en-US" sz="3000" dirty="0" smtClean="0"/>
              <a:t>Achieved status based on expertise </a:t>
            </a:r>
          </a:p>
          <a:p>
            <a:r>
              <a:rPr lang="en-US" sz="3000" dirty="0" smtClean="0"/>
              <a:t>Management of intangibles - latent power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Paradigm Shift </a:t>
            </a:r>
            <a:endParaRPr lang="en-US" dirty="0"/>
          </a:p>
        </p:txBody>
      </p:sp>
      <p:sp>
        <p:nvSpPr>
          <p:cNvPr id="3" name="Content Placeholder 2"/>
          <p:cNvSpPr>
            <a:spLocks noGrp="1"/>
          </p:cNvSpPr>
          <p:nvPr>
            <p:ph idx="1"/>
          </p:nvPr>
        </p:nvSpPr>
        <p:spPr/>
        <p:txBody>
          <a:bodyPr/>
          <a:lstStyle/>
          <a:p>
            <a:pPr>
              <a:buNone/>
            </a:pPr>
            <a:r>
              <a:rPr lang="en-US" b="1" dirty="0" smtClean="0"/>
              <a:t>Work </a:t>
            </a:r>
            <a:r>
              <a:rPr lang="en-US" b="1" dirty="0" err="1" smtClean="0"/>
              <a:t>Organisations</a:t>
            </a:r>
            <a:r>
              <a:rPr lang="en-US" b="1" dirty="0" smtClean="0"/>
              <a:t> </a:t>
            </a:r>
          </a:p>
          <a:p>
            <a:r>
              <a:rPr lang="en-US" sz="3000" dirty="0" smtClean="0"/>
              <a:t>In India, work was performed as social obligation and caste system </a:t>
            </a:r>
            <a:r>
              <a:rPr lang="en-US" sz="3000" dirty="0" err="1" smtClean="0"/>
              <a:t>symbolised</a:t>
            </a:r>
            <a:r>
              <a:rPr lang="en-US" sz="3000" dirty="0" smtClean="0"/>
              <a:t> differences in occupations. </a:t>
            </a:r>
          </a:p>
          <a:p>
            <a:r>
              <a:rPr lang="en-US" sz="3000" dirty="0" smtClean="0"/>
              <a:t>Work </a:t>
            </a:r>
            <a:r>
              <a:rPr lang="en-US" sz="3000" dirty="0" err="1" smtClean="0"/>
              <a:t>organisations</a:t>
            </a:r>
            <a:r>
              <a:rPr lang="en-US" sz="3000" dirty="0" smtClean="0"/>
              <a:t> are embedded in social system and cultural values. </a:t>
            </a:r>
          </a:p>
          <a:p>
            <a:r>
              <a:rPr lang="en-US" sz="3000" dirty="0" smtClean="0"/>
              <a:t>Majority of people even now work in agrarian sector central to the social system which sustains the traditional social system. </a:t>
            </a:r>
            <a:endParaRPr lang="en-US" sz="3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Paradigm Shift </a:t>
            </a:r>
            <a:endParaRPr lang="en-US" dirty="0"/>
          </a:p>
        </p:txBody>
      </p:sp>
      <p:sp>
        <p:nvSpPr>
          <p:cNvPr id="3" name="Content Placeholder 2"/>
          <p:cNvSpPr>
            <a:spLocks noGrp="1"/>
          </p:cNvSpPr>
          <p:nvPr>
            <p:ph idx="1"/>
          </p:nvPr>
        </p:nvSpPr>
        <p:spPr/>
        <p:txBody>
          <a:bodyPr/>
          <a:lstStyle/>
          <a:p>
            <a:pPr>
              <a:buNone/>
            </a:pPr>
            <a:r>
              <a:rPr lang="en-US" b="1" dirty="0" smtClean="0"/>
              <a:t>Social Structure </a:t>
            </a:r>
          </a:p>
          <a:p>
            <a:r>
              <a:rPr lang="en-US" dirty="0" smtClean="0"/>
              <a:t>The Indian psyche is dominated by legitimacy that it provides to social hierarchy. </a:t>
            </a:r>
          </a:p>
          <a:p>
            <a:r>
              <a:rPr lang="en-US" dirty="0" smtClean="0"/>
              <a:t>Thus, they feel secured in the framework of superior subordinate relationships.</a:t>
            </a:r>
          </a:p>
          <a:p>
            <a:r>
              <a:rPr lang="en-US" dirty="0" smtClean="0"/>
              <a:t> The hierarchical framework is so pervasive that the Indian child </a:t>
            </a:r>
            <a:r>
              <a:rPr lang="en-US" dirty="0" err="1" smtClean="0"/>
              <a:t>internalises</a:t>
            </a:r>
            <a:r>
              <a:rPr lang="en-US" dirty="0" smtClean="0"/>
              <a:t> the process of hierarchical structuring of persons and relationships.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Paradigm Shift </a:t>
            </a:r>
            <a:endParaRPr lang="en-US" dirty="0"/>
          </a:p>
        </p:txBody>
      </p:sp>
      <p:sp>
        <p:nvSpPr>
          <p:cNvPr id="3" name="Content Placeholder 2"/>
          <p:cNvSpPr>
            <a:spLocks noGrp="1"/>
          </p:cNvSpPr>
          <p:nvPr>
            <p:ph idx="1"/>
          </p:nvPr>
        </p:nvSpPr>
        <p:spPr/>
        <p:txBody>
          <a:bodyPr/>
          <a:lstStyle/>
          <a:p>
            <a:pPr>
              <a:buNone/>
            </a:pPr>
            <a:r>
              <a:rPr lang="en-US" b="1" dirty="0" smtClean="0"/>
              <a:t>Social Structure </a:t>
            </a:r>
          </a:p>
          <a:p>
            <a:r>
              <a:rPr lang="en-US" sz="3000" dirty="0" smtClean="0"/>
              <a:t>The same notion is extended to </a:t>
            </a:r>
            <a:r>
              <a:rPr lang="en-US" sz="3000" dirty="0" err="1" smtClean="0"/>
              <a:t>organisations</a:t>
            </a:r>
            <a:r>
              <a:rPr lang="en-US" sz="3000" dirty="0" smtClean="0"/>
              <a:t> as well where subordinates expect their superiors to be protective, caring, affectionate and </a:t>
            </a:r>
            <a:r>
              <a:rPr lang="en-US" sz="3000" dirty="0" err="1" smtClean="0"/>
              <a:t>nurturant</a:t>
            </a:r>
            <a:r>
              <a:rPr lang="en-US" sz="3000" dirty="0" smtClean="0"/>
              <a:t> in their relationship with them. </a:t>
            </a:r>
            <a:endParaRPr lang="en-US" sz="3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Paradigm Shift </a:t>
            </a:r>
            <a:endParaRPr lang="en-US" dirty="0"/>
          </a:p>
        </p:txBody>
      </p:sp>
      <p:sp>
        <p:nvSpPr>
          <p:cNvPr id="3" name="Content Placeholder 2"/>
          <p:cNvSpPr>
            <a:spLocks noGrp="1"/>
          </p:cNvSpPr>
          <p:nvPr>
            <p:ph idx="1"/>
          </p:nvPr>
        </p:nvSpPr>
        <p:spPr/>
        <p:txBody>
          <a:bodyPr>
            <a:normAutofit/>
          </a:bodyPr>
          <a:lstStyle/>
          <a:p>
            <a:pPr marL="514350" indent="-514350">
              <a:buNone/>
            </a:pPr>
            <a:r>
              <a:rPr lang="en-US" b="1" dirty="0" smtClean="0"/>
              <a:t>Dependency Syndrome </a:t>
            </a:r>
          </a:p>
          <a:p>
            <a:r>
              <a:rPr lang="en-US" sz="3000" dirty="0" smtClean="0"/>
              <a:t>The </a:t>
            </a:r>
            <a:r>
              <a:rPr lang="en-US" sz="3000" dirty="0" err="1" smtClean="0"/>
              <a:t>socialisation</a:t>
            </a:r>
            <a:r>
              <a:rPr lang="en-US" sz="3000" dirty="0" smtClean="0"/>
              <a:t> process right from infancy places emphasis on efficacy of dependency relationship with superiors subsequently reinforced by other formal social institutions.</a:t>
            </a:r>
            <a:endParaRPr lang="en-US" sz="3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Paradigm Shift </a:t>
            </a:r>
            <a:endParaRPr lang="en-US" dirty="0"/>
          </a:p>
        </p:txBody>
      </p:sp>
      <p:sp>
        <p:nvSpPr>
          <p:cNvPr id="3" name="Content Placeholder 2"/>
          <p:cNvSpPr>
            <a:spLocks noGrp="1"/>
          </p:cNvSpPr>
          <p:nvPr>
            <p:ph idx="1"/>
          </p:nvPr>
        </p:nvSpPr>
        <p:spPr/>
        <p:txBody>
          <a:bodyPr/>
          <a:lstStyle/>
          <a:p>
            <a:pPr>
              <a:buNone/>
            </a:pPr>
            <a:r>
              <a:rPr lang="en-US" b="1" dirty="0" smtClean="0"/>
              <a:t>Cultural Dimensions </a:t>
            </a:r>
          </a:p>
          <a:p>
            <a:pPr marL="514350" indent="-514350"/>
            <a:r>
              <a:rPr lang="en-US" sz="3000" dirty="0" smtClean="0"/>
              <a:t>Collectivism </a:t>
            </a:r>
          </a:p>
          <a:p>
            <a:pPr marL="514350" indent="-514350"/>
            <a:r>
              <a:rPr lang="en-US" sz="3000" dirty="0" smtClean="0"/>
              <a:t>Power Distance </a:t>
            </a:r>
          </a:p>
          <a:p>
            <a:pPr marL="514350" indent="-514350"/>
            <a:r>
              <a:rPr lang="en-US" sz="3000" dirty="0" smtClean="0"/>
              <a:t>Uncertainty Avoidance </a:t>
            </a:r>
          </a:p>
          <a:p>
            <a:pPr marL="514350" indent="-514350"/>
            <a:r>
              <a:rPr lang="en-US" sz="3000" dirty="0" smtClean="0"/>
              <a:t>Masculinity </a:t>
            </a:r>
          </a:p>
          <a:p>
            <a:pPr marL="514350" indent="-514350"/>
            <a:r>
              <a:rPr lang="en-US" sz="3000" dirty="0" smtClean="0"/>
              <a:t>Long term Orientation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Paradigm Shift </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Managing Diversity </a:t>
            </a:r>
          </a:p>
          <a:p>
            <a:r>
              <a:rPr lang="en-US" sz="3000" dirty="0" smtClean="0"/>
              <a:t>India represents a composite culture of diversity and plurality of ethnic groups, languages, religious faith and regions with distinct local traditions.</a:t>
            </a:r>
          </a:p>
          <a:p>
            <a:r>
              <a:rPr lang="en-US" sz="3000" dirty="0" smtClean="0"/>
              <a:t> The workforce in India is becoming increasingly diverse in terms of gender, age, education, ethnicity, social cultural background, physical ability (disability) and family status such as dual career relationship. </a:t>
            </a:r>
            <a:endParaRPr lang="en-US" sz="3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2</a:t>
            </a:r>
            <a:endParaRPr lang="en-US" dirty="0"/>
          </a:p>
        </p:txBody>
      </p:sp>
      <p:sp>
        <p:nvSpPr>
          <p:cNvPr id="3" name="Content Placeholder 2"/>
          <p:cNvSpPr>
            <a:spLocks noGrp="1"/>
          </p:cNvSpPr>
          <p:nvPr>
            <p:ph idx="1"/>
          </p:nvPr>
        </p:nvSpPr>
        <p:spPr/>
        <p:txBody>
          <a:bodyPr>
            <a:normAutofit fontScale="92500" lnSpcReduction="10000"/>
          </a:bodyPr>
          <a:lstStyle/>
          <a:p>
            <a:r>
              <a:rPr lang="en-US" sz="3500" dirty="0" smtClean="0">
                <a:hlinkClick r:id="" action="ppaction://customshow?id=0&amp;return=true"/>
              </a:rPr>
              <a:t>Introduction</a:t>
            </a:r>
            <a:endParaRPr lang="en-US" sz="3500" dirty="0" smtClean="0"/>
          </a:p>
          <a:p>
            <a:r>
              <a:rPr lang="en-US" sz="3500" dirty="0" smtClean="0">
                <a:hlinkClick r:id="" action="ppaction://customshow?id=1&amp;return=true"/>
              </a:rPr>
              <a:t>Social Issues</a:t>
            </a:r>
            <a:endParaRPr lang="en-US" sz="3500" dirty="0" smtClean="0"/>
          </a:p>
          <a:p>
            <a:pPr>
              <a:lnSpc>
                <a:spcPct val="110000"/>
              </a:lnSpc>
            </a:pPr>
            <a:r>
              <a:rPr lang="en-US" sz="3500" dirty="0" smtClean="0">
                <a:hlinkClick r:id="" action="ppaction://customshow?id=2&amp;return=true"/>
              </a:rPr>
              <a:t>Paradigms Shift</a:t>
            </a:r>
            <a:endParaRPr lang="en-US" sz="3500" dirty="0" smtClean="0"/>
          </a:p>
          <a:p>
            <a:pPr marL="914400" lvl="1" indent="-457200">
              <a:lnSpc>
                <a:spcPct val="110000"/>
              </a:lnSpc>
            </a:pPr>
            <a:r>
              <a:rPr lang="en-US" dirty="0" smtClean="0">
                <a:hlinkClick r:id="" action="ppaction://customshow?id=3&amp;return=true"/>
              </a:rPr>
              <a:t>Work Organization</a:t>
            </a:r>
            <a:endParaRPr lang="en-US" dirty="0" smtClean="0"/>
          </a:p>
          <a:p>
            <a:pPr marL="914400" lvl="1" indent="-457200"/>
            <a:r>
              <a:rPr lang="en-US" dirty="0" smtClean="0">
                <a:hlinkClick r:id="" action="ppaction://customshow?id=4&amp;return=true"/>
              </a:rPr>
              <a:t>Social Structure </a:t>
            </a:r>
            <a:endParaRPr lang="en-US" dirty="0" smtClean="0"/>
          </a:p>
          <a:p>
            <a:pPr marL="914400" lvl="1" indent="-457200"/>
            <a:r>
              <a:rPr lang="en-US" dirty="0" smtClean="0">
                <a:hlinkClick r:id="" action="ppaction://customshow?id=5&amp;return=true"/>
              </a:rPr>
              <a:t>Dependency Syndrome</a:t>
            </a:r>
            <a:endParaRPr lang="en-US" dirty="0" smtClean="0"/>
          </a:p>
          <a:p>
            <a:pPr marL="914400" lvl="1" indent="-457200"/>
            <a:r>
              <a:rPr lang="en-US" dirty="0" smtClean="0">
                <a:hlinkClick r:id="" action="ppaction://customshow?id=6&amp;return=true"/>
              </a:rPr>
              <a:t>Cultural Dimensions</a:t>
            </a:r>
            <a:endParaRPr lang="en-US" dirty="0" smtClean="0"/>
          </a:p>
          <a:p>
            <a:pPr marL="914400" lvl="1" indent="-457200"/>
            <a:r>
              <a:rPr lang="en-US" dirty="0" smtClean="0">
                <a:hlinkClick r:id="" action="ppaction://customshow?id=7&amp;return=true"/>
              </a:rPr>
              <a:t>Managing Diversity</a:t>
            </a:r>
            <a:endParaRPr lang="en-US" dirty="0" smtClean="0"/>
          </a:p>
          <a:p>
            <a:pPr marL="914400" lvl="1" indent="-457200"/>
            <a:r>
              <a:rPr lang="en-US" dirty="0" smtClean="0">
                <a:hlinkClick r:id="" action="ppaction://customshow?id=8&amp;return=true"/>
              </a:rPr>
              <a:t>Gender Issues</a:t>
            </a:r>
            <a:endParaRPr lang="en-US" dirty="0" smtClean="0"/>
          </a:p>
          <a:p>
            <a:pPr marL="914400" lvl="1" indent="-457200"/>
            <a:r>
              <a:rPr lang="en-US" dirty="0" smtClean="0">
                <a:hlinkClick r:id="" action="ppaction://customshow?id=9&amp;return=true"/>
              </a:rPr>
              <a:t>Knowledge Workers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Paradigm Shift </a:t>
            </a:r>
            <a:endParaRPr lang="en-US" dirty="0"/>
          </a:p>
        </p:txBody>
      </p:sp>
      <p:sp>
        <p:nvSpPr>
          <p:cNvPr id="3" name="Content Placeholder 2"/>
          <p:cNvSpPr>
            <a:spLocks noGrp="1"/>
          </p:cNvSpPr>
          <p:nvPr>
            <p:ph idx="1"/>
          </p:nvPr>
        </p:nvSpPr>
        <p:spPr/>
        <p:txBody>
          <a:bodyPr>
            <a:normAutofit/>
          </a:bodyPr>
          <a:lstStyle/>
          <a:p>
            <a:pPr>
              <a:buNone/>
            </a:pPr>
            <a:r>
              <a:rPr lang="en-US" b="1" dirty="0" smtClean="0"/>
              <a:t>Gender Issues </a:t>
            </a:r>
          </a:p>
          <a:p>
            <a:r>
              <a:rPr lang="en-US" sz="3000" dirty="0" smtClean="0"/>
              <a:t>In male dominated </a:t>
            </a:r>
            <a:r>
              <a:rPr lang="en-US" sz="3000" dirty="0" err="1" smtClean="0"/>
              <a:t>organisations</a:t>
            </a:r>
            <a:r>
              <a:rPr lang="en-US" sz="3000" dirty="0" smtClean="0"/>
              <a:t>, gender bias based on conventional ascribed role of women will need to be removed by providing female employees space and treating them with dignity and equality as partners.</a:t>
            </a:r>
          </a:p>
          <a:p>
            <a:r>
              <a:rPr lang="en-US" sz="3000" dirty="0" smtClean="0"/>
              <a:t> The number of women entering the </a:t>
            </a:r>
            <a:r>
              <a:rPr lang="en-US" sz="3000" dirty="0" err="1" smtClean="0"/>
              <a:t>corpo</a:t>
            </a:r>
            <a:r>
              <a:rPr lang="en-US" sz="3000" dirty="0" smtClean="0"/>
              <a:t>-rate world is on the rise.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Paradigm Shift </a:t>
            </a:r>
            <a:endParaRPr lang="en-US" dirty="0"/>
          </a:p>
        </p:txBody>
      </p:sp>
      <p:sp>
        <p:nvSpPr>
          <p:cNvPr id="3" name="Content Placeholder 2"/>
          <p:cNvSpPr>
            <a:spLocks noGrp="1"/>
          </p:cNvSpPr>
          <p:nvPr>
            <p:ph idx="1"/>
          </p:nvPr>
        </p:nvSpPr>
        <p:spPr/>
        <p:txBody>
          <a:bodyPr>
            <a:normAutofit/>
          </a:bodyPr>
          <a:lstStyle/>
          <a:p>
            <a:pPr>
              <a:buNone/>
            </a:pPr>
            <a:r>
              <a:rPr lang="en-US" b="1" dirty="0" smtClean="0"/>
              <a:t>Knowledge Workers </a:t>
            </a:r>
          </a:p>
          <a:p>
            <a:r>
              <a:rPr lang="en-US" sz="3000" dirty="0" smtClean="0"/>
              <a:t>Linked to advances in information technology, is the emergence of knowledge workers who are replacing the manual workers. In recent years, a number of old jobs have been eliminated rendering the skills associated with those jobs redundant. </a:t>
            </a:r>
            <a:endParaRPr lang="en-US" sz="3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Changes in Social Institutions </a:t>
            </a:r>
            <a:endParaRPr lang="en-US" dirty="0"/>
          </a:p>
        </p:txBody>
      </p:sp>
      <p:sp>
        <p:nvSpPr>
          <p:cNvPr id="3" name="Content Placeholder 2"/>
          <p:cNvSpPr>
            <a:spLocks noGrp="1"/>
          </p:cNvSpPr>
          <p:nvPr>
            <p:ph idx="1"/>
          </p:nvPr>
        </p:nvSpPr>
        <p:spPr/>
        <p:txBody>
          <a:bodyPr/>
          <a:lstStyle/>
          <a:p>
            <a:r>
              <a:rPr lang="en-US" dirty="0" smtClean="0"/>
              <a:t>Man's relationship with himself is heavily influenced by his relationships with the core social institutions within which he lives.</a:t>
            </a:r>
          </a:p>
          <a:p>
            <a:r>
              <a:rPr lang="en-US" dirty="0" smtClean="0"/>
              <a:t>Then social institutions help generate in each individual, values, ethics, the capacity for action, willing application of effort and the meanings he gives to his experiences.</a:t>
            </a:r>
          </a:p>
          <a:p>
            <a:r>
              <a:rPr lang="en-US" dirty="0" smtClean="0"/>
              <a:t> The core institutions are the family, the community of belonging and education.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Social Institutions </a:t>
            </a:r>
            <a:endParaRPr lang="en-US" dirty="0"/>
          </a:p>
        </p:txBody>
      </p:sp>
      <p:sp>
        <p:nvSpPr>
          <p:cNvPr id="3" name="Content Placeholder 2"/>
          <p:cNvSpPr>
            <a:spLocks noGrp="1"/>
          </p:cNvSpPr>
          <p:nvPr>
            <p:ph idx="1"/>
          </p:nvPr>
        </p:nvSpPr>
        <p:spPr/>
        <p:txBody>
          <a:bodyPr>
            <a:normAutofit/>
          </a:bodyPr>
          <a:lstStyle/>
          <a:p>
            <a:pPr>
              <a:buNone/>
            </a:pPr>
            <a:r>
              <a:rPr lang="en-US" b="1" dirty="0" smtClean="0"/>
              <a:t>Changes in Family </a:t>
            </a:r>
          </a:p>
          <a:p>
            <a:r>
              <a:rPr lang="en-US" sz="3000" dirty="0" smtClean="0"/>
              <a:t>In agrarian society, the technology of living involved a complex and large network of roles. This network provided a great deal of stability, permanence and continuity.</a:t>
            </a:r>
          </a:p>
          <a:p>
            <a:r>
              <a:rPr lang="en-US" sz="3000" dirty="0" smtClean="0"/>
              <a:t>The</a:t>
            </a:r>
            <a:r>
              <a:rPr lang="en-US" sz="3000" baseline="30000" dirty="0" smtClean="0"/>
              <a:t>, </a:t>
            </a:r>
            <a:r>
              <a:rPr lang="en-US" sz="3000" dirty="0" smtClean="0"/>
              <a:t>industrial society on the other hand demands the setting up of much smaller families living in a community in which blood ties do not determine the strength of relatedness. </a:t>
            </a:r>
            <a:endParaRPr lang="en-US" sz="3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Social Institutions </a:t>
            </a:r>
            <a:endParaRPr lang="en-US" dirty="0"/>
          </a:p>
        </p:txBody>
      </p:sp>
      <p:sp>
        <p:nvSpPr>
          <p:cNvPr id="3" name="Content Placeholder 2"/>
          <p:cNvSpPr>
            <a:spLocks noGrp="1"/>
          </p:cNvSpPr>
          <p:nvPr>
            <p:ph idx="1"/>
          </p:nvPr>
        </p:nvSpPr>
        <p:spPr/>
        <p:txBody>
          <a:bodyPr>
            <a:normAutofit lnSpcReduction="10000"/>
          </a:bodyPr>
          <a:lstStyle/>
          <a:p>
            <a:pPr>
              <a:lnSpc>
                <a:spcPct val="110000"/>
              </a:lnSpc>
              <a:buNone/>
            </a:pPr>
            <a:r>
              <a:rPr lang="en-US" b="1" dirty="0" smtClean="0"/>
              <a:t>Changes in Community </a:t>
            </a:r>
          </a:p>
          <a:p>
            <a:pPr>
              <a:lnSpc>
                <a:spcPct val="110000"/>
              </a:lnSpc>
            </a:pPr>
            <a:r>
              <a:rPr lang="en-US" sz="3000" dirty="0" smtClean="0"/>
              <a:t>In agrarian society, the framework of community provide security, strength, belonging and a significant element of the identity of the individual. </a:t>
            </a:r>
          </a:p>
          <a:p>
            <a:r>
              <a:rPr lang="en-US" sz="3000" dirty="0" smtClean="0"/>
              <a:t>Part of this is reflected even today. </a:t>
            </a:r>
          </a:p>
          <a:p>
            <a:r>
              <a:rPr lang="en-US" sz="3000" dirty="0" smtClean="0"/>
              <a:t>In India soon after knowing a person's name, he is asked where do you come from in order to assess what community profile does the individual represent. </a:t>
            </a:r>
            <a:endParaRPr lang="en-US" sz="3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Social Institutions </a:t>
            </a:r>
            <a:endParaRPr lang="en-US" dirty="0"/>
          </a:p>
        </p:txBody>
      </p:sp>
      <p:sp>
        <p:nvSpPr>
          <p:cNvPr id="3" name="Content Placeholder 2"/>
          <p:cNvSpPr>
            <a:spLocks noGrp="1"/>
          </p:cNvSpPr>
          <p:nvPr>
            <p:ph idx="1"/>
          </p:nvPr>
        </p:nvSpPr>
        <p:spPr/>
        <p:txBody>
          <a:bodyPr>
            <a:normAutofit lnSpcReduction="10000"/>
          </a:bodyPr>
          <a:lstStyle/>
          <a:p>
            <a:pPr>
              <a:lnSpc>
                <a:spcPct val="110000"/>
              </a:lnSpc>
              <a:buNone/>
            </a:pPr>
            <a:r>
              <a:rPr lang="en-US" b="1" dirty="0" smtClean="0"/>
              <a:t>Changes in Education </a:t>
            </a:r>
          </a:p>
          <a:p>
            <a:pPr>
              <a:lnSpc>
                <a:spcPct val="110000"/>
              </a:lnSpc>
            </a:pPr>
            <a:r>
              <a:rPr lang="en-US" sz="3000" dirty="0" smtClean="0"/>
              <a:t>The third social institution which is experiencing the turbulence emerging from transition is the education process. </a:t>
            </a:r>
          </a:p>
          <a:p>
            <a:r>
              <a:rPr lang="en-US" sz="3000" dirty="0" smtClean="0"/>
              <a:t>Formal education in India in its present form was established by the colonial rulers in order to train manpower for their own use. </a:t>
            </a:r>
          </a:p>
          <a:p>
            <a:r>
              <a:rPr lang="en-US" sz="3000" dirty="0" smtClean="0"/>
              <a:t>Very few changes have been possible in the basic process of education since the early days of its establishment in the country. </a:t>
            </a:r>
            <a:endParaRPr lang="en-US" sz="3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Organisational</a:t>
            </a:r>
            <a:r>
              <a:rPr lang="en-US" dirty="0" smtClean="0"/>
              <a:t> Relevance </a:t>
            </a:r>
            <a:endParaRPr lang="en-US" dirty="0"/>
          </a:p>
        </p:txBody>
      </p:sp>
      <p:sp>
        <p:nvSpPr>
          <p:cNvPr id="3" name="Content Placeholder 2"/>
          <p:cNvSpPr>
            <a:spLocks noGrp="1"/>
          </p:cNvSpPr>
          <p:nvPr>
            <p:ph idx="1"/>
          </p:nvPr>
        </p:nvSpPr>
        <p:spPr/>
        <p:txBody>
          <a:bodyPr>
            <a:normAutofit/>
          </a:bodyPr>
          <a:lstStyle/>
          <a:p>
            <a:pPr>
              <a:buNone/>
            </a:pPr>
            <a:r>
              <a:rPr lang="en-US" b="1" dirty="0" smtClean="0"/>
              <a:t>Employability </a:t>
            </a:r>
          </a:p>
          <a:p>
            <a:r>
              <a:rPr lang="en-US" sz="3000" dirty="0" smtClean="0"/>
              <a:t>The capacity of an </a:t>
            </a:r>
            <a:r>
              <a:rPr lang="en-US" sz="3000" dirty="0" err="1" smtClean="0"/>
              <a:t>organisation</a:t>
            </a:r>
            <a:r>
              <a:rPr lang="en-US" sz="3000" dirty="0" smtClean="0"/>
              <a:t> in generating knowledge from within and outside the </a:t>
            </a:r>
            <a:r>
              <a:rPr lang="en-US" sz="3000" dirty="0" err="1" smtClean="0"/>
              <a:t>organisation</a:t>
            </a:r>
            <a:r>
              <a:rPr lang="en-US" sz="3000" dirty="0" smtClean="0"/>
              <a:t>, sharing it with appropriate stakeholders and </a:t>
            </a:r>
            <a:r>
              <a:rPr lang="en-US" sz="3000" dirty="0" err="1" smtClean="0"/>
              <a:t>utilising</a:t>
            </a:r>
            <a:r>
              <a:rPr lang="en-US" sz="3000" dirty="0" smtClean="0"/>
              <a:t> it to bring about continuous improvement in product, processes, services, approach and perspective will become imperative for gaining leading edge in the competitive environment. </a:t>
            </a:r>
            <a:endParaRPr lang="en-US" sz="3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Organisational</a:t>
            </a:r>
            <a:r>
              <a:rPr lang="en-US" dirty="0" smtClean="0"/>
              <a:t> Relevance </a:t>
            </a:r>
            <a:endParaRPr lang="en-US" dirty="0"/>
          </a:p>
        </p:txBody>
      </p:sp>
      <p:sp>
        <p:nvSpPr>
          <p:cNvPr id="3" name="Content Placeholder 2"/>
          <p:cNvSpPr>
            <a:spLocks noGrp="1"/>
          </p:cNvSpPr>
          <p:nvPr>
            <p:ph idx="1"/>
          </p:nvPr>
        </p:nvSpPr>
        <p:spPr/>
        <p:txBody>
          <a:bodyPr>
            <a:normAutofit/>
          </a:bodyPr>
          <a:lstStyle/>
          <a:p>
            <a:pPr>
              <a:buNone/>
            </a:pPr>
            <a:r>
              <a:rPr lang="en-US" b="1" dirty="0" smtClean="0"/>
              <a:t>Changeability </a:t>
            </a:r>
          </a:p>
          <a:p>
            <a:r>
              <a:rPr lang="en-US" sz="3000" dirty="0" smtClean="0"/>
              <a:t>In an era witnessing unprecedented pace of discontinuous and unpredictable change in practically all dimensions of environment, coping with change will increasingly become problematic for individuals as also for </a:t>
            </a:r>
            <a:r>
              <a:rPr lang="en-US" sz="3000" dirty="0" err="1" smtClean="0"/>
              <a:t>organisations</a:t>
            </a:r>
            <a:r>
              <a:rPr lang="en-US" sz="3000" dirty="0"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Organisational</a:t>
            </a:r>
            <a:r>
              <a:rPr lang="en-US" dirty="0" smtClean="0"/>
              <a:t> Relevance </a:t>
            </a:r>
            <a:endParaRPr lang="en-US" dirty="0"/>
          </a:p>
        </p:txBody>
      </p:sp>
      <p:sp>
        <p:nvSpPr>
          <p:cNvPr id="3" name="Content Placeholder 2"/>
          <p:cNvSpPr>
            <a:spLocks noGrp="1"/>
          </p:cNvSpPr>
          <p:nvPr>
            <p:ph idx="1"/>
          </p:nvPr>
        </p:nvSpPr>
        <p:spPr/>
        <p:txBody>
          <a:bodyPr/>
          <a:lstStyle/>
          <a:p>
            <a:pPr>
              <a:buNone/>
            </a:pPr>
            <a:r>
              <a:rPr lang="en-US" b="1" dirty="0" smtClean="0"/>
              <a:t>Changeability </a:t>
            </a:r>
          </a:p>
          <a:p>
            <a:r>
              <a:rPr lang="en-US" sz="3000" dirty="0" smtClean="0"/>
              <a:t>Sustained growth of </a:t>
            </a:r>
            <a:r>
              <a:rPr lang="en-US" sz="3000" dirty="0" err="1" smtClean="0"/>
              <a:t>organisations</a:t>
            </a:r>
            <a:r>
              <a:rPr lang="en-US" sz="3000" dirty="0" smtClean="0"/>
              <a:t> in such a situation will necessitate creating a state of preparedness in the </a:t>
            </a:r>
            <a:r>
              <a:rPr lang="en-US" sz="3000" dirty="0" err="1" smtClean="0"/>
              <a:t>organisations</a:t>
            </a:r>
            <a:r>
              <a:rPr lang="en-US" sz="3000" dirty="0" smtClean="0"/>
              <a:t> to be responsive to changes. occurring from within or outside the system.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Organisational</a:t>
            </a:r>
            <a:r>
              <a:rPr lang="en-US" dirty="0" smtClean="0"/>
              <a:t> Relevance </a:t>
            </a:r>
            <a:endParaRPr lang="en-US" dirty="0"/>
          </a:p>
        </p:txBody>
      </p:sp>
      <p:sp>
        <p:nvSpPr>
          <p:cNvPr id="3" name="Content Placeholder 2"/>
          <p:cNvSpPr>
            <a:spLocks noGrp="1"/>
          </p:cNvSpPr>
          <p:nvPr>
            <p:ph idx="1"/>
          </p:nvPr>
        </p:nvSpPr>
        <p:spPr/>
        <p:txBody>
          <a:bodyPr>
            <a:normAutofit lnSpcReduction="10000"/>
          </a:bodyPr>
          <a:lstStyle/>
          <a:p>
            <a:pPr>
              <a:lnSpc>
                <a:spcPct val="110000"/>
              </a:lnSpc>
              <a:buNone/>
            </a:pPr>
            <a:r>
              <a:rPr lang="en-US" b="1" dirty="0" smtClean="0"/>
              <a:t>Social Tension </a:t>
            </a:r>
          </a:p>
          <a:p>
            <a:pPr>
              <a:lnSpc>
                <a:spcPct val="110000"/>
              </a:lnSpc>
            </a:pPr>
            <a:r>
              <a:rPr lang="en-US" sz="3000" dirty="0" smtClean="0"/>
              <a:t>Compliance and identification as motives for change will have inherent limitations in the absence of a clear picture of the probable future. Incorporating the value of change in the cognitive and emotive framework of individuals will become imperative.</a:t>
            </a:r>
          </a:p>
          <a:p>
            <a:r>
              <a:rPr lang="en-US" sz="3000" dirty="0" smtClean="0"/>
              <a:t> Employees have to learn to operate in an environment </a:t>
            </a:r>
            <a:r>
              <a:rPr lang="en-US" sz="3000" dirty="0" err="1" smtClean="0"/>
              <a:t>characterised</a:t>
            </a:r>
            <a:r>
              <a:rPr lang="en-US" sz="3000" dirty="0" smtClean="0"/>
              <a:t> by uncertainty and chaos. </a:t>
            </a:r>
            <a:endParaRPr lang="en-US" sz="3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2</a:t>
            </a:r>
            <a:endParaRPr lang="en-US" dirty="0"/>
          </a:p>
        </p:txBody>
      </p:sp>
      <p:sp>
        <p:nvSpPr>
          <p:cNvPr id="3" name="Content Placeholder 2"/>
          <p:cNvSpPr>
            <a:spLocks noGrp="1"/>
          </p:cNvSpPr>
          <p:nvPr>
            <p:ph idx="1"/>
          </p:nvPr>
        </p:nvSpPr>
        <p:spPr/>
        <p:txBody>
          <a:bodyPr>
            <a:normAutofit/>
          </a:bodyPr>
          <a:lstStyle/>
          <a:p>
            <a:r>
              <a:rPr lang="en-US" dirty="0" smtClean="0">
                <a:hlinkClick r:id="" action="ppaction://customshow?id=10&amp;return=true"/>
              </a:rPr>
              <a:t>Changes in Social Institutions</a:t>
            </a:r>
            <a:endParaRPr lang="en-US" dirty="0" smtClean="0"/>
          </a:p>
          <a:p>
            <a:pPr marL="914400" lvl="1" indent="-457200"/>
            <a:r>
              <a:rPr lang="en-US" dirty="0" smtClean="0">
                <a:hlinkClick r:id="" action="ppaction://customshow?id=11&amp;return=true"/>
              </a:rPr>
              <a:t>Changes in Family</a:t>
            </a:r>
            <a:endParaRPr lang="en-US" dirty="0" smtClean="0"/>
          </a:p>
          <a:p>
            <a:pPr marL="914400" lvl="1" indent="-457200"/>
            <a:r>
              <a:rPr lang="en-US" dirty="0" smtClean="0">
                <a:hlinkClick r:id="" action="ppaction://customshow?id=12&amp;return=true"/>
              </a:rPr>
              <a:t>Changes in community</a:t>
            </a:r>
            <a:endParaRPr lang="en-US" dirty="0" smtClean="0"/>
          </a:p>
          <a:p>
            <a:pPr marL="914400" lvl="1" indent="-457200"/>
            <a:r>
              <a:rPr lang="en-US" dirty="0" smtClean="0">
                <a:hlinkClick r:id="" action="ppaction://customshow?id=13&amp;return=true"/>
              </a:rPr>
              <a:t>Changes in Education</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Organisational</a:t>
            </a:r>
            <a:r>
              <a:rPr lang="en-US" dirty="0" smtClean="0"/>
              <a:t> Relevance </a:t>
            </a:r>
            <a:endParaRPr lang="en-US" dirty="0"/>
          </a:p>
        </p:txBody>
      </p:sp>
      <p:sp>
        <p:nvSpPr>
          <p:cNvPr id="3" name="Content Placeholder 2"/>
          <p:cNvSpPr>
            <a:spLocks noGrp="1"/>
          </p:cNvSpPr>
          <p:nvPr>
            <p:ph idx="1"/>
          </p:nvPr>
        </p:nvSpPr>
        <p:spPr/>
        <p:txBody>
          <a:bodyPr>
            <a:normAutofit/>
          </a:bodyPr>
          <a:lstStyle/>
          <a:p>
            <a:pPr>
              <a:buNone/>
            </a:pPr>
            <a:r>
              <a:rPr lang="en-US" b="1" dirty="0" err="1" smtClean="0"/>
              <a:t>Democratisation</a:t>
            </a:r>
            <a:r>
              <a:rPr lang="en-US" b="1" dirty="0" smtClean="0"/>
              <a:t> of Work Process </a:t>
            </a:r>
          </a:p>
          <a:p>
            <a:r>
              <a:rPr lang="en-US" sz="3000" dirty="0" smtClean="0"/>
              <a:t>Management through command and control would need to be replaced by consensus and commitment. </a:t>
            </a:r>
          </a:p>
          <a:p>
            <a:r>
              <a:rPr lang="en-US" sz="3000" dirty="0" smtClean="0"/>
              <a:t>In systems designed on the basis of business processes and optimal task groups, the need for exercising external control and coordination is </a:t>
            </a:r>
            <a:r>
              <a:rPr lang="en-US" sz="3000" dirty="0" err="1" smtClean="0"/>
              <a:t>minimised</a:t>
            </a:r>
            <a:r>
              <a:rPr lang="en-US" sz="3000" dirty="0" smtClean="0"/>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Organisational</a:t>
            </a:r>
            <a:r>
              <a:rPr lang="en-US" dirty="0" smtClean="0"/>
              <a:t> Relevance </a:t>
            </a:r>
            <a:endParaRPr lang="en-US" dirty="0"/>
          </a:p>
        </p:txBody>
      </p:sp>
      <p:sp>
        <p:nvSpPr>
          <p:cNvPr id="3" name="Content Placeholder 2"/>
          <p:cNvSpPr>
            <a:spLocks noGrp="1"/>
          </p:cNvSpPr>
          <p:nvPr>
            <p:ph idx="1"/>
          </p:nvPr>
        </p:nvSpPr>
        <p:spPr/>
        <p:txBody>
          <a:bodyPr>
            <a:normAutofit/>
          </a:bodyPr>
          <a:lstStyle/>
          <a:p>
            <a:pPr>
              <a:buNone/>
            </a:pPr>
            <a:r>
              <a:rPr lang="en-US" b="1" dirty="0" smtClean="0"/>
              <a:t>Empowerment </a:t>
            </a:r>
          </a:p>
          <a:p>
            <a:r>
              <a:rPr lang="en-US" sz="3000" dirty="0" smtClean="0"/>
              <a:t>As employees are accorded the status of business partners, thus becoming internal stakeholders, </a:t>
            </a:r>
            <a:r>
              <a:rPr lang="en-US" sz="3000" dirty="0" err="1" smtClean="0"/>
              <a:t>organisations</a:t>
            </a:r>
            <a:r>
              <a:rPr lang="en-US" sz="3000" dirty="0" smtClean="0"/>
              <a:t> capacity in meeting their expectations, as also aspirations , will play a decisive role in determining their survival.</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Organisational</a:t>
            </a:r>
            <a:r>
              <a:rPr lang="en-US" dirty="0" smtClean="0"/>
              <a:t> Relevance </a:t>
            </a:r>
            <a:endParaRPr lang="en-US" dirty="0"/>
          </a:p>
        </p:txBody>
      </p:sp>
      <p:sp>
        <p:nvSpPr>
          <p:cNvPr id="3" name="Content Placeholder 2"/>
          <p:cNvSpPr>
            <a:spLocks noGrp="1"/>
          </p:cNvSpPr>
          <p:nvPr>
            <p:ph idx="1"/>
          </p:nvPr>
        </p:nvSpPr>
        <p:spPr/>
        <p:txBody>
          <a:bodyPr>
            <a:normAutofit/>
          </a:bodyPr>
          <a:lstStyle/>
          <a:p>
            <a:pPr>
              <a:buNone/>
            </a:pPr>
            <a:r>
              <a:rPr lang="en-US" b="1" dirty="0" smtClean="0"/>
              <a:t>Service Orientation </a:t>
            </a:r>
          </a:p>
          <a:p>
            <a:r>
              <a:rPr lang="en-US" sz="3000" dirty="0" smtClean="0"/>
              <a:t>Retention and enlargement of customer base will yet be another challenge for </a:t>
            </a:r>
            <a:r>
              <a:rPr lang="en-US" sz="3000" dirty="0" err="1" smtClean="0"/>
              <a:t>organisations</a:t>
            </a:r>
            <a:r>
              <a:rPr lang="en-US" sz="3000" dirty="0" smtClean="0"/>
              <a:t> as the customers have ever increasing access to information on products and services available across the globe resulting in greater freedom of choice.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Organisational</a:t>
            </a:r>
            <a:r>
              <a:rPr lang="en-US" dirty="0" smtClean="0"/>
              <a:t> Relevance </a:t>
            </a:r>
            <a:endParaRPr lang="en-US" dirty="0"/>
          </a:p>
        </p:txBody>
      </p:sp>
      <p:sp>
        <p:nvSpPr>
          <p:cNvPr id="3" name="Content Placeholder 2"/>
          <p:cNvSpPr>
            <a:spLocks noGrp="1"/>
          </p:cNvSpPr>
          <p:nvPr>
            <p:ph idx="1"/>
          </p:nvPr>
        </p:nvSpPr>
        <p:spPr/>
        <p:txBody>
          <a:bodyPr/>
          <a:lstStyle/>
          <a:p>
            <a:pPr>
              <a:buNone/>
            </a:pPr>
            <a:r>
              <a:rPr lang="en-US" b="1" dirty="0" smtClean="0"/>
              <a:t>Service Orientation </a:t>
            </a:r>
          </a:p>
          <a:p>
            <a:r>
              <a:rPr lang="en-US" sz="3000" dirty="0" smtClean="0"/>
              <a:t>Customer relationship will have to be redefined not only in terms of quality and speed of service to customers but also in terms of their long-term commitment as a strategic business partner. </a:t>
            </a:r>
            <a:endParaRPr lang="en-US" sz="3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Organisational</a:t>
            </a:r>
            <a:r>
              <a:rPr lang="en-US" dirty="0" smtClean="0"/>
              <a:t> Relevance </a:t>
            </a:r>
            <a:endParaRPr lang="en-US" dirty="0"/>
          </a:p>
        </p:txBody>
      </p:sp>
      <p:sp>
        <p:nvSpPr>
          <p:cNvPr id="3" name="Content Placeholder 2"/>
          <p:cNvSpPr>
            <a:spLocks noGrp="1"/>
          </p:cNvSpPr>
          <p:nvPr>
            <p:ph idx="1"/>
          </p:nvPr>
        </p:nvSpPr>
        <p:spPr/>
        <p:txBody>
          <a:bodyPr/>
          <a:lstStyle/>
          <a:p>
            <a:pPr>
              <a:buNone/>
            </a:pPr>
            <a:r>
              <a:rPr lang="en-US" b="1" dirty="0" smtClean="0"/>
              <a:t>Changing Expectations of Stakeholders </a:t>
            </a:r>
          </a:p>
          <a:p>
            <a:r>
              <a:rPr lang="en-US" sz="3000" dirty="0" smtClean="0"/>
              <a:t>As the </a:t>
            </a:r>
            <a:r>
              <a:rPr lang="en-US" sz="3000" dirty="0" err="1" smtClean="0"/>
              <a:t>organisation</a:t>
            </a:r>
            <a:r>
              <a:rPr lang="en-US" sz="3000" dirty="0" smtClean="0"/>
              <a:t> owes its existence to the support it is able to </a:t>
            </a:r>
            <a:r>
              <a:rPr lang="en-US" sz="3000" dirty="0" err="1" smtClean="0"/>
              <a:t>mobilise</a:t>
            </a:r>
            <a:r>
              <a:rPr lang="en-US" sz="3000" dirty="0" smtClean="0"/>
              <a:t> from various components of the environment: socio-cultural; politico-legal; economic; and ecological. Various constituents of the environment whose contribution is required by the </a:t>
            </a:r>
            <a:r>
              <a:rPr lang="en-US" sz="3000" dirty="0" err="1" smtClean="0"/>
              <a:t>organisation</a:t>
            </a:r>
            <a:r>
              <a:rPr lang="en-US" sz="3000" dirty="0" smtClean="0"/>
              <a:t> and inducements that the constituents expect are called stakeholders. </a:t>
            </a:r>
            <a:endParaRPr lang="en-US" sz="3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Organisational</a:t>
            </a:r>
            <a:r>
              <a:rPr lang="en-US" dirty="0" smtClean="0"/>
              <a:t> Relevance </a:t>
            </a:r>
            <a:endParaRPr lang="en-US" dirty="0"/>
          </a:p>
        </p:txBody>
      </p:sp>
      <p:sp>
        <p:nvSpPr>
          <p:cNvPr id="3" name="Content Placeholder 2"/>
          <p:cNvSpPr>
            <a:spLocks noGrp="1"/>
          </p:cNvSpPr>
          <p:nvPr>
            <p:ph idx="1"/>
          </p:nvPr>
        </p:nvSpPr>
        <p:spPr/>
        <p:txBody>
          <a:bodyPr>
            <a:normAutofit/>
          </a:bodyPr>
          <a:lstStyle/>
          <a:p>
            <a:pPr>
              <a:buNone/>
            </a:pPr>
            <a:r>
              <a:rPr lang="en-US" b="1" dirty="0" smtClean="0"/>
              <a:t>Changing Expectations of Stakeholders </a:t>
            </a:r>
          </a:p>
          <a:p>
            <a:r>
              <a:rPr lang="en-US" sz="3000" dirty="0" smtClean="0"/>
              <a:t>Various constituents of the environment whose contribution is required by the </a:t>
            </a:r>
            <a:r>
              <a:rPr lang="en-US" sz="3000" dirty="0" err="1" smtClean="0"/>
              <a:t>organisation</a:t>
            </a:r>
            <a:r>
              <a:rPr lang="en-US" sz="3000" dirty="0" smtClean="0"/>
              <a:t> and inducements that the constituents expect are called stakeholders. Stakeholders can be internal to the </a:t>
            </a:r>
            <a:r>
              <a:rPr lang="en-US" sz="3000" dirty="0" err="1" smtClean="0"/>
              <a:t>organisation</a:t>
            </a:r>
            <a:r>
              <a:rPr lang="en-US" sz="3000" dirty="0" smtClean="0"/>
              <a:t> such as </a:t>
            </a:r>
            <a:r>
              <a:rPr lang="en-US" sz="3000" dirty="0" err="1" smtClean="0"/>
              <a:t>organisation</a:t>
            </a:r>
            <a:r>
              <a:rPr lang="en-US" sz="3000" dirty="0" smtClean="0"/>
              <a:t> members, the unions and the top management which draws its authority from the Board of Direc</a:t>
            </a:r>
            <a:r>
              <a:rPr lang="en-US" sz="2800" dirty="0" smtClean="0"/>
              <a:t>tors.</a:t>
            </a:r>
            <a:endParaRPr lang="en-US" sz="30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Organisational</a:t>
            </a:r>
            <a:r>
              <a:rPr lang="en-US" dirty="0" smtClean="0"/>
              <a:t> Relevance </a:t>
            </a:r>
            <a:endParaRPr lang="en-US" dirty="0"/>
          </a:p>
        </p:txBody>
      </p:sp>
      <p:pic>
        <p:nvPicPr>
          <p:cNvPr id="1026" name="Picture 2"/>
          <p:cNvPicPr>
            <a:picLocks noGrp="1" noChangeAspect="1" noChangeArrowheads="1"/>
          </p:cNvPicPr>
          <p:nvPr>
            <p:ph idx="1"/>
          </p:nvPr>
        </p:nvPicPr>
        <p:blipFill>
          <a:blip r:embed="rId3"/>
          <a:srcRect/>
          <a:stretch>
            <a:fillRect/>
          </a:stretch>
        </p:blipFill>
        <p:spPr bwMode="auto">
          <a:xfrm>
            <a:off x="381000" y="1557036"/>
            <a:ext cx="8305800" cy="53009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2</a:t>
            </a:r>
            <a:endParaRPr lang="en-US" dirty="0"/>
          </a:p>
        </p:txBody>
      </p:sp>
      <p:sp>
        <p:nvSpPr>
          <p:cNvPr id="3" name="Content Placeholder 2"/>
          <p:cNvSpPr>
            <a:spLocks noGrp="1"/>
          </p:cNvSpPr>
          <p:nvPr>
            <p:ph idx="1"/>
          </p:nvPr>
        </p:nvSpPr>
        <p:spPr/>
        <p:txBody>
          <a:bodyPr/>
          <a:lstStyle/>
          <a:p>
            <a:pPr marL="465138" indent="-465138"/>
            <a:r>
              <a:rPr lang="en-US" dirty="0" smtClean="0"/>
              <a:t>Organizational Relevance</a:t>
            </a:r>
          </a:p>
          <a:p>
            <a:pPr marL="914400" lvl="1" indent="-449263"/>
            <a:r>
              <a:rPr lang="en-US" dirty="0" smtClean="0">
                <a:hlinkClick r:id="" action="ppaction://customshow?id=14&amp;return=true"/>
              </a:rPr>
              <a:t>Employability</a:t>
            </a:r>
            <a:endParaRPr lang="en-US" dirty="0" smtClean="0"/>
          </a:p>
          <a:p>
            <a:pPr marL="914400" lvl="1" indent="-449263"/>
            <a:r>
              <a:rPr lang="en-US" dirty="0" smtClean="0">
                <a:hlinkClick r:id="" action="ppaction://customshow?id=15&amp;return=true"/>
              </a:rPr>
              <a:t>Changeability</a:t>
            </a:r>
            <a:endParaRPr lang="en-US" dirty="0" smtClean="0"/>
          </a:p>
          <a:p>
            <a:pPr marL="914400" lvl="1" indent="-449263"/>
            <a:r>
              <a:rPr lang="en-US" dirty="0" smtClean="0">
                <a:hlinkClick r:id="" action="ppaction://customshow?id=16&amp;return=true"/>
              </a:rPr>
              <a:t>Social Tension</a:t>
            </a:r>
            <a:endParaRPr lang="en-US" dirty="0" smtClean="0"/>
          </a:p>
          <a:p>
            <a:pPr marL="914400" lvl="1" indent="-449263"/>
            <a:r>
              <a:rPr lang="en-US" dirty="0" err="1" smtClean="0">
                <a:hlinkClick r:id="" action="ppaction://customshow?id=17&amp;return=true"/>
              </a:rPr>
              <a:t>Democratisation</a:t>
            </a:r>
            <a:r>
              <a:rPr lang="en-US" dirty="0" smtClean="0">
                <a:hlinkClick r:id="" action="ppaction://customshow?id=17&amp;return=true"/>
              </a:rPr>
              <a:t> of Work Process</a:t>
            </a:r>
            <a:endParaRPr lang="en-US" dirty="0" smtClean="0"/>
          </a:p>
          <a:p>
            <a:pPr marL="914400" lvl="1" indent="-449263"/>
            <a:r>
              <a:rPr lang="en-US" dirty="0" smtClean="0">
                <a:hlinkClick r:id="" action="ppaction://customshow?id=18&amp;return=true"/>
              </a:rPr>
              <a:t>Empowerment</a:t>
            </a:r>
            <a:endParaRPr lang="en-US" dirty="0" smtClean="0"/>
          </a:p>
          <a:p>
            <a:pPr marL="914400" lvl="1" indent="-449263"/>
            <a:r>
              <a:rPr lang="en-US" dirty="0" smtClean="0">
                <a:hlinkClick r:id="" action="ppaction://customshow?id=19&amp;return=true"/>
              </a:rPr>
              <a:t>Service Orientation</a:t>
            </a:r>
            <a:endParaRPr lang="en-US" dirty="0" smtClean="0"/>
          </a:p>
          <a:p>
            <a:pPr marL="914400" lvl="1" indent="-449263"/>
            <a:r>
              <a:rPr lang="en-US" dirty="0" smtClean="0">
                <a:hlinkClick r:id="" action="ppaction://customshow?id=20&amp;return=true"/>
              </a:rPr>
              <a:t>Changing Expectations of Stakeholders</a:t>
            </a:r>
            <a:endParaRPr lang="en-US" dirty="0" smtClean="0"/>
          </a:p>
          <a:p>
            <a:pPr marL="914400" lvl="1" indent="-449263">
              <a:buNone/>
            </a:pP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2</a:t>
            </a:r>
            <a:endParaRPr lang="en-US" dirty="0"/>
          </a:p>
        </p:txBody>
      </p:sp>
      <p:sp>
        <p:nvSpPr>
          <p:cNvPr id="3" name="Content Placeholder 2"/>
          <p:cNvSpPr>
            <a:spLocks noGrp="1"/>
          </p:cNvSpPr>
          <p:nvPr>
            <p:ph idx="1"/>
          </p:nvPr>
        </p:nvSpPr>
        <p:spPr>
          <a:solidFill>
            <a:schemeClr val="tx2">
              <a:lumMod val="40000"/>
              <a:lumOff val="60000"/>
            </a:schemeClr>
          </a:solidFill>
        </p:spPr>
        <p:txBody>
          <a:bodyPr/>
          <a:lstStyle/>
          <a:p>
            <a:pPr>
              <a:buNone/>
            </a:pPr>
            <a:endParaRPr lang="en-US" dirty="0" smtClean="0"/>
          </a:p>
          <a:p>
            <a:pPr>
              <a:buNone/>
            </a:pPr>
            <a:endParaRPr lang="en-US" dirty="0" smtClean="0"/>
          </a:p>
          <a:p>
            <a:pPr algn="ctr">
              <a:buNone/>
            </a:pPr>
            <a:r>
              <a:rPr lang="en-US" sz="13800" dirty="0" smtClean="0">
                <a:solidFill>
                  <a:schemeClr val="accent4">
                    <a:lumMod val="75000"/>
                  </a:schemeClr>
                </a:solidFill>
              </a:rPr>
              <a:t>The-End</a:t>
            </a:r>
            <a:endParaRPr lang="en-US" sz="13800"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pPr marL="0" indent="0">
              <a:buNone/>
            </a:pPr>
            <a:r>
              <a:rPr lang="en-US" dirty="0" smtClean="0"/>
              <a:t>A major transformation in environment necessitates a shift in individual and collective paradigm as the old ways of explaining reality tend to become dysfunctional.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Issues </a:t>
            </a:r>
            <a:endParaRPr lang="en-US" dirty="0"/>
          </a:p>
        </p:txBody>
      </p:sp>
      <p:sp>
        <p:nvSpPr>
          <p:cNvPr id="3" name="Content Placeholder 2"/>
          <p:cNvSpPr>
            <a:spLocks noGrp="1"/>
          </p:cNvSpPr>
          <p:nvPr>
            <p:ph idx="1"/>
          </p:nvPr>
        </p:nvSpPr>
        <p:spPr/>
        <p:txBody>
          <a:bodyPr/>
          <a:lstStyle/>
          <a:p>
            <a:pPr marL="514350" indent="-514350"/>
            <a:r>
              <a:rPr lang="en-US" dirty="0" smtClean="0"/>
              <a:t>The new history, beginning from 1947 was started with the euphoria of regaining freedom, this released a great deal of energy and </a:t>
            </a:r>
            <a:r>
              <a:rPr lang="en-US" dirty="0" err="1" smtClean="0"/>
              <a:t>fervour</a:t>
            </a:r>
            <a:r>
              <a:rPr lang="en-US" dirty="0" smtClean="0"/>
              <a:t> towards nation building. </a:t>
            </a:r>
          </a:p>
          <a:p>
            <a:pPr marL="514350" indent="-514350"/>
            <a:r>
              <a:rPr lang="en-US" dirty="0" smtClean="0"/>
              <a:t>In order to accelerate the processes of nation building, the country chose to </a:t>
            </a:r>
            <a:r>
              <a:rPr lang="en-US" dirty="0" err="1" smtClean="0"/>
              <a:t>industrialise</a:t>
            </a:r>
            <a:r>
              <a:rPr lang="en-US" dirty="0" smtClean="0"/>
              <a:t> itself as rapidly as possible and Western models were emulated on a large scale.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Paradigm Shift </a:t>
            </a:r>
            <a:endParaRPr lang="en-US" dirty="0"/>
          </a:p>
        </p:txBody>
      </p:sp>
      <p:sp>
        <p:nvSpPr>
          <p:cNvPr id="3" name="Content Placeholder 2"/>
          <p:cNvSpPr>
            <a:spLocks noGrp="1"/>
          </p:cNvSpPr>
          <p:nvPr>
            <p:ph idx="1"/>
          </p:nvPr>
        </p:nvSpPr>
        <p:spPr/>
        <p:txBody>
          <a:bodyPr>
            <a:normAutofit lnSpcReduction="10000"/>
          </a:bodyPr>
          <a:lstStyle/>
          <a:p>
            <a:r>
              <a:rPr lang="en-US" dirty="0" smtClean="0"/>
              <a:t>Paradigm refers to fixed mental states or metaphors, including a set of beliefs, values and assumptions through which we construct as our personal reality. </a:t>
            </a:r>
          </a:p>
          <a:p>
            <a:r>
              <a:rPr lang="en-US" dirty="0" smtClean="0"/>
              <a:t>Societies develop their own respective collective paradigm which provides the basic framework by which they explain the nature of reality, enact their external environ-</a:t>
            </a:r>
            <a:r>
              <a:rPr lang="en-US" dirty="0" err="1" smtClean="0"/>
              <a:t>ments</a:t>
            </a:r>
            <a:r>
              <a:rPr lang="en-US" dirty="0" smtClean="0"/>
              <a:t> and define their-relationship with external world.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Paradigm Shift </a:t>
            </a:r>
            <a:endParaRPr lang="en-US" dirty="0"/>
          </a:p>
        </p:txBody>
      </p:sp>
      <p:sp>
        <p:nvSpPr>
          <p:cNvPr id="3" name="Content Placeholder 2"/>
          <p:cNvSpPr>
            <a:spLocks noGrp="1"/>
          </p:cNvSpPr>
          <p:nvPr>
            <p:ph idx="1"/>
          </p:nvPr>
        </p:nvSpPr>
        <p:spPr/>
        <p:txBody>
          <a:bodyPr>
            <a:normAutofit lnSpcReduction="10000"/>
          </a:bodyPr>
          <a:lstStyle/>
          <a:p>
            <a:pPr marL="0" indent="0">
              <a:lnSpc>
                <a:spcPct val="110000"/>
              </a:lnSpc>
              <a:buNone/>
            </a:pPr>
            <a:r>
              <a:rPr lang="en-US" dirty="0" smtClean="0"/>
              <a:t>The agrarian society was </a:t>
            </a:r>
            <a:r>
              <a:rPr lang="en-US" dirty="0" err="1" smtClean="0"/>
              <a:t>characterised</a:t>
            </a:r>
            <a:r>
              <a:rPr lang="en-US" dirty="0" smtClean="0"/>
              <a:t> by mind-set which included, </a:t>
            </a:r>
          </a:p>
          <a:p>
            <a:pPr>
              <a:lnSpc>
                <a:spcPct val="110000"/>
              </a:lnSpc>
            </a:pPr>
            <a:r>
              <a:rPr lang="en-US" sz="3000" dirty="0" smtClean="0"/>
              <a:t>Permanent settlement </a:t>
            </a:r>
          </a:p>
          <a:p>
            <a:r>
              <a:rPr lang="en-US" sz="3000" dirty="0" smtClean="0"/>
              <a:t>Joint and extended family </a:t>
            </a:r>
          </a:p>
          <a:p>
            <a:r>
              <a:rPr lang="en-US" sz="3000" dirty="0" smtClean="0"/>
              <a:t>Religion as the main social control mechanism</a:t>
            </a:r>
          </a:p>
          <a:p>
            <a:r>
              <a:rPr lang="en-US" sz="3000" dirty="0" smtClean="0"/>
              <a:t>Teamwork and collaborative orientation </a:t>
            </a:r>
          </a:p>
          <a:p>
            <a:r>
              <a:rPr lang="en-US" sz="3000" dirty="0" smtClean="0"/>
              <a:t>Self sufficiency through symbiotic relationship </a:t>
            </a:r>
          </a:p>
          <a:p>
            <a:r>
              <a:rPr lang="en-US" sz="2800" dirty="0" smtClean="0"/>
              <a:t>Distinct roles of men and women</a:t>
            </a:r>
          </a:p>
          <a:p>
            <a:r>
              <a:rPr lang="en-US" sz="2800" dirty="0" smtClean="0"/>
              <a:t>Ascribed status based on caste hierarchy </a:t>
            </a:r>
          </a:p>
          <a:p>
            <a:r>
              <a:rPr lang="en-US" sz="2800" dirty="0" smtClean="0"/>
              <a:t>Consumption based production for meeting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1538</TotalTime>
  <Words>7226</Words>
  <Application>Microsoft Office PowerPoint</Application>
  <PresentationFormat>On-screen Show (4:3)</PresentationFormat>
  <Paragraphs>339</Paragraphs>
  <Slides>36</Slides>
  <Notes>32</Notes>
  <HiddenSlides>0</HiddenSlides>
  <MMClips>0</MMClips>
  <ScaleCrop>false</ScaleCrop>
  <HeadingPairs>
    <vt:vector size="6" baseType="variant">
      <vt:variant>
        <vt:lpstr>Theme</vt:lpstr>
      </vt:variant>
      <vt:variant>
        <vt:i4>1</vt:i4>
      </vt:variant>
      <vt:variant>
        <vt:lpstr>Slide Titles</vt:lpstr>
      </vt:variant>
      <vt:variant>
        <vt:i4>36</vt:i4>
      </vt:variant>
      <vt:variant>
        <vt:lpstr>Custom Shows</vt:lpstr>
      </vt:variant>
      <vt:variant>
        <vt:i4>21</vt:i4>
      </vt:variant>
    </vt:vector>
  </HeadingPairs>
  <TitlesOfParts>
    <vt:vector size="58" baseType="lpstr">
      <vt:lpstr>Module</vt:lpstr>
      <vt:lpstr>Unit  2</vt:lpstr>
      <vt:lpstr>Unit   2</vt:lpstr>
      <vt:lpstr>Unit   2</vt:lpstr>
      <vt:lpstr>Unit   2</vt:lpstr>
      <vt:lpstr>Unit   2</vt:lpstr>
      <vt:lpstr>Introduction </vt:lpstr>
      <vt:lpstr>Social Issues </vt:lpstr>
      <vt:lpstr>Paradigm Shift </vt:lpstr>
      <vt:lpstr>Paradigm Shift </vt:lpstr>
      <vt:lpstr>Paradigm Shift </vt:lpstr>
      <vt:lpstr>Paradigm Shift </vt:lpstr>
      <vt:lpstr>Paradigm Shift </vt:lpstr>
      <vt:lpstr>Paradigm Shift </vt:lpstr>
      <vt:lpstr>Paradigm Shift </vt:lpstr>
      <vt:lpstr>Paradigm Shift </vt:lpstr>
      <vt:lpstr>Paradigm Shift </vt:lpstr>
      <vt:lpstr>Paradigm Shift </vt:lpstr>
      <vt:lpstr>Paradigm Shift </vt:lpstr>
      <vt:lpstr>Paradigm Shift </vt:lpstr>
      <vt:lpstr>Paradigm Shift </vt:lpstr>
      <vt:lpstr>Paradigm Shift </vt:lpstr>
      <vt:lpstr>Changes in Social Institutions </vt:lpstr>
      <vt:lpstr>Changes in Social Institutions </vt:lpstr>
      <vt:lpstr>Changes in Social Institutions </vt:lpstr>
      <vt:lpstr>Changes in Social Institutions </vt:lpstr>
      <vt:lpstr>Organisational Relevance </vt:lpstr>
      <vt:lpstr>Organisational Relevance </vt:lpstr>
      <vt:lpstr>Organisational Relevance </vt:lpstr>
      <vt:lpstr>Organisational Relevance </vt:lpstr>
      <vt:lpstr>Organisational Relevance </vt:lpstr>
      <vt:lpstr>Organisational Relevance </vt:lpstr>
      <vt:lpstr>Organisational Relevance </vt:lpstr>
      <vt:lpstr>Organisational Relevance </vt:lpstr>
      <vt:lpstr>Organisational Relevance </vt:lpstr>
      <vt:lpstr>Organisational Relevance </vt:lpstr>
      <vt:lpstr>Organisational Relevance </vt:lpstr>
      <vt:lpstr>Introduction</vt:lpstr>
      <vt:lpstr>Social Issues</vt:lpstr>
      <vt:lpstr>Paradigms Shift</vt:lpstr>
      <vt:lpstr>Work Organization</vt:lpstr>
      <vt:lpstr>Social Structure</vt:lpstr>
      <vt:lpstr>Dependency Syndrome</vt:lpstr>
      <vt:lpstr>Cultural Dimensions</vt:lpstr>
      <vt:lpstr>Managing Diversity</vt:lpstr>
      <vt:lpstr>Gender Issues</vt:lpstr>
      <vt:lpstr>Knowledge Workers</vt:lpstr>
      <vt:lpstr>Changes in Social Institutions</vt:lpstr>
      <vt:lpstr>Changes in Family</vt:lpstr>
      <vt:lpstr>Changes in community</vt:lpstr>
      <vt:lpstr>Changes in Education</vt:lpstr>
      <vt:lpstr>Employability</vt:lpstr>
      <vt:lpstr>Changeability</vt:lpstr>
      <vt:lpstr>Social Tension</vt:lpstr>
      <vt:lpstr>Democratisation of Work Process</vt:lpstr>
      <vt:lpstr>Empowerment</vt:lpstr>
      <vt:lpstr>Service Orientation</vt:lpstr>
      <vt:lpstr>Changing Expectations of--</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PDS</dc:creator>
  <cp:lastModifiedBy>HCL</cp:lastModifiedBy>
  <cp:revision>370</cp:revision>
  <dcterms:created xsi:type="dcterms:W3CDTF">2006-08-16T00:00:00Z</dcterms:created>
  <dcterms:modified xsi:type="dcterms:W3CDTF">2010-07-29T08:44:11Z</dcterms:modified>
</cp:coreProperties>
</file>