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398" r:id="rId2"/>
    <p:sldId id="455" r:id="rId3"/>
    <p:sldId id="456" r:id="rId4"/>
    <p:sldId id="406" r:id="rId5"/>
    <p:sldId id="407" r:id="rId6"/>
    <p:sldId id="408" r:id="rId7"/>
    <p:sldId id="409" r:id="rId8"/>
    <p:sldId id="410" r:id="rId9"/>
    <p:sldId id="411" r:id="rId10"/>
    <p:sldId id="412" r:id="rId11"/>
    <p:sldId id="413" r:id="rId12"/>
    <p:sldId id="414" r:id="rId13"/>
    <p:sldId id="416" r:id="rId14"/>
    <p:sldId id="417" r:id="rId15"/>
    <p:sldId id="418" r:id="rId16"/>
    <p:sldId id="419" r:id="rId17"/>
    <p:sldId id="420" r:id="rId18"/>
    <p:sldId id="421" r:id="rId19"/>
    <p:sldId id="423" r:id="rId20"/>
    <p:sldId id="422" r:id="rId21"/>
    <p:sldId id="457" r:id="rId22"/>
    <p:sldId id="424" r:id="rId23"/>
    <p:sldId id="426" r:id="rId24"/>
    <p:sldId id="425" r:id="rId25"/>
    <p:sldId id="427" r:id="rId26"/>
    <p:sldId id="428" r:id="rId27"/>
    <p:sldId id="431" r:id="rId28"/>
    <p:sldId id="433" r:id="rId29"/>
    <p:sldId id="434" r:id="rId30"/>
    <p:sldId id="435" r:id="rId31"/>
    <p:sldId id="432" r:id="rId32"/>
    <p:sldId id="436" r:id="rId33"/>
    <p:sldId id="437" r:id="rId34"/>
    <p:sldId id="438" r:id="rId35"/>
    <p:sldId id="439" r:id="rId36"/>
    <p:sldId id="440" r:id="rId37"/>
    <p:sldId id="441" r:id="rId38"/>
    <p:sldId id="443" r:id="rId39"/>
    <p:sldId id="442" r:id="rId40"/>
    <p:sldId id="444" r:id="rId41"/>
    <p:sldId id="446" r:id="rId42"/>
    <p:sldId id="448" r:id="rId43"/>
    <p:sldId id="449" r:id="rId44"/>
    <p:sldId id="450" r:id="rId45"/>
    <p:sldId id="451" r:id="rId46"/>
    <p:sldId id="453" r:id="rId47"/>
    <p:sldId id="454" r:id="rId48"/>
  </p:sldIdLst>
  <p:sldSz cx="9144000" cy="6858000" type="screen4x3"/>
  <p:notesSz cx="6858000" cy="9144000"/>
  <p:custShowLst>
    <p:custShow name="Introduction" id="0">
      <p:sldLst>
        <p:sld r:id="rId5"/>
        <p:sld r:id="rId6"/>
      </p:sldLst>
    </p:custShow>
    <p:custShow name="Perceptual Selectivity and---" id="1">
      <p:sldLst>
        <p:sld r:id="rId7"/>
        <p:sld r:id="rId8"/>
        <p:sld r:id="rId9"/>
        <p:sld r:id="rId10"/>
        <p:sld r:id="rId11"/>
        <p:sld r:id="rId12"/>
        <p:sld r:id="rId13"/>
        <p:sld r:id="rId14"/>
        <p:sld r:id="rId15"/>
        <p:sld r:id="rId16"/>
      </p:sldLst>
    </p:custShow>
    <p:custShow name="Perceptual Sets and Perceptual-" id="2">
      <p:sldLst>
        <p:sld r:id="rId17"/>
        <p:sld r:id="rId18"/>
        <p:sld r:id="rId19"/>
        <p:sld r:id="rId20"/>
        <p:sld r:id="rId21"/>
        <p:sld r:id="rId22"/>
      </p:sldLst>
    </p:custShow>
    <p:custShow name="Halo Effect and Stereotyping" id="3">
      <p:sldLst>
        <p:sld r:id="rId23"/>
        <p:sld r:id="rId24"/>
        <p:sld r:id="rId25"/>
      </p:sldLst>
    </p:custShow>
    <p:custShow name="Attributions" id="4">
      <p:sldLst>
        <p:sld r:id="rId26"/>
        <p:sld r:id="rId27"/>
      </p:sldLst>
    </p:custShow>
    <p:custShow name="Perception: Errors and Remedies" id="5">
      <p:sldLst>
        <p:sld r:id="rId28"/>
        <p:sld r:id="rId29"/>
        <p:sld r:id="rId30"/>
        <p:sld r:id="rId31"/>
        <p:sld r:id="rId32"/>
        <p:sld r:id="rId33"/>
        <p:sld r:id="rId34"/>
        <p:sld r:id="rId35"/>
        <p:sld r:id="rId36"/>
        <p:sld r:id="rId37"/>
      </p:sldLst>
    </p:custShow>
    <p:custShow name="Interpersonal Perception" id="6">
      <p:sldLst>
        <p:sld r:id="rId38"/>
        <p:sld r:id="rId39"/>
        <p:sld r:id="rId40"/>
        <p:sld r:id="rId41"/>
        <p:sld r:id="rId42"/>
      </p:sldLst>
    </p:custShow>
    <p:custShow name="Perception and its Application-" id="7">
      <p:sldLst>
        <p:sld r:id="rId43"/>
        <p:sld r:id="rId44"/>
        <p:sld r:id="rId45"/>
        <p:sld r:id="rId46"/>
        <p:sld r:id="rId47"/>
        <p:sld r:id="rId48"/>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1182" autoAdjust="0"/>
  </p:normalViewPr>
  <p:slideViewPr>
    <p:cSldViewPr>
      <p:cViewPr>
        <p:scale>
          <a:sx n="45" d="100"/>
          <a:sy n="45" d="100"/>
        </p:scale>
        <p:origin x="-1152" y="-49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FC85F-110C-4B4D-8C74-E5B16D3F9EE2}" type="datetimeFigureOut">
              <a:rPr lang="en-US" smtClean="0"/>
              <a:pPr/>
              <a:t>8/13/2010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4C938-7FB1-4297-97B6-E7228C0C11F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baseline="0" dirty="0" smtClean="0">
                <a:solidFill>
                  <a:schemeClr val="tx1"/>
                </a:solidFill>
                <a:latin typeface="+mn-lt"/>
                <a:ea typeface="+mn-ea"/>
                <a:cs typeface="+mn-cs"/>
              </a:rPr>
              <a:t>We humans seem to attach meanings, interpretations, values and aims to our actions. What we do in the world depends on how we understand our place in it, depends on how we perceive ourselves and our social and physical environment, depends on how we perceive our circumstances. We explain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with terms like `reason', </a:t>
            </a:r>
            <a:r>
              <a:rPr lang="en-US" sz="1200" kern="1200" baseline="300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motive', `intention', `purpose', `desire' and so on. </a:t>
            </a:r>
          </a:p>
          <a:p>
            <a:r>
              <a:rPr lang="en-US" sz="1200" kern="1200" baseline="0" dirty="0" smtClean="0">
                <a:solidFill>
                  <a:schemeClr val="tx1"/>
                </a:solidFill>
                <a:latin typeface="+mn-lt"/>
                <a:ea typeface="+mn-ea"/>
                <a:cs typeface="+mn-cs"/>
              </a:rPr>
              <a:t>Therefore, the issue is - each one of us perceive the world around us in different ways. It is our persona) perception of that reality which shapes and directs our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some `objective' understanding of external reality. For example, if one person on a hillside perceives that it is cold, he will reach for his sweater. On the other hand, if the person standing next to him perceives that it is warm, he will remove his sweater. These contrasting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can be witnessed happening at the same time, regardless of the actual ambient temperature as measured by a thermometer. Another example would be the universal assumption made by managers that subordinates always want promotion when, in-fact, many subordinates really psychologically forced to accept a promotion. Managers seldom attempt to find out and sometimes subordinates themselves do not know, whether promotion should be offered. In other words, the perceptual world of the manager is quite different from the perceptual world of the subordinates and both may be different from reality.. Thus, it is clear that human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is a function of the way in which we perceive the world around us, and how we perceive other people and-events in that world. </a:t>
            </a:r>
          </a:p>
          <a:p>
            <a:r>
              <a:rPr lang="en-US" sz="1200" kern="1200" baseline="0" dirty="0" smtClean="0">
                <a:solidFill>
                  <a:schemeClr val="tx1"/>
                </a:solidFill>
                <a:latin typeface="+mn-lt"/>
                <a:ea typeface="+mn-ea"/>
                <a:cs typeface="+mn-cs"/>
              </a:rPr>
              <a:t>We often find ourselves unable to understand other people's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To understand each other's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we need to be able to understand each other's perceptions. First of all, we need to be able to understand why we perceive things differently.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Our attention is also influenced by context Factors. For example, the naval commander on the ship's bridge and the cook in the kitchen may both have occasion to shout "fire", but these identical utterances will mean quite different things to those within earshot and will lead to radically different forms of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(involving the taking and the saving of lives respectively). Thus, it is clear that knowledge of the context also affect our attention. The internal factors affecting perception 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Learning: </a:t>
            </a:r>
            <a:r>
              <a:rPr lang="en-US" sz="1200" b="0" kern="1200" baseline="0" dirty="0" smtClean="0">
                <a:solidFill>
                  <a:schemeClr val="tx1"/>
                </a:solidFill>
                <a:latin typeface="+mn-lt"/>
                <a:ea typeface="+mn-ea"/>
                <a:cs typeface="+mn-cs"/>
              </a:rPr>
              <a:t>Our past experience leads to the development of perceptual expectations or perceptual sets which give us predispositions to perceive and to pay attention to some stimuli and to ignore other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Personality: </a:t>
            </a:r>
            <a:r>
              <a:rPr lang="en-US" sz="1200" b="0" kern="1200" baseline="0" dirty="0" smtClean="0">
                <a:solidFill>
                  <a:schemeClr val="tx1"/>
                </a:solidFill>
                <a:latin typeface="+mn-lt"/>
                <a:ea typeface="+mn-ea"/>
                <a:cs typeface="+mn-cs"/>
              </a:rPr>
              <a:t>Our personality traits also predispose us to perceive the world in particular ways, to pay attention to some issues and events and human characteristics and not others.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Motivation: </a:t>
            </a:r>
            <a:r>
              <a:rPr lang="en-US" sz="1200" b="0" kern="1200" baseline="0" dirty="0" smtClean="0">
                <a:solidFill>
                  <a:schemeClr val="tx1"/>
                </a:solidFill>
                <a:latin typeface="+mn-lt"/>
                <a:ea typeface="+mn-ea"/>
                <a:cs typeface="+mn-cs"/>
              </a:rPr>
              <a:t>We are more likely to perceive as important, and thus to respond to, stimuli that find motivating.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Much of perception can be described as classification or </a:t>
            </a:r>
            <a:r>
              <a:rPr lang="en-US" sz="1200" kern="1200" baseline="0" dirty="0" err="1" smtClean="0">
                <a:solidFill>
                  <a:schemeClr val="tx1"/>
                </a:solidFill>
                <a:latin typeface="+mn-lt"/>
                <a:ea typeface="+mn-ea"/>
                <a:cs typeface="+mn-cs"/>
              </a:rPr>
              <a:t>categorisation</a:t>
            </a:r>
            <a:r>
              <a:rPr lang="en-US" sz="1200" kern="1200" baseline="0" dirty="0" smtClean="0">
                <a:solidFill>
                  <a:schemeClr val="tx1"/>
                </a:solidFill>
                <a:latin typeface="+mn-lt"/>
                <a:ea typeface="+mn-ea"/>
                <a:cs typeface="+mn-cs"/>
              </a:rPr>
              <a:t>. We </a:t>
            </a:r>
            <a:r>
              <a:rPr lang="en-US" sz="1200" kern="1200" baseline="0" dirty="0" err="1" smtClean="0">
                <a:solidFill>
                  <a:schemeClr val="tx1"/>
                </a:solidFill>
                <a:latin typeface="+mn-lt"/>
                <a:ea typeface="+mn-ea"/>
                <a:cs typeface="+mn-cs"/>
              </a:rPr>
              <a:t>categorise</a:t>
            </a:r>
            <a:r>
              <a:rPr lang="en-US" sz="1200" kern="1200" baseline="0" dirty="0" smtClean="0">
                <a:solidFill>
                  <a:schemeClr val="tx1"/>
                </a:solidFill>
                <a:latin typeface="+mn-lt"/>
                <a:ea typeface="+mn-ea"/>
                <a:cs typeface="+mn-cs"/>
              </a:rPr>
              <a:t> people as male or female, lazy or energetic, extrovert or shy. We classify objects as cars, buildings, furniture, crockery and so on and we refine our classification schemes further under these headings. It may be noted here that these categories are learned. They are social constructs. What we learn is often culture-bound or culture-specific. For example, the British revulsion at the thought of eating dog (classified as pet), the Hindu revulsion at the thought of eating beef (classified as sacred) and the Islamic aversion to alcohol (classified as proscribed by the Koran) are all culturally transmitted emotions based on learned values. However, different people within the same culture have different experiences and develop different expectations. The internal factors - our past experience and what we have learned, our personalities, our motivations - contribute to the development of our expectations of the world around us, what we want from it, what will happen in it and what should happen. We tend to select information that fits our expectations and pay less attention to information that does not.</a:t>
            </a:r>
          </a:p>
          <a:p>
            <a:r>
              <a:rPr lang="en-US" sz="1200" kern="1200" baseline="0" dirty="0" smtClean="0">
                <a:solidFill>
                  <a:schemeClr val="tx1"/>
                </a:solidFill>
                <a:latin typeface="+mn-lt"/>
                <a:ea typeface="+mn-ea"/>
                <a:cs typeface="+mn-cs"/>
              </a:rPr>
              <a:t>Our </a:t>
            </a:r>
            <a:r>
              <a:rPr lang="en-US" sz="1200" kern="1200" baseline="0" dirty="0" err="1" smtClean="0">
                <a:solidFill>
                  <a:schemeClr val="tx1"/>
                </a:solidFill>
                <a:latin typeface="+mn-lt"/>
                <a:ea typeface="+mn-ea"/>
                <a:cs typeface="+mn-cs"/>
              </a:rPr>
              <a:t>categorisation</a:t>
            </a:r>
            <a:r>
              <a:rPr lang="en-US" sz="1200" kern="1200" baseline="0" dirty="0" smtClean="0">
                <a:solidFill>
                  <a:schemeClr val="tx1"/>
                </a:solidFill>
                <a:latin typeface="+mn-lt"/>
                <a:ea typeface="+mn-ea"/>
                <a:cs typeface="+mn-cs"/>
              </a:rPr>
              <a:t> process and the search for meaning and pattern are key characteristics of perception. This perceptual work is captured by the concept of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is the process through which incoming stimuli are </a:t>
            </a:r>
            <a:r>
              <a:rPr lang="en-US" sz="1200" kern="1200" baseline="0" dirty="0" err="1" smtClean="0">
                <a:solidFill>
                  <a:schemeClr val="tx1"/>
                </a:solidFill>
                <a:latin typeface="+mn-lt"/>
                <a:ea typeface="+mn-ea"/>
                <a:cs typeface="+mn-cs"/>
              </a:rPr>
              <a:t>organised</a:t>
            </a:r>
            <a:r>
              <a:rPr lang="en-US" sz="1200" kern="1200" baseline="0" dirty="0" smtClean="0">
                <a:solidFill>
                  <a:schemeClr val="tx1"/>
                </a:solidFill>
                <a:latin typeface="+mn-lt"/>
                <a:ea typeface="+mn-ea"/>
                <a:cs typeface="+mn-cs"/>
              </a:rPr>
              <a:t> or patterned in systematic and meaningful ways. 26 </a:t>
            </a:r>
          </a:p>
          <a:p>
            <a:r>
              <a:rPr lang="en-US" sz="1200" kern="1200" baseline="0" dirty="0" smtClean="0">
                <a:solidFill>
                  <a:schemeClr val="tx1"/>
                </a:solidFill>
                <a:latin typeface="+mn-lt"/>
                <a:ea typeface="+mn-ea"/>
                <a:cs typeface="+mn-cs"/>
              </a:rPr>
              <a:t>Max Wertheimer first identified the principles by which the process of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operates. The `proximity principle' states that we tend to group together or to classify stimuli that are physically close to each other and which thus appear to `belong' together. For example, note how you `see' three pairs rather than six blobs here: </a:t>
            </a:r>
          </a:p>
          <a:p>
            <a:r>
              <a:rPr lang="en-US" sz="1200" kern="1200" baseline="0" dirty="0" smtClean="0">
                <a:solidFill>
                  <a:schemeClr val="tx1"/>
                </a:solidFill>
                <a:latin typeface="+mn-lt"/>
                <a:ea typeface="+mn-ea"/>
                <a:cs typeface="+mn-cs"/>
              </a:rPr>
              <a:t>The `similarity principle' states that we classify or group together stimuli that resemble each other in appearance in some respect. For example, note how you `see' four pairs here, not eight objects: </a:t>
            </a:r>
          </a:p>
          <a:p>
            <a:r>
              <a:rPr lang="en-US" sz="1200" kern="1200" baseline="0" dirty="0" smtClean="0">
                <a:solidFill>
                  <a:schemeClr val="tx1"/>
                </a:solidFill>
                <a:latin typeface="+mn-lt"/>
                <a:ea typeface="+mn-ea"/>
                <a:cs typeface="+mn-cs"/>
              </a:rPr>
              <a:t>The fact that we are able to make use of incomplete and ambiguous information by `filling in the gaps' from our own knowledge and past experience is known as the `principle of closure'.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baseline="0" dirty="0" smtClean="0">
                <a:solidFill>
                  <a:schemeClr val="tx1"/>
                </a:solidFill>
                <a:latin typeface="+mn-lt"/>
                <a:ea typeface="+mn-ea"/>
                <a:cs typeface="+mn-cs"/>
              </a:rPr>
              <a:t>In this unit, you have seen how the perceptual process selects incoming stimuli and </a:t>
            </a:r>
            <a:r>
              <a:rPr lang="en-US" sz="1200" kern="1200" baseline="0" dirty="0" err="1" smtClean="0">
                <a:solidFill>
                  <a:schemeClr val="tx1"/>
                </a:solidFill>
                <a:latin typeface="+mn-lt"/>
                <a:ea typeface="+mn-ea"/>
                <a:cs typeface="+mn-cs"/>
              </a:rPr>
              <a:t>organises</a:t>
            </a:r>
            <a:r>
              <a:rPr lang="en-US" sz="1200" kern="1200" baseline="0" dirty="0" smtClean="0">
                <a:solidFill>
                  <a:schemeClr val="tx1"/>
                </a:solidFill>
                <a:latin typeface="+mn-lt"/>
                <a:ea typeface="+mn-ea"/>
                <a:cs typeface="+mn-cs"/>
              </a:rPr>
              <a:t> them into meaningful patterns. It has also been shown that this processing is influenced by learning, motivation and personality -factors which give rise to expectations. These expectations, in turn, make us more ready to respond to certain stimuli in certain ways and less ready to respond to others. This readiness to respond is called the individual's </a:t>
            </a:r>
            <a:r>
              <a:rPr lang="en-US" sz="1200" b="1" kern="1200" baseline="0" dirty="0" smtClean="0">
                <a:solidFill>
                  <a:schemeClr val="tx1"/>
                </a:solidFill>
                <a:latin typeface="+mn-lt"/>
                <a:ea typeface="+mn-ea"/>
                <a:cs typeface="+mn-cs"/>
              </a:rPr>
              <a:t>perceptual set. </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perceptual set is an individual's predisposition to respond to events in a particular manner. A perceptual set is also known as a </a:t>
            </a:r>
            <a:r>
              <a:rPr lang="en-US" sz="1200" b="1" kern="1200" baseline="0" dirty="0" smtClean="0">
                <a:solidFill>
                  <a:schemeClr val="tx1"/>
                </a:solidFill>
                <a:latin typeface="+mn-lt"/>
                <a:ea typeface="+mn-ea"/>
                <a:cs typeface="+mn-cs"/>
              </a:rPr>
              <a:t>mental set. </a:t>
            </a:r>
            <a:r>
              <a:rPr lang="en-US" sz="1200" b="0" kern="1200" baseline="0" dirty="0" smtClean="0">
                <a:solidFill>
                  <a:schemeClr val="tx1"/>
                </a:solidFill>
                <a:latin typeface="+mn-lt"/>
                <a:ea typeface="+mn-ea"/>
                <a:cs typeface="+mn-cs"/>
              </a:rPr>
              <a:t>As we tend to perceive what we expect to perceive, this can also be called our perceptual expectations. We must accept the fact that two people can observe the `same' thing but perceive it in quite different ways. Many </a:t>
            </a:r>
            <a:r>
              <a:rPr lang="en-US" sz="1200" b="0" kern="1200" baseline="0" dirty="0" err="1" smtClean="0">
                <a:solidFill>
                  <a:schemeClr val="tx1"/>
                </a:solidFill>
                <a:latin typeface="+mn-lt"/>
                <a:ea typeface="+mn-ea"/>
                <a:cs typeface="+mn-cs"/>
              </a:rPr>
              <a:t>organisational</a:t>
            </a:r>
            <a:r>
              <a:rPr lang="en-US" sz="1200" b="0" kern="1200" baseline="0" dirty="0" smtClean="0">
                <a:solidFill>
                  <a:schemeClr val="tx1"/>
                </a:solidFill>
                <a:latin typeface="+mn-lt"/>
                <a:ea typeface="+mn-ea"/>
                <a:cs typeface="+mn-cs"/>
              </a:rPr>
              <a:t> problems, and particularly communication </a:t>
            </a:r>
            <a:r>
              <a:rPr lang="en-US" sz="1200" b="0" kern="1200" baseline="0" dirty="0" err="1" smtClean="0">
                <a:solidFill>
                  <a:schemeClr val="tx1"/>
                </a:solidFill>
                <a:latin typeface="+mn-lt"/>
                <a:ea typeface="+mn-ea"/>
                <a:cs typeface="+mn-cs"/>
              </a:rPr>
              <a:t>probelms</a:t>
            </a:r>
            <a:r>
              <a:rPr lang="en-US" sz="1200" b="0" kern="1200" baseline="0" dirty="0" smtClean="0">
                <a:solidFill>
                  <a:schemeClr val="tx1"/>
                </a:solidFill>
                <a:latin typeface="+mn-lt"/>
                <a:ea typeface="+mn-ea"/>
                <a:cs typeface="+mn-cs"/>
              </a:rPr>
              <a:t> are created by failure to appreciate this feature of the perceptual process. For example, top management of an </a:t>
            </a:r>
            <a:r>
              <a:rPr lang="en-US" sz="1200" b="0" kern="1200" baseline="0" dirty="0" err="1" smtClean="0">
                <a:solidFill>
                  <a:schemeClr val="tx1"/>
                </a:solidFill>
                <a:latin typeface="+mn-lt"/>
                <a:ea typeface="+mn-ea"/>
                <a:cs typeface="+mn-cs"/>
              </a:rPr>
              <a:t>organisation</a:t>
            </a:r>
            <a:r>
              <a:rPr lang="en-US" sz="1200" b="0" kern="1200" baseline="0" dirty="0" smtClean="0">
                <a:solidFill>
                  <a:schemeClr val="tx1"/>
                </a:solidFill>
                <a:latin typeface="+mn-lt"/>
                <a:ea typeface="+mn-ea"/>
                <a:cs typeface="+mn-cs"/>
              </a:rPr>
              <a:t> may perceive that junior employees are overreacting to trivial issues and may dismiss their complaints lightly. On the other hand, the junior employees may perceive that their grievances are genuine and that the top management are simply not taking them seriously. In a situation like this, it makes little sense to ask whose perceptions are correct. The starting point for resolving issues such as this must lie with the recognition that different people hold different, but equally legitimate, views of the same set of circumstances. </a:t>
            </a:r>
          </a:p>
          <a:p>
            <a:endParaRPr lang="en-US" sz="1200" b="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Another common example is the differences in perception that occur between the union and management. Some researchers believe that perceptual differences are a major explanation for industrial disputes. The same "facts" in a dispute are perceived quite differently by union members and by management. For example, union members may perceive that they are underpaid whereas management perceives that they are overpaid for the amount of work they do. In reality, pay may have nothing to do with the ensuing dispute, It might be due to the workers not having control over their own jobs and getting any recognition and they are reacting by perceiving that they are underpaid. </a:t>
            </a:r>
          </a:p>
          <a:p>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We each have a </a:t>
            </a:r>
            <a:r>
              <a:rPr lang="en-US" sz="1200" b="1" kern="1200" baseline="0" dirty="0" smtClean="0">
                <a:solidFill>
                  <a:schemeClr val="tx1"/>
                </a:solidFill>
                <a:latin typeface="+mn-lt"/>
                <a:ea typeface="+mn-ea"/>
                <a:cs typeface="+mn-cs"/>
              </a:rPr>
              <a:t>perceptual </a:t>
            </a:r>
            <a:r>
              <a:rPr lang="en-US" sz="1200" b="0" kern="1200" baseline="0" dirty="0" smtClean="0">
                <a:solidFill>
                  <a:schemeClr val="tx1"/>
                </a:solidFill>
                <a:latin typeface="+mn-lt"/>
                <a:ea typeface="+mn-ea"/>
                <a:cs typeface="+mn-cs"/>
              </a:rPr>
              <a:t>world that is selective and partial which concentrates on features of particular interest and importance to us. The individual's perceptual world </a:t>
            </a:r>
            <a:r>
              <a:rPr lang="en-US" sz="1200" kern="1200" baseline="0" dirty="0" smtClean="0">
                <a:solidFill>
                  <a:schemeClr val="tx1"/>
                </a:solidFill>
                <a:latin typeface="+mn-lt"/>
                <a:ea typeface="+mn-ea"/>
                <a:cs typeface="+mn-cs"/>
              </a:rPr>
              <a:t>is their personal internal image, map or picture of their social, physical and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environment. Through the processes of learning, motivation and personality development, we each have different expectations and different degrees of readiness to respond to objects, people and events in different ways.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It may be noted here that our perceptions, that is the meanings that we attach to the information available to us, shape our actions.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in an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context can usually be understood once we understand the way in which the individual perceives that context. Figure 3 illustrates the links between available information based on observation and experience, the perception based on that information and outcomes in terms of decisions with respect to actions.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Cultural factors also play a significant role in determining how we interpret available information and experience. Perceptual learning and development take place in the context of socio-cultural environment. It therefore, expected that the socio-cultural background of the individual will influence his/her perceptions. Accordingly, the nature of perceptual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will vary.</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kern="1200" baseline="0" dirty="0" smtClean="0">
                <a:solidFill>
                  <a:schemeClr val="tx1"/>
                </a:solidFill>
                <a:latin typeface="+mn-lt"/>
                <a:ea typeface="+mn-ea"/>
                <a:cs typeface="+mn-cs"/>
              </a:rPr>
              <a:t>In this unit, you have seen how the perceptual process selects incoming stimuli and </a:t>
            </a:r>
            <a:r>
              <a:rPr lang="en-US" sz="1200" kern="1200" baseline="0" dirty="0" err="1" smtClean="0">
                <a:solidFill>
                  <a:schemeClr val="tx1"/>
                </a:solidFill>
                <a:latin typeface="+mn-lt"/>
                <a:ea typeface="+mn-ea"/>
                <a:cs typeface="+mn-cs"/>
              </a:rPr>
              <a:t>organises</a:t>
            </a:r>
            <a:r>
              <a:rPr lang="en-US" sz="1200" kern="1200" baseline="0" dirty="0" smtClean="0">
                <a:solidFill>
                  <a:schemeClr val="tx1"/>
                </a:solidFill>
                <a:latin typeface="+mn-lt"/>
                <a:ea typeface="+mn-ea"/>
                <a:cs typeface="+mn-cs"/>
              </a:rPr>
              <a:t> them into meaningful patterns. It has also been shown that this processing is influenced by learning, motivation and personality -factors which give rise to expectations. These expectations, in turn, make us more ready to respond to certain stimuli in certain ways and less ready to respond to others. This readiness to respond is called the individual's </a:t>
            </a:r>
            <a:r>
              <a:rPr lang="en-US" sz="1200" b="1" kern="1200" baseline="0" dirty="0" smtClean="0">
                <a:solidFill>
                  <a:schemeClr val="tx1"/>
                </a:solidFill>
                <a:latin typeface="+mn-lt"/>
                <a:ea typeface="+mn-ea"/>
                <a:cs typeface="+mn-cs"/>
              </a:rPr>
              <a:t>perceptual set. </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perceptual set is an individual's predisposition to respond to events in a particular manner. A perceptual set is also known as a </a:t>
            </a:r>
            <a:r>
              <a:rPr lang="en-US" sz="1200" b="1" kern="1200" baseline="0" dirty="0" smtClean="0">
                <a:solidFill>
                  <a:schemeClr val="tx1"/>
                </a:solidFill>
                <a:latin typeface="+mn-lt"/>
                <a:ea typeface="+mn-ea"/>
                <a:cs typeface="+mn-cs"/>
              </a:rPr>
              <a:t>mental set. </a:t>
            </a:r>
            <a:r>
              <a:rPr lang="en-US" sz="1200" b="0" kern="1200" baseline="0" dirty="0" smtClean="0">
                <a:solidFill>
                  <a:schemeClr val="tx1"/>
                </a:solidFill>
                <a:latin typeface="+mn-lt"/>
                <a:ea typeface="+mn-ea"/>
                <a:cs typeface="+mn-cs"/>
              </a:rPr>
              <a:t>As we tend to perceive what we expect to perceive, this can also be called our perceptual expectations. We must accept the fact that two people can observe the `same' thing but perceive it in quite different ways. Many </a:t>
            </a:r>
            <a:r>
              <a:rPr lang="en-US" sz="1200" b="0" kern="1200" baseline="0" dirty="0" err="1" smtClean="0">
                <a:solidFill>
                  <a:schemeClr val="tx1"/>
                </a:solidFill>
                <a:latin typeface="+mn-lt"/>
                <a:ea typeface="+mn-ea"/>
                <a:cs typeface="+mn-cs"/>
              </a:rPr>
              <a:t>organisational</a:t>
            </a:r>
            <a:r>
              <a:rPr lang="en-US" sz="1200" b="0" kern="1200" baseline="0" dirty="0" smtClean="0">
                <a:solidFill>
                  <a:schemeClr val="tx1"/>
                </a:solidFill>
                <a:latin typeface="+mn-lt"/>
                <a:ea typeface="+mn-ea"/>
                <a:cs typeface="+mn-cs"/>
              </a:rPr>
              <a:t> problems, and particularly communication </a:t>
            </a:r>
            <a:r>
              <a:rPr lang="en-US" sz="1200" b="0" kern="1200" baseline="0" dirty="0" err="1" smtClean="0">
                <a:solidFill>
                  <a:schemeClr val="tx1"/>
                </a:solidFill>
                <a:latin typeface="+mn-lt"/>
                <a:ea typeface="+mn-ea"/>
                <a:cs typeface="+mn-cs"/>
              </a:rPr>
              <a:t>probelms</a:t>
            </a:r>
            <a:r>
              <a:rPr lang="en-US" sz="1200" b="0" kern="1200" baseline="0" dirty="0" smtClean="0">
                <a:solidFill>
                  <a:schemeClr val="tx1"/>
                </a:solidFill>
                <a:latin typeface="+mn-lt"/>
                <a:ea typeface="+mn-ea"/>
                <a:cs typeface="+mn-cs"/>
              </a:rPr>
              <a:t> are created by failure to appreciate this feature of the perceptual process. For example, top management of an </a:t>
            </a:r>
            <a:r>
              <a:rPr lang="en-US" sz="1200" b="0" kern="1200" baseline="0" dirty="0" err="1" smtClean="0">
                <a:solidFill>
                  <a:schemeClr val="tx1"/>
                </a:solidFill>
                <a:latin typeface="+mn-lt"/>
                <a:ea typeface="+mn-ea"/>
                <a:cs typeface="+mn-cs"/>
              </a:rPr>
              <a:t>organisation</a:t>
            </a:r>
            <a:r>
              <a:rPr lang="en-US" sz="1200" b="0" kern="1200" baseline="0" dirty="0" smtClean="0">
                <a:solidFill>
                  <a:schemeClr val="tx1"/>
                </a:solidFill>
                <a:latin typeface="+mn-lt"/>
                <a:ea typeface="+mn-ea"/>
                <a:cs typeface="+mn-cs"/>
              </a:rPr>
              <a:t> may perceive that junior employees are overreacting to trivial issues and may dismiss their complaints lightly. On the other hand, the junior employees may perceive that their grievances are genuine and that the top management are simply not taking them seriously. In a situation like this, it makes little sense to ask whose perceptions are correct. The starting point for resolving issues such as this must lie with the recognition that different people hold different, but equally legitimate, views of the same set of circumstances. </a:t>
            </a:r>
          </a:p>
          <a:p>
            <a:endParaRPr lang="en-US" sz="1200" b="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Another common example is the differences in perception that occur between the union and management. Some researchers believe that perceptual differences are a major explanation for industrial disputes. The same "facts" in a dispute are perceived quite differently by union members and by management. For example, union members may perceive that they are underpaid whereas management perceives that they are overpaid for the amount of work they do. In reality, pay may have nothing to do with the ensuing dispute, It might be due to the workers not having control over their own jobs and getting any recognition and they are reacting by perceiving that they are underpaid. </a:t>
            </a:r>
          </a:p>
          <a:p>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We each have a </a:t>
            </a:r>
            <a:r>
              <a:rPr lang="en-US" sz="1200" b="1" kern="1200" baseline="0" dirty="0" smtClean="0">
                <a:solidFill>
                  <a:schemeClr val="tx1"/>
                </a:solidFill>
                <a:latin typeface="+mn-lt"/>
                <a:ea typeface="+mn-ea"/>
                <a:cs typeface="+mn-cs"/>
              </a:rPr>
              <a:t>perceptual </a:t>
            </a:r>
            <a:r>
              <a:rPr lang="en-US" sz="1200" b="0" kern="1200" baseline="0" dirty="0" smtClean="0">
                <a:solidFill>
                  <a:schemeClr val="tx1"/>
                </a:solidFill>
                <a:latin typeface="+mn-lt"/>
                <a:ea typeface="+mn-ea"/>
                <a:cs typeface="+mn-cs"/>
              </a:rPr>
              <a:t>world that is selective and partial which concentrates on features of particular interest and importance to us. The individual's perceptual world </a:t>
            </a:r>
            <a:r>
              <a:rPr lang="en-US" sz="1200" kern="1200" baseline="0" dirty="0" smtClean="0">
                <a:solidFill>
                  <a:schemeClr val="tx1"/>
                </a:solidFill>
                <a:latin typeface="+mn-lt"/>
                <a:ea typeface="+mn-ea"/>
                <a:cs typeface="+mn-cs"/>
              </a:rPr>
              <a:t>is their personal internal image, map or picture of their social, physical and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environment. Through the processes of learning, motivation and personality development, we each have different expectations and different degrees of readiness to respond to objects, people and events in different ways.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It may be noted here that our perceptions, that is the meanings that we attach to the information available to us, shape our actions.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in an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context can usually be understood once we understand the way in which the individual perceives that context. Figure 3 illustrates the links between available information based on observation and experience, the perception based on that information and outcomes in terms of decisions with respect to actions.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Cultural factors also play a significant role in determining how we interpret available information and experience. Perceptual learning and development take place in the context of socio-cultural environment. It therefore, expected that the socio-cultural background of the individual will influence his/her perceptions. Accordingly, the nature of perceptual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will vary.</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kern="1200" baseline="0" dirty="0" smtClean="0">
                <a:solidFill>
                  <a:schemeClr val="tx1"/>
                </a:solidFill>
                <a:latin typeface="+mn-lt"/>
                <a:ea typeface="+mn-ea"/>
                <a:cs typeface="+mn-cs"/>
              </a:rPr>
              <a:t>In this unit, you have seen how the perceptual process selects incoming stimuli and </a:t>
            </a:r>
            <a:r>
              <a:rPr lang="en-US" sz="1200" kern="1200" baseline="0" dirty="0" err="1" smtClean="0">
                <a:solidFill>
                  <a:schemeClr val="tx1"/>
                </a:solidFill>
                <a:latin typeface="+mn-lt"/>
                <a:ea typeface="+mn-ea"/>
                <a:cs typeface="+mn-cs"/>
              </a:rPr>
              <a:t>organises</a:t>
            </a:r>
            <a:r>
              <a:rPr lang="en-US" sz="1200" kern="1200" baseline="0" dirty="0" smtClean="0">
                <a:solidFill>
                  <a:schemeClr val="tx1"/>
                </a:solidFill>
                <a:latin typeface="+mn-lt"/>
                <a:ea typeface="+mn-ea"/>
                <a:cs typeface="+mn-cs"/>
              </a:rPr>
              <a:t> them into meaningful patterns. It has also been shown that this processing is influenced by learning, motivation and personality -factors which give rise to expectations. These expectations, in turn, make us more ready to respond to certain stimuli in certain ways and less ready to respond to others. This readiness to respond is called the individual's </a:t>
            </a:r>
            <a:r>
              <a:rPr lang="en-US" sz="1200" b="1" kern="1200" baseline="0" dirty="0" smtClean="0">
                <a:solidFill>
                  <a:schemeClr val="tx1"/>
                </a:solidFill>
                <a:latin typeface="+mn-lt"/>
                <a:ea typeface="+mn-ea"/>
                <a:cs typeface="+mn-cs"/>
              </a:rPr>
              <a:t>perceptual set. </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perceptual set is an individual's predisposition to respond to events in a particular manner. A perceptual set is also known as a </a:t>
            </a:r>
            <a:r>
              <a:rPr lang="en-US" sz="1200" b="1" kern="1200" baseline="0" dirty="0" smtClean="0">
                <a:solidFill>
                  <a:schemeClr val="tx1"/>
                </a:solidFill>
                <a:latin typeface="+mn-lt"/>
                <a:ea typeface="+mn-ea"/>
                <a:cs typeface="+mn-cs"/>
              </a:rPr>
              <a:t>mental set. </a:t>
            </a:r>
            <a:r>
              <a:rPr lang="en-US" sz="1200" b="0" kern="1200" baseline="0" dirty="0" smtClean="0">
                <a:solidFill>
                  <a:schemeClr val="tx1"/>
                </a:solidFill>
                <a:latin typeface="+mn-lt"/>
                <a:ea typeface="+mn-ea"/>
                <a:cs typeface="+mn-cs"/>
              </a:rPr>
              <a:t>As we tend to perceive what we expect to perceive, this can also be called our perceptual expectations. We must accept the fact that two people can observe the `same' thing but perceive it in quite different ways. Many </a:t>
            </a:r>
            <a:r>
              <a:rPr lang="en-US" sz="1200" b="0" kern="1200" baseline="0" dirty="0" err="1" smtClean="0">
                <a:solidFill>
                  <a:schemeClr val="tx1"/>
                </a:solidFill>
                <a:latin typeface="+mn-lt"/>
                <a:ea typeface="+mn-ea"/>
                <a:cs typeface="+mn-cs"/>
              </a:rPr>
              <a:t>organisational</a:t>
            </a:r>
            <a:r>
              <a:rPr lang="en-US" sz="1200" b="0" kern="1200" baseline="0" dirty="0" smtClean="0">
                <a:solidFill>
                  <a:schemeClr val="tx1"/>
                </a:solidFill>
                <a:latin typeface="+mn-lt"/>
                <a:ea typeface="+mn-ea"/>
                <a:cs typeface="+mn-cs"/>
              </a:rPr>
              <a:t> problems, and particularly communication </a:t>
            </a:r>
            <a:r>
              <a:rPr lang="en-US" sz="1200" b="0" kern="1200" baseline="0" dirty="0" err="1" smtClean="0">
                <a:solidFill>
                  <a:schemeClr val="tx1"/>
                </a:solidFill>
                <a:latin typeface="+mn-lt"/>
                <a:ea typeface="+mn-ea"/>
                <a:cs typeface="+mn-cs"/>
              </a:rPr>
              <a:t>probelms</a:t>
            </a:r>
            <a:r>
              <a:rPr lang="en-US" sz="1200" b="0" kern="1200" baseline="0" dirty="0" smtClean="0">
                <a:solidFill>
                  <a:schemeClr val="tx1"/>
                </a:solidFill>
                <a:latin typeface="+mn-lt"/>
                <a:ea typeface="+mn-ea"/>
                <a:cs typeface="+mn-cs"/>
              </a:rPr>
              <a:t> are created by failure to appreciate this feature of the perceptual process. For example, top management of an </a:t>
            </a:r>
            <a:r>
              <a:rPr lang="en-US" sz="1200" b="0" kern="1200" baseline="0" dirty="0" err="1" smtClean="0">
                <a:solidFill>
                  <a:schemeClr val="tx1"/>
                </a:solidFill>
                <a:latin typeface="+mn-lt"/>
                <a:ea typeface="+mn-ea"/>
                <a:cs typeface="+mn-cs"/>
              </a:rPr>
              <a:t>organisation</a:t>
            </a:r>
            <a:r>
              <a:rPr lang="en-US" sz="1200" b="0" kern="1200" baseline="0" dirty="0" smtClean="0">
                <a:solidFill>
                  <a:schemeClr val="tx1"/>
                </a:solidFill>
                <a:latin typeface="+mn-lt"/>
                <a:ea typeface="+mn-ea"/>
                <a:cs typeface="+mn-cs"/>
              </a:rPr>
              <a:t> may perceive that junior employees are overreacting to trivial issues and may dismiss their complaints lightly. On the other hand, the junior employees may perceive that their grievances are genuine and that the top management are simply not taking them seriously. In a situation like this, it makes little sense to ask whose perceptions are correct. The starting point for resolving issues such as this must lie with the recognition that different people hold different, but equally legitimate, views of the same set of circumstances. </a:t>
            </a:r>
          </a:p>
          <a:p>
            <a:endParaRPr lang="en-US" sz="1200" b="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Another common example is the differences in perception that occur between the union and management. Some researchers believe that perceptual differences are a major explanation for industrial disputes. The same "facts" in a dispute are perceived quite differently by union members and by management. For example, union members may perceive that they are underpaid whereas management perceives that they are overpaid for the amount of work they do. In reality, pay may have nothing to do with the ensuing dispute, It might be due to the workers not having control over their own jobs and getting any recognition and they are reacting by perceiving that they are underpaid. </a:t>
            </a:r>
          </a:p>
          <a:p>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We each have a </a:t>
            </a:r>
            <a:r>
              <a:rPr lang="en-US" sz="1200" b="1" kern="1200" baseline="0" dirty="0" smtClean="0">
                <a:solidFill>
                  <a:schemeClr val="tx1"/>
                </a:solidFill>
                <a:latin typeface="+mn-lt"/>
                <a:ea typeface="+mn-ea"/>
                <a:cs typeface="+mn-cs"/>
              </a:rPr>
              <a:t>perceptual </a:t>
            </a:r>
            <a:r>
              <a:rPr lang="en-US" sz="1200" b="0" kern="1200" baseline="0" dirty="0" smtClean="0">
                <a:solidFill>
                  <a:schemeClr val="tx1"/>
                </a:solidFill>
                <a:latin typeface="+mn-lt"/>
                <a:ea typeface="+mn-ea"/>
                <a:cs typeface="+mn-cs"/>
              </a:rPr>
              <a:t>world that is selective and partial which concentrates on features of particular interest and importance to us. The individual's perceptual world </a:t>
            </a:r>
            <a:r>
              <a:rPr lang="en-US" sz="1200" kern="1200" baseline="0" dirty="0" smtClean="0">
                <a:solidFill>
                  <a:schemeClr val="tx1"/>
                </a:solidFill>
                <a:latin typeface="+mn-lt"/>
                <a:ea typeface="+mn-ea"/>
                <a:cs typeface="+mn-cs"/>
              </a:rPr>
              <a:t>is their personal internal image, map or picture of their social, physical and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environment. Through the processes of learning, motivation and personality development, we each have different expectations and different degrees of readiness to respond to objects, people and events in different ways.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It may be noted here that our perceptions, that is the meanings that we attach to the information available to us, shape our actions.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in an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context can usually be understood once we understand the way in which the individual perceives that context. Figure 3 illustrates the links between available information based on observation and experience, the perception based on that information and outcomes in terms of decisions with respect to actions.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Cultural factors also play a significant role in determining how we interpret available information and experience. Perceptual learning and development take place in the context of socio-cultural environment. It therefore, expected that the socio-cultural background of the individual will influence his/her perceptions. Accordingly, the nature of perceptual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will vary.</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18</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For example, one well-known piece of research compared the pace of life in six countries (Britain, Italy, Indonesia, Japan, Taiwan and the United States) by measuring: • the accuracy of clocks in city bank branches, • the speed at which city pedestrians walked, and • the length of time it took to buy a postage stamp. The research revealed that Japanese cities had the most accurate clocks, the fastest pedestrians and the most efficient post office clerks. Indonesian cities, in contrast, had the least accurate clocks and the slowest pedestrians. Italy had the slowest post office clerks. Therefore, it is clear that to understand an individual's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we need to know something of the elements in their perceptual world and the pattern of information and other cultural influences that have shaped that world. To change an individual's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therefore, we first have to consider changing their perceptions through the information and experiences available to them.</a:t>
            </a:r>
          </a:p>
        </p:txBody>
      </p:sp>
      <p:sp>
        <p:nvSpPr>
          <p:cNvPr id="4" name="Slide Number Placeholder 3"/>
          <p:cNvSpPr>
            <a:spLocks noGrp="1"/>
          </p:cNvSpPr>
          <p:nvPr>
            <p:ph type="sldNum" sz="quarter" idx="10"/>
          </p:nvPr>
        </p:nvSpPr>
        <p:spPr/>
        <p:txBody>
          <a:bodyPr/>
          <a:lstStyle/>
          <a:p>
            <a:fld id="{6E04C938-7FB1-4297-97B6-E7228C0C11F3}" type="slidenum">
              <a:rPr lang="en-US" smtClean="0"/>
              <a:pPr/>
              <a:t>20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For example, one well-known piece of research compared the pace of life in six countries (Britain, Italy, Indonesia, Japan, Taiwan and the United States) by measuring: • the accuracy of clocks in city bank branches, • the speed at which city pedestrians walked, and • the length of time it took to buy a postage stamp.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research revealed that Japanese cities had the most accurate clocks, the fastest pedestrians and the most efficient post office clerks. Indonesian cities, in contrast, had the least accurate clocks and the slowest pedestrians. Italy had the slowest post office clerks. Therefore, it is clear that to understand an individual's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we need to know something of the elements in their perceptual world and the pattern of information and other cultural influences that have shaped that world. To change an individual's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therefore, we first have to consider changing their perceptions through the information and experiences available to them.</a:t>
            </a:r>
          </a:p>
        </p:txBody>
      </p:sp>
      <p:sp>
        <p:nvSpPr>
          <p:cNvPr id="4" name="Slide Number Placeholder 3"/>
          <p:cNvSpPr>
            <a:spLocks noGrp="1"/>
          </p:cNvSpPr>
          <p:nvPr>
            <p:ph type="sldNum" sz="quarter" idx="10"/>
          </p:nvPr>
        </p:nvSpPr>
        <p:spPr/>
        <p:txBody>
          <a:bodyPr/>
          <a:lstStyle/>
          <a:p>
            <a:fld id="{6E04C938-7FB1-4297-97B6-E7228C0C11F3}" type="slidenum">
              <a:rPr lang="en-US" smtClean="0"/>
              <a:pPr/>
              <a:t>21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baseline="0" dirty="0" smtClean="0">
                <a:solidFill>
                  <a:schemeClr val="tx1"/>
                </a:solidFill>
                <a:latin typeface="+mn-lt"/>
                <a:ea typeface="+mn-ea"/>
                <a:cs typeface="+mn-cs"/>
              </a:rPr>
              <a:t>The concept of perceptual set or perceptual expectation applies to the ways in which we see other people, events and objects. To understand the nature of perception is to understand, at least in part, the sources and nature of many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problems. There are two related and prominent features of the process of people perception: the </a:t>
            </a:r>
            <a:r>
              <a:rPr lang="en-US" sz="1200" b="1" kern="1200" baseline="0" dirty="0" smtClean="0">
                <a:solidFill>
                  <a:schemeClr val="tx1"/>
                </a:solidFill>
                <a:latin typeface="+mn-lt"/>
                <a:ea typeface="+mn-ea"/>
                <a:cs typeface="+mn-cs"/>
              </a:rPr>
              <a:t>halo effect and stereotyping. </a:t>
            </a:r>
          </a:p>
          <a:p>
            <a:r>
              <a:rPr lang="en-US" sz="1200" kern="1200" baseline="0" dirty="0" smtClean="0">
                <a:solidFill>
                  <a:schemeClr val="tx1"/>
                </a:solidFill>
                <a:latin typeface="+mn-lt"/>
                <a:ea typeface="+mn-ea"/>
                <a:cs typeface="+mn-cs"/>
              </a:rPr>
              <a:t>The term `halo effect' was first used by the psychologist Edward Thorndike in 1920. A halo effect is a </a:t>
            </a:r>
            <a:r>
              <a:rPr lang="en-US" sz="1200" kern="1200" baseline="0" dirty="0" err="1" smtClean="0">
                <a:solidFill>
                  <a:schemeClr val="tx1"/>
                </a:solidFill>
                <a:latin typeface="+mn-lt"/>
                <a:ea typeface="+mn-ea"/>
                <a:cs typeface="+mn-cs"/>
              </a:rPr>
              <a:t>judgement</a:t>
            </a:r>
            <a:r>
              <a:rPr lang="en-US" sz="1200" kern="1200" baseline="0" dirty="0" smtClean="0">
                <a:solidFill>
                  <a:schemeClr val="tx1"/>
                </a:solidFill>
                <a:latin typeface="+mn-lt"/>
                <a:ea typeface="+mn-ea"/>
                <a:cs typeface="+mn-cs"/>
              </a:rPr>
              <a:t> based on a single striking characteristic such as an aspect of dress, speech, posture or nationality. Haloes can be positive or negative. This phenomenon applies to our perception of people. For example, it is a natural human response on meeting a stranger, to make </a:t>
            </a:r>
            <a:r>
              <a:rPr lang="en-US" sz="1200" kern="1200" baseline="0" dirty="0" err="1" smtClean="0">
                <a:solidFill>
                  <a:schemeClr val="tx1"/>
                </a:solidFill>
                <a:latin typeface="+mn-lt"/>
                <a:ea typeface="+mn-ea"/>
                <a:cs typeface="+mn-cs"/>
              </a:rPr>
              <a:t>judgements</a:t>
            </a:r>
            <a:r>
              <a:rPr lang="en-US" sz="1200" kern="1200" baseline="0" dirty="0" smtClean="0">
                <a:solidFill>
                  <a:schemeClr val="tx1"/>
                </a:solidFill>
                <a:latin typeface="+mn-lt"/>
                <a:ea typeface="+mn-ea"/>
                <a:cs typeface="+mn-cs"/>
              </a:rPr>
              <a:t> about the kind of person they are and whether we will like them or not. We do this to others on a first encounter, they do this to us. </a:t>
            </a:r>
          </a:p>
          <a:p>
            <a:r>
              <a:rPr lang="en-US" sz="1200" kern="1200" baseline="0" dirty="0" smtClean="0">
                <a:solidFill>
                  <a:schemeClr val="tx1"/>
                </a:solidFill>
                <a:latin typeface="+mn-lt"/>
                <a:ea typeface="+mn-ea"/>
                <a:cs typeface="+mn-cs"/>
              </a:rPr>
              <a:t>It may be noted here that the halo effect is an error at the selective attention stage (see figure 1). Since we cannot pay attention to so much new information about someone, we are forced to be selective with respect to the available information. The halo effect can work in both directions. For example, if our </a:t>
            </a:r>
            <a:r>
              <a:rPr lang="en-US" sz="1200" kern="1200" baseline="0" dirty="0" err="1" smtClean="0">
                <a:solidFill>
                  <a:schemeClr val="tx1"/>
                </a:solidFill>
                <a:latin typeface="+mn-lt"/>
                <a:ea typeface="+mn-ea"/>
                <a:cs typeface="+mn-cs"/>
              </a:rPr>
              <a:t>judgement</a:t>
            </a:r>
            <a:r>
              <a:rPr lang="en-US" sz="1200" kern="1200" baseline="0" dirty="0" smtClean="0">
                <a:solidFill>
                  <a:schemeClr val="tx1"/>
                </a:solidFill>
                <a:latin typeface="+mn-lt"/>
                <a:ea typeface="+mn-ea"/>
                <a:cs typeface="+mn-cs"/>
              </a:rPr>
              <a:t> about someone based on a single striking </a:t>
            </a:r>
            <a:r>
              <a:rPr lang="en-US" sz="1200" kern="1200" baseline="0" dirty="0" err="1" smtClean="0">
                <a:solidFill>
                  <a:schemeClr val="tx1"/>
                </a:solidFill>
                <a:latin typeface="+mn-lt"/>
                <a:ea typeface="+mn-ea"/>
                <a:cs typeface="+mn-cs"/>
              </a:rPr>
              <a:t>charactertistic</a:t>
            </a:r>
            <a:r>
              <a:rPr lang="en-US" sz="1200" kern="1200" baseline="0" dirty="0" smtClean="0">
                <a:solidFill>
                  <a:schemeClr val="tx1"/>
                </a:solidFill>
                <a:latin typeface="+mn-lt"/>
                <a:ea typeface="+mn-ea"/>
                <a:cs typeface="+mn-cs"/>
              </a:rPr>
              <a:t> is </a:t>
            </a:r>
            <a:r>
              <a:rPr lang="en-US" sz="1200" kern="1200" baseline="0" dirty="0" err="1" smtClean="0">
                <a:solidFill>
                  <a:schemeClr val="tx1"/>
                </a:solidFill>
                <a:latin typeface="+mn-lt"/>
                <a:ea typeface="+mn-ea"/>
                <a:cs typeface="+mn-cs"/>
              </a:rPr>
              <a:t>favourable</a:t>
            </a:r>
            <a:r>
              <a:rPr lang="en-US" sz="1200" kern="1200" baseline="0" dirty="0" smtClean="0">
                <a:solidFill>
                  <a:schemeClr val="tx1"/>
                </a:solidFill>
                <a:latin typeface="+mn-lt"/>
                <a:ea typeface="+mn-ea"/>
                <a:cs typeface="+mn-cs"/>
              </a:rPr>
              <a:t>, we give the other person a positive halo. If our </a:t>
            </a:r>
            <a:r>
              <a:rPr lang="en-US" sz="1200" kern="1200" baseline="0" dirty="0" err="1" smtClean="0">
                <a:solidFill>
                  <a:schemeClr val="tx1"/>
                </a:solidFill>
                <a:latin typeface="+mn-lt"/>
                <a:ea typeface="+mn-ea"/>
                <a:cs typeface="+mn-cs"/>
              </a:rPr>
              <a:t>judgement</a:t>
            </a:r>
            <a:r>
              <a:rPr lang="en-US" sz="1200" kern="1200" baseline="0" dirty="0" smtClean="0">
                <a:solidFill>
                  <a:schemeClr val="tx1"/>
                </a:solidFill>
                <a:latin typeface="+mn-lt"/>
                <a:ea typeface="+mn-ea"/>
                <a:cs typeface="+mn-cs"/>
              </a:rPr>
              <a:t>, on the other hand, is not </a:t>
            </a:r>
            <a:r>
              <a:rPr lang="en-US" sz="1200" kern="1200" baseline="0" dirty="0" err="1" smtClean="0">
                <a:solidFill>
                  <a:schemeClr val="tx1"/>
                </a:solidFill>
                <a:latin typeface="+mn-lt"/>
                <a:ea typeface="+mn-ea"/>
                <a:cs typeface="+mn-cs"/>
              </a:rPr>
              <a:t>favourable</a:t>
            </a:r>
            <a:r>
              <a:rPr lang="en-US" sz="1200" kern="1200" baseline="0" dirty="0" smtClean="0">
                <a:solidFill>
                  <a:schemeClr val="tx1"/>
                </a:solidFill>
                <a:latin typeface="+mn-lt"/>
                <a:ea typeface="+mn-ea"/>
                <a:cs typeface="+mn-cs"/>
              </a:rPr>
              <a:t>, we give the other person a negative halo. </a:t>
            </a:r>
          </a:p>
          <a:p>
            <a:r>
              <a:rPr lang="en-US" sz="1200" kern="1200" baseline="0" dirty="0" smtClean="0">
                <a:solidFill>
                  <a:schemeClr val="tx1"/>
                </a:solidFill>
                <a:latin typeface="+mn-lt"/>
                <a:ea typeface="+mn-ea"/>
                <a:cs typeface="+mn-cs"/>
              </a:rPr>
              <a:t>A recent comprehensive review of the performance appraisal literature found that the halo effect was the dependent variable in over a one third of the studies and was found to be a major problem affecting appraisal accuracy. Examples of the halo effect are the extremely attractive woman secretary who is perceived by her male boss as being an intelligent, good performer when, in fact, she is a poor typist and quite dense and the good typist who is also very bright but who is perceived by her male boss as a "secretary", not as a potential manager with the ability to cope with important responsibilities.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22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baseline="0" dirty="0" smtClean="0">
                <a:solidFill>
                  <a:schemeClr val="tx1"/>
                </a:solidFill>
                <a:latin typeface="+mn-lt"/>
                <a:ea typeface="+mn-ea"/>
                <a:cs typeface="+mn-cs"/>
              </a:rPr>
              <a:t>The concept of perceptual set or perceptual expectation applies to the ways in which we see other people, events and objects. To understand the nature of perception is to understand, at least in part, the sources and nature of many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problems. There are two related and prominent features of the process of people perception: the </a:t>
            </a:r>
            <a:r>
              <a:rPr lang="en-US" sz="1200" b="1" kern="1200" baseline="0" dirty="0" smtClean="0">
                <a:solidFill>
                  <a:schemeClr val="tx1"/>
                </a:solidFill>
                <a:latin typeface="+mn-lt"/>
                <a:ea typeface="+mn-ea"/>
                <a:cs typeface="+mn-cs"/>
              </a:rPr>
              <a:t>halo effect and stereotyping. </a:t>
            </a:r>
          </a:p>
          <a:p>
            <a:r>
              <a:rPr lang="en-US" sz="1200" kern="1200" baseline="0" dirty="0" smtClean="0">
                <a:solidFill>
                  <a:schemeClr val="tx1"/>
                </a:solidFill>
                <a:latin typeface="+mn-lt"/>
                <a:ea typeface="+mn-ea"/>
                <a:cs typeface="+mn-cs"/>
              </a:rPr>
              <a:t>The term `halo effect' was first used by the psychologist Edward Thorndike in 1920. A halo effect is a </a:t>
            </a:r>
            <a:r>
              <a:rPr lang="en-US" sz="1200" kern="1200" baseline="0" dirty="0" err="1" smtClean="0">
                <a:solidFill>
                  <a:schemeClr val="tx1"/>
                </a:solidFill>
                <a:latin typeface="+mn-lt"/>
                <a:ea typeface="+mn-ea"/>
                <a:cs typeface="+mn-cs"/>
              </a:rPr>
              <a:t>judgement</a:t>
            </a:r>
            <a:r>
              <a:rPr lang="en-US" sz="1200" kern="1200" baseline="0" dirty="0" smtClean="0">
                <a:solidFill>
                  <a:schemeClr val="tx1"/>
                </a:solidFill>
                <a:latin typeface="+mn-lt"/>
                <a:ea typeface="+mn-ea"/>
                <a:cs typeface="+mn-cs"/>
              </a:rPr>
              <a:t> based on a single striking characteristic such as an aspect of dress, speech, posture or nationality. Haloes can be positive or negative. This phenomenon applies to our perception of people. For example, it is a natural human response on meeting a stranger, to make </a:t>
            </a:r>
            <a:r>
              <a:rPr lang="en-US" sz="1200" kern="1200" baseline="0" dirty="0" err="1" smtClean="0">
                <a:solidFill>
                  <a:schemeClr val="tx1"/>
                </a:solidFill>
                <a:latin typeface="+mn-lt"/>
                <a:ea typeface="+mn-ea"/>
                <a:cs typeface="+mn-cs"/>
              </a:rPr>
              <a:t>judgements</a:t>
            </a:r>
            <a:r>
              <a:rPr lang="en-US" sz="1200" kern="1200" baseline="0" dirty="0" smtClean="0">
                <a:solidFill>
                  <a:schemeClr val="tx1"/>
                </a:solidFill>
                <a:latin typeface="+mn-lt"/>
                <a:ea typeface="+mn-ea"/>
                <a:cs typeface="+mn-cs"/>
              </a:rPr>
              <a:t> about the kind of person they are and whether we will like them or not. We do this to others on a first encounter, they do this to us. </a:t>
            </a:r>
          </a:p>
          <a:p>
            <a:r>
              <a:rPr lang="en-US" sz="1200" kern="1200" baseline="0" dirty="0" smtClean="0">
                <a:solidFill>
                  <a:schemeClr val="tx1"/>
                </a:solidFill>
                <a:latin typeface="+mn-lt"/>
                <a:ea typeface="+mn-ea"/>
                <a:cs typeface="+mn-cs"/>
              </a:rPr>
              <a:t>It may be noted here that the halo effect is an error at the selective attention stage (see figure 1). Since we cannot pay attention to so much new information about someone, we are forced to be selective with respect to the available information. The halo effect can work in both directions. For example, if our </a:t>
            </a:r>
            <a:r>
              <a:rPr lang="en-US" sz="1200" kern="1200" baseline="0" dirty="0" err="1" smtClean="0">
                <a:solidFill>
                  <a:schemeClr val="tx1"/>
                </a:solidFill>
                <a:latin typeface="+mn-lt"/>
                <a:ea typeface="+mn-ea"/>
                <a:cs typeface="+mn-cs"/>
              </a:rPr>
              <a:t>judgement</a:t>
            </a:r>
            <a:r>
              <a:rPr lang="en-US" sz="1200" kern="1200" baseline="0" dirty="0" smtClean="0">
                <a:solidFill>
                  <a:schemeClr val="tx1"/>
                </a:solidFill>
                <a:latin typeface="+mn-lt"/>
                <a:ea typeface="+mn-ea"/>
                <a:cs typeface="+mn-cs"/>
              </a:rPr>
              <a:t> about someone based on a single striking </a:t>
            </a:r>
            <a:r>
              <a:rPr lang="en-US" sz="1200" kern="1200" baseline="0" dirty="0" err="1" smtClean="0">
                <a:solidFill>
                  <a:schemeClr val="tx1"/>
                </a:solidFill>
                <a:latin typeface="+mn-lt"/>
                <a:ea typeface="+mn-ea"/>
                <a:cs typeface="+mn-cs"/>
              </a:rPr>
              <a:t>charactertistic</a:t>
            </a:r>
            <a:r>
              <a:rPr lang="en-US" sz="1200" kern="1200" baseline="0" dirty="0" smtClean="0">
                <a:solidFill>
                  <a:schemeClr val="tx1"/>
                </a:solidFill>
                <a:latin typeface="+mn-lt"/>
                <a:ea typeface="+mn-ea"/>
                <a:cs typeface="+mn-cs"/>
              </a:rPr>
              <a:t> is </a:t>
            </a:r>
            <a:r>
              <a:rPr lang="en-US" sz="1200" kern="1200" baseline="0" dirty="0" err="1" smtClean="0">
                <a:solidFill>
                  <a:schemeClr val="tx1"/>
                </a:solidFill>
                <a:latin typeface="+mn-lt"/>
                <a:ea typeface="+mn-ea"/>
                <a:cs typeface="+mn-cs"/>
              </a:rPr>
              <a:t>favourable</a:t>
            </a:r>
            <a:r>
              <a:rPr lang="en-US" sz="1200" kern="1200" baseline="0" dirty="0" smtClean="0">
                <a:solidFill>
                  <a:schemeClr val="tx1"/>
                </a:solidFill>
                <a:latin typeface="+mn-lt"/>
                <a:ea typeface="+mn-ea"/>
                <a:cs typeface="+mn-cs"/>
              </a:rPr>
              <a:t>, we give the other person a positive halo. If our </a:t>
            </a:r>
            <a:r>
              <a:rPr lang="en-US" sz="1200" kern="1200" baseline="0" dirty="0" err="1" smtClean="0">
                <a:solidFill>
                  <a:schemeClr val="tx1"/>
                </a:solidFill>
                <a:latin typeface="+mn-lt"/>
                <a:ea typeface="+mn-ea"/>
                <a:cs typeface="+mn-cs"/>
              </a:rPr>
              <a:t>judgement</a:t>
            </a:r>
            <a:r>
              <a:rPr lang="en-US" sz="1200" kern="1200" baseline="0" dirty="0" smtClean="0">
                <a:solidFill>
                  <a:schemeClr val="tx1"/>
                </a:solidFill>
                <a:latin typeface="+mn-lt"/>
                <a:ea typeface="+mn-ea"/>
                <a:cs typeface="+mn-cs"/>
              </a:rPr>
              <a:t>, on the other hand, is not </a:t>
            </a:r>
            <a:r>
              <a:rPr lang="en-US" sz="1200" kern="1200" baseline="0" dirty="0" err="1" smtClean="0">
                <a:solidFill>
                  <a:schemeClr val="tx1"/>
                </a:solidFill>
                <a:latin typeface="+mn-lt"/>
                <a:ea typeface="+mn-ea"/>
                <a:cs typeface="+mn-cs"/>
              </a:rPr>
              <a:t>favourable</a:t>
            </a:r>
            <a:r>
              <a:rPr lang="en-US" sz="1200" kern="1200" baseline="0" dirty="0" smtClean="0">
                <a:solidFill>
                  <a:schemeClr val="tx1"/>
                </a:solidFill>
                <a:latin typeface="+mn-lt"/>
                <a:ea typeface="+mn-ea"/>
                <a:cs typeface="+mn-cs"/>
              </a:rPr>
              <a:t>, we give the other person a negative halo. </a:t>
            </a:r>
          </a:p>
          <a:p>
            <a:r>
              <a:rPr lang="en-US" sz="1200" kern="1200" baseline="0" dirty="0" smtClean="0">
                <a:solidFill>
                  <a:schemeClr val="tx1"/>
                </a:solidFill>
                <a:latin typeface="+mn-lt"/>
                <a:ea typeface="+mn-ea"/>
                <a:cs typeface="+mn-cs"/>
              </a:rPr>
              <a:t>A recent comprehensive review of the performance appraisal literature found that the halo effect was the dependent variable in over a one third of the studies and was found to be a major problem affecting appraisal accuracy. Examples of the halo effect are the extremely attractive woman secretary who is perceived by her male boss as being an intelligent, good performer when, in fact, she is a poor typist and quite dense and the good typist who is also very bright but who is perceived by her male boss as a "secretary", not as a potential manager with the ability to cope with important responsibilities. </a:t>
            </a:r>
          </a:p>
          <a:p>
            <a:endParaRPr lang="en-US" sz="1200" kern="1200" baseline="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6E04C938-7FB1-4297-97B6-E7228C0C11F3}" type="slidenum">
              <a:rPr lang="en-US" smtClean="0"/>
              <a:pPr/>
              <a:t>23</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lnSpc>
                <a:spcPct val="120000"/>
              </a:lnSpc>
              <a:buNone/>
            </a:pPr>
            <a:r>
              <a:rPr lang="en-US" dirty="0" smtClean="0"/>
              <a:t>One classic research study noted three conditions under which the halo effect is most marked:</a:t>
            </a:r>
          </a:p>
          <a:p>
            <a:pPr marL="514350" indent="-514350">
              <a:buFont typeface="+mj-lt"/>
              <a:buAutoNum type="arabicPeriod"/>
            </a:pPr>
            <a:r>
              <a:rPr lang="en-US" dirty="0" smtClean="0"/>
              <a:t>when the traits to be perceived are unclear in </a:t>
            </a:r>
            <a:r>
              <a:rPr lang="en-US" dirty="0" err="1" smtClean="0"/>
              <a:t>behavioural</a:t>
            </a:r>
            <a:r>
              <a:rPr lang="en-US" dirty="0" smtClean="0"/>
              <a:t> expressions</a:t>
            </a:r>
          </a:p>
          <a:p>
            <a:pPr marL="514350" indent="-514350">
              <a:buFont typeface="+mj-lt"/>
              <a:buAutoNum type="arabicPeriod"/>
            </a:pPr>
            <a:r>
              <a:rPr lang="en-US" dirty="0" smtClean="0"/>
              <a:t>When the traits are not frequently encountered by the perceiver, and </a:t>
            </a:r>
          </a:p>
          <a:p>
            <a:pPr marL="514350" indent="-514350">
              <a:buFont typeface="+mj-lt"/>
              <a:buAutoNum type="arabicPeriod"/>
            </a:pPr>
            <a:r>
              <a:rPr lang="en-US" dirty="0" smtClean="0"/>
              <a:t>when the traits have moral implications.</a:t>
            </a:r>
          </a:p>
          <a:p>
            <a:r>
              <a:rPr lang="en-US" sz="1200" kern="1200" baseline="0" dirty="0" smtClean="0">
                <a:solidFill>
                  <a:schemeClr val="tx1"/>
                </a:solidFill>
                <a:latin typeface="+mn-lt"/>
                <a:ea typeface="+mn-ea"/>
                <a:cs typeface="+mn-cs"/>
              </a:rPr>
              <a:t>Thus, the halo effect can act as an early screen that filters out later information which is not consistent with our earlier </a:t>
            </a:r>
            <a:r>
              <a:rPr lang="en-US" sz="1200" kern="1200" baseline="0" dirty="0" err="1" smtClean="0">
                <a:solidFill>
                  <a:schemeClr val="tx1"/>
                </a:solidFill>
                <a:latin typeface="+mn-lt"/>
                <a:ea typeface="+mn-ea"/>
                <a:cs typeface="+mn-cs"/>
              </a:rPr>
              <a:t>judgement</a:t>
            </a:r>
            <a:r>
              <a:rPr lang="en-US" sz="1200" kern="1200" baseline="0" dirty="0" smtClean="0">
                <a:solidFill>
                  <a:schemeClr val="tx1"/>
                </a:solidFill>
                <a:latin typeface="+mn-lt"/>
                <a:ea typeface="+mn-ea"/>
                <a:cs typeface="+mn-cs"/>
              </a:rPr>
              <a:t>. We also tend to give more </a:t>
            </a:r>
            <a:r>
              <a:rPr lang="en-US" sz="1200" kern="1200" baseline="0" dirty="0" err="1" smtClean="0">
                <a:solidFill>
                  <a:schemeClr val="tx1"/>
                </a:solidFill>
                <a:latin typeface="+mn-lt"/>
                <a:ea typeface="+mn-ea"/>
                <a:cs typeface="+mn-cs"/>
              </a:rPr>
              <a:t>favourable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judgements</a:t>
            </a:r>
            <a:r>
              <a:rPr lang="en-US" sz="1200" kern="1200" baseline="0" dirty="0" smtClean="0">
                <a:solidFill>
                  <a:schemeClr val="tx1"/>
                </a:solidFill>
                <a:latin typeface="+mn-lt"/>
                <a:ea typeface="+mn-ea"/>
                <a:cs typeface="+mn-cs"/>
              </a:rPr>
              <a:t> to people who have characteristics in common with us. It may be mentioned here that the halo effect can apply to things as well as to people. </a:t>
            </a:r>
          </a:p>
          <a:p>
            <a:r>
              <a:rPr lang="en-US" sz="1200" kern="1200" baseline="0" dirty="0" smtClean="0">
                <a:solidFill>
                  <a:schemeClr val="tx1"/>
                </a:solidFill>
                <a:latin typeface="+mn-lt"/>
                <a:ea typeface="+mn-ea"/>
                <a:cs typeface="+mn-cs"/>
              </a:rPr>
              <a:t>The concept of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also applies to person perception. The term </a:t>
            </a:r>
            <a:r>
              <a:rPr lang="en-US" sz="1200" b="1" kern="1200" baseline="0" dirty="0" smtClean="0">
                <a:solidFill>
                  <a:schemeClr val="tx1"/>
                </a:solidFill>
                <a:latin typeface="+mn-lt"/>
                <a:ea typeface="+mn-ea"/>
                <a:cs typeface="+mn-cs"/>
              </a:rPr>
              <a:t>‘stereotyping’ </a:t>
            </a:r>
            <a:r>
              <a:rPr lang="en-US" sz="1200" b="0" kern="1200" baseline="0" dirty="0" smtClean="0">
                <a:solidFill>
                  <a:schemeClr val="tx1"/>
                </a:solidFill>
                <a:latin typeface="+mn-lt"/>
                <a:ea typeface="+mn-ea"/>
                <a:cs typeface="+mn-cs"/>
              </a:rPr>
              <a:t>was first used by typographers to make blocks of type and was first used to describe bias in person perception by Walter Lip Mann in 1922. The concept refers simply to the way in which we group together people who seem to us to share similar characteristics. Lip Mann saw stereotypes as `pictures in the head', as simple , mental images of groups and their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So, when we meet an accountant, a nurse, a lecturer, an engineer, a poet or an actor, we attribute certain personality traits to them because they are accountants, or engineers or whatever. There is a consensus about the traits possessed by the members of these categories. Yet in reality, there is often a discrepancy between the agreed-upon traits of each category and the actual traits of the members. In other words, not all engineers carry calculators and are coldly rational, nor are all personnel managers do </a:t>
            </a:r>
            <a:r>
              <a:rPr lang="en-US" sz="1200" b="0" kern="1200" baseline="0" dirty="0" err="1" smtClean="0">
                <a:solidFill>
                  <a:schemeClr val="tx1"/>
                </a:solidFill>
                <a:latin typeface="+mn-lt"/>
                <a:ea typeface="+mn-ea"/>
                <a:cs typeface="+mn-cs"/>
              </a:rPr>
              <a:t>gooders</a:t>
            </a:r>
            <a:r>
              <a:rPr lang="en-US" sz="1200" b="0" kern="1200" baseline="0" dirty="0" smtClean="0">
                <a:solidFill>
                  <a:schemeClr val="tx1"/>
                </a:solidFill>
                <a:latin typeface="+mn-lt"/>
                <a:ea typeface="+mn-ea"/>
                <a:cs typeface="+mn-cs"/>
              </a:rPr>
              <a:t> who are trying to keep</a:t>
            </a:r>
            <a:r>
              <a:rPr lang="en-US" sz="1200" b="1"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workers happy. On the contrary, there are individual differences and a great deal of variability among members of these groups. In spite of this, other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members commonly make blanket perceptions and behave accordingly. In terms of the model of the perceptual process in figure 1, stereotyping is an error at the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stage. </a:t>
            </a:r>
            <a:endParaRPr lang="en-US" dirty="0" smtClean="0"/>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24</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baseline="0" dirty="0" smtClean="0">
                <a:solidFill>
                  <a:schemeClr val="tx1"/>
                </a:solidFill>
                <a:latin typeface="+mn-lt"/>
                <a:ea typeface="+mn-ea"/>
                <a:cs typeface="+mn-cs"/>
              </a:rPr>
              <a:t>Attribution is the process by which we make sense of our environment through our perceptions of causality. An attribution, therefore, is a belief about the cause or causes of an event or an action. Fritz </a:t>
            </a:r>
            <a:r>
              <a:rPr lang="en-US" sz="1200" kern="1200" baseline="0" dirty="0" err="1" smtClean="0">
                <a:solidFill>
                  <a:schemeClr val="tx1"/>
                </a:solidFill>
                <a:latin typeface="+mn-lt"/>
                <a:ea typeface="+mn-ea"/>
                <a:cs typeface="+mn-cs"/>
              </a:rPr>
              <a:t>Heider</a:t>
            </a:r>
            <a:r>
              <a:rPr lang="en-US" sz="1200" kern="1200" baseline="0" dirty="0" smtClean="0">
                <a:solidFill>
                  <a:schemeClr val="tx1"/>
                </a:solidFill>
                <a:latin typeface="+mn-lt"/>
                <a:ea typeface="+mn-ea"/>
                <a:cs typeface="+mn-cs"/>
              </a:rPr>
              <a:t> and Harold Kelley developed attribution theory during the 1950s and 1960s. They stated that our understanding of our social world is based on our continual attempts at causal analysis based on how we interpret our experience. Why is that person so successful? Why did that project fail? If we understand the causes of success, failure and conflict, we may be able to adjust our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other factors accordingly. Attribution is simply the process of attaching or attributing causes or reasons to the actions and events we see. Causality is usually described in terms of internal causality and external causality. For example, we may explain a particular individual's success or promotion with reference to his/her superior skills and knowledge (internal causality) or with reference to luck, `friends in high places' ' and coincidence (external causality). In recent years, attribution theories have been playing an increasingly important role in work motivation, performance appraisal and leadership but are also </a:t>
            </a:r>
            <a:r>
              <a:rPr lang="en-US" sz="1200" kern="1200" baseline="0" dirty="0" err="1" smtClean="0">
                <a:solidFill>
                  <a:schemeClr val="tx1"/>
                </a:solidFill>
                <a:latin typeface="+mn-lt"/>
                <a:ea typeface="+mn-ea"/>
                <a:cs typeface="+mn-cs"/>
              </a:rPr>
              <a:t>recognised</a:t>
            </a:r>
            <a:r>
              <a:rPr lang="en-US" sz="1200" kern="1200" baseline="0" dirty="0" smtClean="0">
                <a:solidFill>
                  <a:schemeClr val="tx1"/>
                </a:solidFill>
                <a:latin typeface="+mn-lt"/>
                <a:ea typeface="+mn-ea"/>
                <a:cs typeface="+mn-cs"/>
              </a:rPr>
              <a:t> to influence perceptions. Attributions have been found to strongly affect evaluations of others' performance, to determine the manner in which supervisors behave towards subordinates and to influence personal satisfaction with one's work. For example, what the manager perceives as the cause of a subordinate's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will affect the manager's perception of and resulting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toward the subordinate.</a:t>
            </a:r>
          </a:p>
          <a:p>
            <a:r>
              <a:rPr lang="en-US" sz="1200" kern="1200" baseline="0" dirty="0" smtClean="0">
                <a:solidFill>
                  <a:schemeClr val="tx1"/>
                </a:solidFill>
                <a:latin typeface="+mn-lt"/>
                <a:ea typeface="+mn-ea"/>
                <a:cs typeface="+mn-cs"/>
              </a:rPr>
              <a:t>30</a:t>
            </a:r>
          </a:p>
          <a:p>
            <a:r>
              <a:rPr lang="en-US" sz="1200" kern="1200" baseline="0" dirty="0" smtClean="0">
                <a:solidFill>
                  <a:schemeClr val="tx1"/>
                </a:solidFill>
                <a:latin typeface="+mn-lt"/>
                <a:ea typeface="+mn-ea"/>
                <a:cs typeface="+mn-cs"/>
              </a:rPr>
              <a:t>Research has revealed patterns in our attributions. For instance, when we are explaining our personal achievements, we point to our capabilities. But, when we are explaining our lack of success, we blame our circumstances. On the other hand, when speaking about others, we tend to attribute success and failure to personality features. In psychology, this tendency to exaggerate the influence of personality when explaining the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others and to overlook the effect of contextual factors is known as the fundamental attribution error.</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baseline="0" dirty="0" smtClean="0">
                <a:solidFill>
                  <a:schemeClr val="tx1"/>
                </a:solidFill>
                <a:latin typeface="+mn-lt"/>
                <a:ea typeface="+mn-ea"/>
                <a:cs typeface="+mn-cs"/>
              </a:rPr>
              <a:t>We humans seem to attach meanings, interpretations, values and aims to our actions. What we do in the world depends on how we understand our place in it, depends on how we perceive ourselves and our social and physical environment, depends on how we perceive our circumstances. We explain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with terms like `reason', </a:t>
            </a:r>
            <a:r>
              <a:rPr lang="en-US" sz="1200" kern="1200" baseline="300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motive', `intention', `purpose', `desire' and so on. </a:t>
            </a:r>
          </a:p>
          <a:p>
            <a:r>
              <a:rPr lang="en-US" sz="1200" kern="1200" baseline="0" dirty="0" smtClean="0">
                <a:solidFill>
                  <a:schemeClr val="tx1"/>
                </a:solidFill>
                <a:latin typeface="+mn-lt"/>
                <a:ea typeface="+mn-ea"/>
                <a:cs typeface="+mn-cs"/>
              </a:rPr>
              <a:t>Therefore, the issue is - each one of us perceive the world around us in different ways. It is our persona) perception of that reality which shapes and directs our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some `objective' understanding of external reality. For example, if one person on a hillside perceives that it is cold, he will reach for his sweater. On the other hand, if the person standing next to him perceives that it is warm, he will remove his sweater. These contrasting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can be witnessed happening at the same time, regardless of the actual ambient temperature as measured by a thermometer. Another example would be the universal assumption made by managers that subordinates always want promotion when, in-fact, many subordinates really psychologically forced to accept a promotion. Managers seldom attempt to find out and sometimes subordinates themselves do not know, whether promotion should be offered. In other words, the perceptual world of the manager is quite different from the perceptual world of the subordinates and both may be different from reality.. Thus, it is clear that human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is a function of the way in which we perceive the world around us, and how we perceive other people and-events in that world. </a:t>
            </a:r>
          </a:p>
          <a:p>
            <a:r>
              <a:rPr lang="en-US" sz="1200" kern="1200" baseline="0" dirty="0" smtClean="0">
                <a:solidFill>
                  <a:schemeClr val="tx1"/>
                </a:solidFill>
                <a:latin typeface="+mn-lt"/>
                <a:ea typeface="+mn-ea"/>
                <a:cs typeface="+mn-cs"/>
              </a:rPr>
              <a:t>We often find ourselves unable to understand other people's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To understand each other's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we need to be able to understand each other's perceptions. First of all, we need to be able to understand why we perceive things differently.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mn-lt"/>
                <a:ea typeface="+mn-ea"/>
                <a:cs typeface="+mn-cs"/>
              </a:rPr>
              <a:t>Attribution is the process by which we make sense of our environment through our perceptions of causality. An attribution, therefore, is a belief about the cause or causes of an event or an action. Fritz </a:t>
            </a:r>
            <a:r>
              <a:rPr lang="en-US" sz="1200" kern="1200" baseline="0" dirty="0" err="1" smtClean="0">
                <a:solidFill>
                  <a:schemeClr val="tx1"/>
                </a:solidFill>
                <a:latin typeface="+mn-lt"/>
                <a:ea typeface="+mn-ea"/>
                <a:cs typeface="+mn-cs"/>
              </a:rPr>
              <a:t>Heider</a:t>
            </a:r>
            <a:r>
              <a:rPr lang="en-US" sz="1200" kern="1200" baseline="0" dirty="0" smtClean="0">
                <a:solidFill>
                  <a:schemeClr val="tx1"/>
                </a:solidFill>
                <a:latin typeface="+mn-lt"/>
                <a:ea typeface="+mn-ea"/>
                <a:cs typeface="+mn-cs"/>
              </a:rPr>
              <a:t> and Harold Kelley developed attribution theory during the 1950s and 1960s. They stated that our understanding of our social world is based on our continual attempts at causal analysis based on how we interpret our experience. Why is that person so successful? Why did that project fail? If we understand the causes of success, failure and conflict, we may be able to adjust our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other factors accordingly. Attribution is simply the process of attaching or attributing causes or reasons to the actions and events we see. Causality is usually described in terms of internal causality and external causality. For example, we may explain a particular individual's success or promotion with reference to his/her superior skills and knowledge (internal causality) or with reference to luck, `friends in high places' ' and coincidence (external causality). In recent years, attribution theories have been playing an increasingly important role in work motivation, performance appraisal and leadership but are also </a:t>
            </a:r>
            <a:r>
              <a:rPr lang="en-US" sz="1200" kern="1200" baseline="0" dirty="0" err="1" smtClean="0">
                <a:solidFill>
                  <a:schemeClr val="tx1"/>
                </a:solidFill>
                <a:latin typeface="+mn-lt"/>
                <a:ea typeface="+mn-ea"/>
                <a:cs typeface="+mn-cs"/>
              </a:rPr>
              <a:t>recognised</a:t>
            </a:r>
            <a:r>
              <a:rPr lang="en-US" sz="1200" kern="1200" baseline="0" dirty="0" smtClean="0">
                <a:solidFill>
                  <a:schemeClr val="tx1"/>
                </a:solidFill>
                <a:latin typeface="+mn-lt"/>
                <a:ea typeface="+mn-ea"/>
                <a:cs typeface="+mn-cs"/>
              </a:rPr>
              <a:t> to influence perceptions. Attributions have been found to strongly affect evaluations of others' performance, to determine the manner in which supervisors behave towards subordinates and to influence personal satisfaction with one's work. For example, what the manager perceives as the cause of a subordinate's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will affect the manager's perception of and resulting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toward the subordinate.</a:t>
            </a:r>
          </a:p>
          <a:p>
            <a:r>
              <a:rPr lang="en-US" sz="1200" kern="1200" baseline="0" dirty="0" smtClean="0">
                <a:solidFill>
                  <a:schemeClr val="tx1"/>
                </a:solidFill>
                <a:latin typeface="+mn-lt"/>
                <a:ea typeface="+mn-ea"/>
                <a:cs typeface="+mn-cs"/>
              </a:rPr>
              <a:t>30</a:t>
            </a:r>
          </a:p>
          <a:p>
            <a:r>
              <a:rPr lang="en-US" sz="1200" kern="1200" baseline="0" dirty="0" smtClean="0">
                <a:solidFill>
                  <a:schemeClr val="tx1"/>
                </a:solidFill>
                <a:latin typeface="+mn-lt"/>
                <a:ea typeface="+mn-ea"/>
                <a:cs typeface="+mn-cs"/>
              </a:rPr>
              <a:t>Research has revealed patterns in our attributions. For instance, when we are explaining our personal achievements, we point to our capabilities. But, when we are explaining our lack of success, we blame our circumstances. On the other hand, when speaking about others, we tend to attribute success and failure to personality features. In psychology, this tendency to exaggerate the influence of personality when explaining the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others and to overlook the effect of contextual factors is known as the fundamental attribution error.</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26</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The main sources of errors in perception include the following:</a:t>
            </a:r>
          </a:p>
          <a:p>
            <a:pPr marL="514350" indent="-514350">
              <a:buFont typeface="+mj-lt"/>
              <a:buAutoNum type="arabicPeriod"/>
            </a:pPr>
            <a:r>
              <a:rPr lang="en-US" dirty="0" smtClean="0"/>
              <a:t>Not collecting enough information about other people. </a:t>
            </a:r>
          </a:p>
          <a:p>
            <a:pPr marL="514350" indent="-514350">
              <a:buFont typeface="+mj-lt"/>
              <a:buAutoNum type="arabicPeriod"/>
            </a:pPr>
            <a:r>
              <a:rPr lang="en-US" dirty="0" smtClean="0"/>
              <a:t>Basing our </a:t>
            </a:r>
            <a:r>
              <a:rPr lang="en-US" dirty="0" err="1" smtClean="0"/>
              <a:t>judgements</a:t>
            </a:r>
            <a:r>
              <a:rPr lang="en-US" dirty="0" smtClean="0"/>
              <a:t> on information that is irrelevant or insignificant. </a:t>
            </a:r>
          </a:p>
          <a:p>
            <a:pPr marL="514350" indent="-514350">
              <a:buFont typeface="+mj-lt"/>
              <a:buAutoNum type="arabicPeriod"/>
            </a:pPr>
            <a:r>
              <a:rPr lang="en-US" dirty="0" smtClean="0"/>
              <a:t>Seeing what we expect to see and what we want to see and not investigating further. </a:t>
            </a:r>
          </a:p>
          <a:p>
            <a:pPr marL="514350" indent="-514350">
              <a:buFont typeface="+mj-lt"/>
              <a:buAutoNum type="arabicPeriod"/>
            </a:pPr>
            <a:r>
              <a:rPr lang="en-US" dirty="0" smtClean="0"/>
              <a:t>Allowing early information about someone to affect our </a:t>
            </a:r>
            <a:r>
              <a:rPr lang="en-US" dirty="0" err="1" smtClean="0"/>
              <a:t>judgement</a:t>
            </a:r>
            <a:r>
              <a:rPr lang="en-US" dirty="0" smtClean="0"/>
              <a:t> despite later and contradictory information. </a:t>
            </a:r>
          </a:p>
          <a:p>
            <a:pPr marL="514350" indent="-514350">
              <a:buFont typeface="+mj-lt"/>
              <a:buAutoNum type="arabicPeriod"/>
            </a:pPr>
            <a:r>
              <a:rPr lang="en-US" dirty="0" smtClean="0"/>
              <a:t>Accepting stereotypes uncritically. </a:t>
            </a:r>
          </a:p>
          <a:p>
            <a:pPr marL="514350" indent="-514350">
              <a:buFont typeface="+mj-lt"/>
              <a:buAutoNum type="arabicPeriod"/>
            </a:pPr>
            <a:r>
              <a:rPr lang="en-US" dirty="0" smtClean="0"/>
              <a:t>Allowing our own characteristics to affect what we see in others and how we judge them.</a:t>
            </a:r>
          </a:p>
          <a:p>
            <a:pPr marL="514350" indent="-514350">
              <a:buFont typeface="+mj-lt"/>
              <a:buAutoNum type="arabicPeriod"/>
            </a:pPr>
            <a:r>
              <a:rPr lang="en-US" dirty="0" smtClean="0"/>
              <a:t>Attempting to decode non-verbal </a:t>
            </a:r>
            <a:r>
              <a:rPr lang="en-US" dirty="0" err="1" smtClean="0"/>
              <a:t>behaviour</a:t>
            </a:r>
            <a:r>
              <a:rPr lang="en-US" dirty="0" smtClean="0"/>
              <a:t> outside the context in which it appears. </a:t>
            </a:r>
          </a:p>
          <a:p>
            <a:pPr marL="514350" indent="-514350">
              <a:buFont typeface="+mj-lt"/>
              <a:buAutoNum type="arabicPeriod"/>
            </a:pPr>
            <a:r>
              <a:rPr lang="en-US" dirty="0" smtClean="0"/>
              <a:t>Basing attributions on flimsy and potentially irrelevant evidence.</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27</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The main sources of errors in perception include the following:</a:t>
            </a:r>
          </a:p>
          <a:p>
            <a:pPr marL="514350" indent="-514350">
              <a:buFont typeface="+mj-lt"/>
              <a:buAutoNum type="arabicPeriod"/>
            </a:pPr>
            <a:r>
              <a:rPr lang="en-US" dirty="0" smtClean="0"/>
              <a:t>Not collecting enough information about other people. </a:t>
            </a:r>
          </a:p>
          <a:p>
            <a:pPr marL="514350" indent="-514350">
              <a:buFont typeface="+mj-lt"/>
              <a:buAutoNum type="arabicPeriod"/>
            </a:pPr>
            <a:r>
              <a:rPr lang="en-US" dirty="0" smtClean="0"/>
              <a:t>Basing our </a:t>
            </a:r>
            <a:r>
              <a:rPr lang="en-US" dirty="0" err="1" smtClean="0"/>
              <a:t>judgements</a:t>
            </a:r>
            <a:r>
              <a:rPr lang="en-US" dirty="0" smtClean="0"/>
              <a:t> on information that is irrelevant or insignificant. </a:t>
            </a:r>
          </a:p>
          <a:p>
            <a:pPr marL="514350" indent="-514350">
              <a:buFont typeface="+mj-lt"/>
              <a:buAutoNum type="arabicPeriod"/>
            </a:pPr>
            <a:r>
              <a:rPr lang="en-US" dirty="0" smtClean="0"/>
              <a:t>Seeing what we expect to see and what we want to see and not investigating further. </a:t>
            </a:r>
          </a:p>
          <a:p>
            <a:pPr marL="514350" indent="-514350">
              <a:buFont typeface="+mj-lt"/>
              <a:buAutoNum type="arabicPeriod"/>
            </a:pPr>
            <a:r>
              <a:rPr lang="en-US" dirty="0" smtClean="0"/>
              <a:t>Allowing early information about someone to affect our </a:t>
            </a:r>
            <a:r>
              <a:rPr lang="en-US" dirty="0" err="1" smtClean="0"/>
              <a:t>judgement</a:t>
            </a:r>
            <a:r>
              <a:rPr lang="en-US" dirty="0" smtClean="0"/>
              <a:t> despite later and contradictory information. </a:t>
            </a:r>
          </a:p>
          <a:p>
            <a:pPr marL="514350" indent="-514350">
              <a:buFont typeface="+mj-lt"/>
              <a:buAutoNum type="arabicPeriod"/>
            </a:pPr>
            <a:r>
              <a:rPr lang="en-US" dirty="0" smtClean="0"/>
              <a:t>Accepting stereotypes uncritically. </a:t>
            </a:r>
          </a:p>
          <a:p>
            <a:pPr marL="514350" indent="-514350">
              <a:buFont typeface="+mj-lt"/>
              <a:buAutoNum type="arabicPeriod"/>
            </a:pPr>
            <a:r>
              <a:rPr lang="en-US" dirty="0" smtClean="0"/>
              <a:t>Allowing our own characteristics to affect what we see in others and how we judge them.</a:t>
            </a:r>
          </a:p>
          <a:p>
            <a:pPr marL="514350" indent="-514350">
              <a:buFont typeface="+mj-lt"/>
              <a:buAutoNum type="arabicPeriod"/>
            </a:pPr>
            <a:r>
              <a:rPr lang="en-US" dirty="0" smtClean="0"/>
              <a:t>Attempting to decode non-verbal </a:t>
            </a:r>
            <a:r>
              <a:rPr lang="en-US" dirty="0" err="1" smtClean="0"/>
              <a:t>behaviour</a:t>
            </a:r>
            <a:r>
              <a:rPr lang="en-US" dirty="0" smtClean="0"/>
              <a:t> outside the context in which it appears. </a:t>
            </a:r>
          </a:p>
          <a:p>
            <a:pPr marL="514350" indent="-514350">
              <a:buFont typeface="+mj-lt"/>
              <a:buAutoNum type="arabicPeriod"/>
            </a:pPr>
            <a:r>
              <a:rPr lang="en-US" dirty="0" smtClean="0"/>
              <a:t>Basing attributions on flimsy and potentially irrelevant evidence.</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28</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The main sources of errors in perception include the following:</a:t>
            </a:r>
          </a:p>
          <a:p>
            <a:pPr marL="514350" indent="-514350">
              <a:buFont typeface="+mj-lt"/>
              <a:buAutoNum type="arabicPeriod"/>
            </a:pPr>
            <a:r>
              <a:rPr lang="en-US" dirty="0" smtClean="0"/>
              <a:t>Not collecting enough information about other people. </a:t>
            </a:r>
          </a:p>
          <a:p>
            <a:pPr marL="514350" indent="-514350">
              <a:buFont typeface="+mj-lt"/>
              <a:buAutoNum type="arabicPeriod"/>
            </a:pPr>
            <a:r>
              <a:rPr lang="en-US" dirty="0" smtClean="0"/>
              <a:t>Basing our </a:t>
            </a:r>
            <a:r>
              <a:rPr lang="en-US" dirty="0" err="1" smtClean="0"/>
              <a:t>judgements</a:t>
            </a:r>
            <a:r>
              <a:rPr lang="en-US" dirty="0" smtClean="0"/>
              <a:t> on information that is irrelevant or insignificant. </a:t>
            </a:r>
          </a:p>
          <a:p>
            <a:pPr marL="514350" indent="-514350">
              <a:buFont typeface="+mj-lt"/>
              <a:buAutoNum type="arabicPeriod"/>
            </a:pPr>
            <a:r>
              <a:rPr lang="en-US" dirty="0" smtClean="0"/>
              <a:t>Seeing what we expect to see and what we want to see and not investigating further. </a:t>
            </a:r>
          </a:p>
          <a:p>
            <a:pPr marL="514350" indent="-514350">
              <a:buFont typeface="+mj-lt"/>
              <a:buAutoNum type="arabicPeriod"/>
            </a:pPr>
            <a:r>
              <a:rPr lang="en-US" dirty="0" smtClean="0"/>
              <a:t>Allowing early information about someone to affect our </a:t>
            </a:r>
            <a:r>
              <a:rPr lang="en-US" dirty="0" err="1" smtClean="0"/>
              <a:t>judgement</a:t>
            </a:r>
            <a:r>
              <a:rPr lang="en-US" dirty="0" smtClean="0"/>
              <a:t> despite later and contradictory information. </a:t>
            </a:r>
          </a:p>
          <a:p>
            <a:pPr marL="514350" indent="-514350">
              <a:buFont typeface="+mj-lt"/>
              <a:buAutoNum type="arabicPeriod"/>
            </a:pPr>
            <a:r>
              <a:rPr lang="en-US" dirty="0" smtClean="0"/>
              <a:t>Accepting stereotypes uncritically. </a:t>
            </a:r>
          </a:p>
          <a:p>
            <a:pPr marL="514350" indent="-514350">
              <a:buFont typeface="+mj-lt"/>
              <a:buAutoNum type="arabicPeriod"/>
            </a:pPr>
            <a:r>
              <a:rPr lang="en-US" dirty="0" smtClean="0"/>
              <a:t>Allowing our own characteristics to affect what we see in others and how we judge them.</a:t>
            </a:r>
          </a:p>
          <a:p>
            <a:pPr marL="514350" indent="-514350">
              <a:buFont typeface="+mj-lt"/>
              <a:buAutoNum type="arabicPeriod"/>
            </a:pPr>
            <a:r>
              <a:rPr lang="en-US" dirty="0" smtClean="0"/>
              <a:t>Attempting to decode non-verbal </a:t>
            </a:r>
            <a:r>
              <a:rPr lang="en-US" dirty="0" err="1" smtClean="0"/>
              <a:t>behaviour</a:t>
            </a:r>
            <a:r>
              <a:rPr lang="en-US" dirty="0" smtClean="0"/>
              <a:t> outside the context in which it appears. </a:t>
            </a:r>
          </a:p>
          <a:p>
            <a:pPr marL="514350" indent="-514350">
              <a:buFont typeface="+mj-lt"/>
              <a:buAutoNum type="arabicPeriod"/>
            </a:pPr>
            <a:r>
              <a:rPr lang="en-US" dirty="0" smtClean="0"/>
              <a:t>Basing attributions on flimsy and potentially irrelevant evidence.</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29</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The main sources of errors in perception include the following:</a:t>
            </a:r>
          </a:p>
          <a:p>
            <a:pPr marL="514350" indent="-514350">
              <a:buFont typeface="+mj-lt"/>
              <a:buAutoNum type="arabicPeriod"/>
            </a:pPr>
            <a:r>
              <a:rPr lang="en-US" dirty="0" smtClean="0"/>
              <a:t>Not collecting enough information about other people. </a:t>
            </a:r>
          </a:p>
          <a:p>
            <a:pPr marL="514350" indent="-514350">
              <a:buFont typeface="+mj-lt"/>
              <a:buAutoNum type="arabicPeriod"/>
            </a:pPr>
            <a:r>
              <a:rPr lang="en-US" dirty="0" smtClean="0"/>
              <a:t>Basing our </a:t>
            </a:r>
            <a:r>
              <a:rPr lang="en-US" dirty="0" err="1" smtClean="0"/>
              <a:t>judgements</a:t>
            </a:r>
            <a:r>
              <a:rPr lang="en-US" dirty="0" smtClean="0"/>
              <a:t> on information that is irrelevant or insignificant. </a:t>
            </a:r>
          </a:p>
          <a:p>
            <a:pPr marL="514350" indent="-514350">
              <a:buFont typeface="+mj-lt"/>
              <a:buAutoNum type="arabicPeriod"/>
            </a:pPr>
            <a:r>
              <a:rPr lang="en-US" dirty="0" smtClean="0"/>
              <a:t>Seeing what we expect to see and what we want to see and not investigating further. </a:t>
            </a:r>
          </a:p>
          <a:p>
            <a:pPr marL="514350" indent="-514350">
              <a:buFont typeface="+mj-lt"/>
              <a:buAutoNum type="arabicPeriod"/>
            </a:pPr>
            <a:r>
              <a:rPr lang="en-US" dirty="0" smtClean="0"/>
              <a:t>Allowing early information about someone to affect our </a:t>
            </a:r>
            <a:r>
              <a:rPr lang="en-US" dirty="0" err="1" smtClean="0"/>
              <a:t>judgement</a:t>
            </a:r>
            <a:r>
              <a:rPr lang="en-US" dirty="0" smtClean="0"/>
              <a:t> despite later and contradictory information. </a:t>
            </a:r>
          </a:p>
          <a:p>
            <a:pPr marL="514350" indent="-514350">
              <a:buFont typeface="+mj-lt"/>
              <a:buAutoNum type="arabicPeriod"/>
            </a:pPr>
            <a:r>
              <a:rPr lang="en-US" dirty="0" smtClean="0"/>
              <a:t>Accepting stereotypes uncritically. </a:t>
            </a:r>
          </a:p>
          <a:p>
            <a:pPr marL="514350" indent="-514350">
              <a:buFont typeface="+mj-lt"/>
              <a:buAutoNum type="arabicPeriod"/>
            </a:pPr>
            <a:r>
              <a:rPr lang="en-US" dirty="0" smtClean="0"/>
              <a:t>Allowing our own characteristics to affect what we see in others and how we judge them.</a:t>
            </a:r>
          </a:p>
          <a:p>
            <a:pPr marL="514350" indent="-514350">
              <a:buFont typeface="+mj-lt"/>
              <a:buAutoNum type="arabicPeriod"/>
            </a:pPr>
            <a:r>
              <a:rPr lang="en-US" dirty="0" smtClean="0"/>
              <a:t>Attempting to decode non-verbal </a:t>
            </a:r>
            <a:r>
              <a:rPr lang="en-US" dirty="0" err="1" smtClean="0"/>
              <a:t>behaviour</a:t>
            </a:r>
            <a:r>
              <a:rPr lang="en-US" dirty="0" smtClean="0"/>
              <a:t> outside the context in which it appears. </a:t>
            </a:r>
          </a:p>
          <a:p>
            <a:pPr marL="514350" indent="-514350">
              <a:buFont typeface="+mj-lt"/>
              <a:buAutoNum type="arabicPeriod"/>
            </a:pPr>
            <a:r>
              <a:rPr lang="en-US" dirty="0" smtClean="0"/>
              <a:t>Basing attributions on flimsy and potentially irrelevant evidence.</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30</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Thus, it is clear that errors in perception can be overcome by: </a:t>
            </a:r>
          </a:p>
          <a:p>
            <a:pPr marL="514350" indent="-514350">
              <a:buFont typeface="+mj-lt"/>
              <a:buAutoNum type="arabicPeriod"/>
            </a:pPr>
            <a:r>
              <a:rPr lang="en-US" dirty="0" smtClean="0"/>
              <a:t>Taking more time and avoiding instant or ‘snap’ </a:t>
            </a:r>
            <a:r>
              <a:rPr lang="en-US" dirty="0" err="1" smtClean="0"/>
              <a:t>judgements</a:t>
            </a:r>
            <a:r>
              <a:rPr lang="en-US" dirty="0" smtClean="0"/>
              <a:t> about others. </a:t>
            </a:r>
          </a:p>
          <a:p>
            <a:pPr marL="514350" indent="-514350">
              <a:buFont typeface="+mj-lt"/>
              <a:buAutoNum type="arabicPeriod"/>
            </a:pPr>
            <a:r>
              <a:rPr lang="en-US" dirty="0" smtClean="0"/>
              <a:t>Collecting and consciously using more information about other people. </a:t>
            </a:r>
          </a:p>
          <a:p>
            <a:pPr marL="514350" indent="-514350">
              <a:buFont typeface="+mj-lt"/>
              <a:buAutoNum type="arabicPeriod"/>
            </a:pPr>
            <a:r>
              <a:rPr lang="en-US" dirty="0" smtClean="0"/>
              <a:t>Developing self-awareness and an understanding of how our personal biases are preferences affect our perceptions and </a:t>
            </a:r>
            <a:r>
              <a:rPr lang="en-US" dirty="0" err="1" smtClean="0"/>
              <a:t>judgements</a:t>
            </a:r>
            <a:r>
              <a:rPr lang="en-US" dirty="0" smtClean="0"/>
              <a:t> of other people. </a:t>
            </a:r>
          </a:p>
          <a:p>
            <a:pPr marL="514350" indent="-514350">
              <a:buFont typeface="+mj-lt"/>
              <a:buAutoNum type="arabicPeriod"/>
            </a:pPr>
            <a:r>
              <a:rPr lang="en-US" dirty="0" smtClean="0"/>
              <a:t>Checking our attributions - particularly the links we make between aspects of personality and appearance on the one hand and </a:t>
            </a:r>
            <a:r>
              <a:rPr lang="en-US" dirty="0" err="1" smtClean="0"/>
              <a:t>behaviour</a:t>
            </a:r>
            <a:r>
              <a:rPr lang="en-US" dirty="0" smtClean="0"/>
              <a:t> on the other.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31</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Thus, it is clear that errors in perception can be overcome by: </a:t>
            </a:r>
          </a:p>
          <a:p>
            <a:pPr marL="514350" indent="-514350">
              <a:buFont typeface="+mj-lt"/>
              <a:buAutoNum type="arabicPeriod"/>
            </a:pPr>
            <a:r>
              <a:rPr lang="en-US" dirty="0" smtClean="0"/>
              <a:t>Taking more time and avoiding instant or ‘snap’ </a:t>
            </a:r>
            <a:r>
              <a:rPr lang="en-US" dirty="0" err="1" smtClean="0"/>
              <a:t>judgements</a:t>
            </a:r>
            <a:r>
              <a:rPr lang="en-US" dirty="0" smtClean="0"/>
              <a:t> about others. </a:t>
            </a:r>
          </a:p>
          <a:p>
            <a:pPr marL="514350" indent="-514350">
              <a:buFont typeface="+mj-lt"/>
              <a:buAutoNum type="arabicPeriod"/>
            </a:pPr>
            <a:r>
              <a:rPr lang="en-US" dirty="0" smtClean="0"/>
              <a:t>Collecting and consciously using more information about other people. </a:t>
            </a:r>
          </a:p>
          <a:p>
            <a:pPr marL="514350" indent="-514350">
              <a:buFont typeface="+mj-lt"/>
              <a:buAutoNum type="arabicPeriod"/>
            </a:pPr>
            <a:r>
              <a:rPr lang="en-US" dirty="0" smtClean="0"/>
              <a:t>Developing self-awareness and an understanding of how our personal biases are preferences affect our perceptions and </a:t>
            </a:r>
            <a:r>
              <a:rPr lang="en-US" dirty="0" err="1" smtClean="0"/>
              <a:t>judgements</a:t>
            </a:r>
            <a:r>
              <a:rPr lang="en-US" dirty="0" smtClean="0"/>
              <a:t> of other people. </a:t>
            </a:r>
          </a:p>
          <a:p>
            <a:pPr marL="514350" indent="-514350">
              <a:buFont typeface="+mj-lt"/>
              <a:buAutoNum type="arabicPeriod"/>
            </a:pPr>
            <a:r>
              <a:rPr lang="en-US" dirty="0" smtClean="0"/>
              <a:t>Checking our attributions - particularly the links we make between aspects of personality and appearance on the one hand and </a:t>
            </a:r>
            <a:r>
              <a:rPr lang="en-US" dirty="0" err="1" smtClean="0"/>
              <a:t>behaviour</a:t>
            </a:r>
            <a:r>
              <a:rPr lang="en-US" dirty="0" smtClean="0"/>
              <a:t> on the other. </a:t>
            </a:r>
            <a:endParaRPr lang="en-US" smtClean="0"/>
          </a:p>
          <a:p>
            <a:endParaRPr lang="en-US"/>
          </a:p>
        </p:txBody>
      </p:sp>
      <p:sp>
        <p:nvSpPr>
          <p:cNvPr id="4" name="Slide Number Placeholder 3"/>
          <p:cNvSpPr>
            <a:spLocks noGrp="1"/>
          </p:cNvSpPr>
          <p:nvPr>
            <p:ph type="sldNum" sz="quarter" idx="10"/>
          </p:nvPr>
        </p:nvSpPr>
        <p:spPr/>
        <p:txBody>
          <a:bodyPr/>
          <a:lstStyle/>
          <a:p>
            <a:fld id="{6E04C938-7FB1-4297-97B6-E7228C0C11F3}" type="slidenum">
              <a:rPr lang="en-US" smtClean="0"/>
              <a:pPr/>
              <a:t>32</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Thus, it is clear that errors in perception can be overcome by: </a:t>
            </a:r>
          </a:p>
          <a:p>
            <a:pPr marL="514350" indent="-514350">
              <a:buFont typeface="+mj-lt"/>
              <a:buAutoNum type="arabicPeriod"/>
            </a:pPr>
            <a:r>
              <a:rPr lang="en-US" dirty="0" smtClean="0"/>
              <a:t>Taking more time and avoiding instant or ‘snap’ </a:t>
            </a:r>
            <a:r>
              <a:rPr lang="en-US" dirty="0" err="1" smtClean="0"/>
              <a:t>judgements</a:t>
            </a:r>
            <a:r>
              <a:rPr lang="en-US" dirty="0" smtClean="0"/>
              <a:t> about others. </a:t>
            </a:r>
          </a:p>
          <a:p>
            <a:pPr marL="514350" indent="-514350">
              <a:buFont typeface="+mj-lt"/>
              <a:buAutoNum type="arabicPeriod"/>
            </a:pPr>
            <a:r>
              <a:rPr lang="en-US" dirty="0" smtClean="0"/>
              <a:t>Collecting and consciously using more information about other people. </a:t>
            </a:r>
          </a:p>
          <a:p>
            <a:pPr marL="514350" indent="-514350">
              <a:buFont typeface="+mj-lt"/>
              <a:buAutoNum type="arabicPeriod"/>
            </a:pPr>
            <a:r>
              <a:rPr lang="en-US" dirty="0" smtClean="0"/>
              <a:t>Developing self-awareness and an understanding of how our personal biases are preferences affect our perceptions and </a:t>
            </a:r>
            <a:r>
              <a:rPr lang="en-US" dirty="0" err="1" smtClean="0"/>
              <a:t>judgements</a:t>
            </a:r>
            <a:r>
              <a:rPr lang="en-US" dirty="0" smtClean="0"/>
              <a:t> of other people. </a:t>
            </a:r>
          </a:p>
          <a:p>
            <a:pPr marL="514350" indent="-514350">
              <a:buFont typeface="+mj-lt"/>
              <a:buAutoNum type="arabicPeriod"/>
            </a:pPr>
            <a:r>
              <a:rPr lang="en-US" dirty="0" smtClean="0"/>
              <a:t>Checking our attributions - particularly the links we make between aspects of personality and appearance on the one hand and </a:t>
            </a:r>
            <a:r>
              <a:rPr lang="en-US" dirty="0" err="1" smtClean="0"/>
              <a:t>behaviour</a:t>
            </a:r>
            <a:r>
              <a:rPr lang="en-US" dirty="0" smtClean="0"/>
              <a:t> on the other. </a:t>
            </a:r>
            <a:endParaRPr lang="en-US" smtClean="0"/>
          </a:p>
          <a:p>
            <a:endParaRPr lang="en-US"/>
          </a:p>
        </p:txBody>
      </p:sp>
      <p:sp>
        <p:nvSpPr>
          <p:cNvPr id="4" name="Slide Number Placeholder 3"/>
          <p:cNvSpPr>
            <a:spLocks noGrp="1"/>
          </p:cNvSpPr>
          <p:nvPr>
            <p:ph type="sldNum" sz="quarter" idx="10"/>
          </p:nvPr>
        </p:nvSpPr>
        <p:spPr/>
        <p:txBody>
          <a:bodyPr/>
          <a:lstStyle/>
          <a:p>
            <a:fld id="{6E04C938-7FB1-4297-97B6-E7228C0C11F3}" type="slidenum">
              <a:rPr lang="en-US" smtClean="0"/>
              <a:pPr/>
              <a:t>33</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Therefore, it can be said that if we are to improve our understanding of others, we must first have a well-developed knowledge of ourselves -- our strengths, our preferences, our weaknesses and our biases. The development of self-knowledge can be an uncomfortable process. In </a:t>
            </a:r>
            <a:r>
              <a:rPr lang="en-US" sz="1200" kern="1200" baseline="0" dirty="0" err="1" smtClean="0">
                <a:solidFill>
                  <a:schemeClr val="tx1"/>
                </a:solidFill>
                <a:latin typeface="+mn-lt"/>
                <a:ea typeface="+mn-ea"/>
                <a:cs typeface="+mn-cs"/>
              </a:rPr>
              <a:t>organisational</a:t>
            </a:r>
            <a:r>
              <a:rPr lang="en-US" sz="1200" kern="1200" baseline="0" dirty="0" smtClean="0">
                <a:solidFill>
                  <a:schemeClr val="tx1"/>
                </a:solidFill>
                <a:latin typeface="+mn-lt"/>
                <a:ea typeface="+mn-ea"/>
                <a:cs typeface="+mn-cs"/>
              </a:rPr>
              <a:t> settings, we are often constrained in the expression of our feelings (positive and negative) about other people due to social or cultural norms and to the communication barriers erected by status and power differentials. This may in part explain the enduring emphasis in recent years on training courses in social and interpersonal skills, self-awareness and personal growth. Adrian </a:t>
            </a:r>
            <a:r>
              <a:rPr lang="en-US" sz="1200" kern="1200" baseline="0" dirty="0" err="1" smtClean="0">
                <a:solidFill>
                  <a:schemeClr val="tx1"/>
                </a:solidFill>
                <a:latin typeface="+mn-lt"/>
                <a:ea typeface="+mn-ea"/>
                <a:cs typeface="+mn-cs"/>
              </a:rPr>
              <a:t>Furnham</a:t>
            </a:r>
            <a:r>
              <a:rPr lang="en-US" sz="1200" kern="1200" baseline="0" dirty="0" smtClean="0">
                <a:solidFill>
                  <a:schemeClr val="tx1"/>
                </a:solidFill>
                <a:latin typeface="+mn-lt"/>
                <a:ea typeface="+mn-ea"/>
                <a:cs typeface="+mn-cs"/>
              </a:rPr>
              <a:t> (1997) argues that the process of making evaluations, </a:t>
            </a:r>
            <a:r>
              <a:rPr lang="en-US" sz="1200" kern="1200" baseline="0" dirty="0" err="1" smtClean="0">
                <a:solidFill>
                  <a:schemeClr val="tx1"/>
                </a:solidFill>
                <a:latin typeface="+mn-lt"/>
                <a:ea typeface="+mn-ea"/>
                <a:cs typeface="+mn-cs"/>
              </a:rPr>
              <a:t>judgements</a:t>
            </a:r>
            <a:r>
              <a:rPr lang="en-US" sz="1200" kern="1200" baseline="0" dirty="0" smtClean="0">
                <a:solidFill>
                  <a:schemeClr val="tx1"/>
                </a:solidFill>
                <a:latin typeface="+mn-lt"/>
                <a:ea typeface="+mn-ea"/>
                <a:cs typeface="+mn-cs"/>
              </a:rPr>
              <a:t> or ratings of the performance of employees is subject to a number of systematic perception errors. This is particularly problematic in a performance appraisal context. These are:</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34</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Central tendency: </a:t>
            </a:r>
            <a:r>
              <a:rPr lang="en-US" sz="1200" b="0" kern="1200" baseline="0" dirty="0" smtClean="0">
                <a:solidFill>
                  <a:schemeClr val="tx1"/>
                </a:solidFill>
                <a:latin typeface="+mn-lt"/>
                <a:ea typeface="+mn-ea"/>
                <a:cs typeface="+mn-cs"/>
              </a:rPr>
              <a:t>Appraising everyone at the middle of the rating scale.</a:t>
            </a:r>
            <a:r>
              <a:rPr lang="en-US" sz="1200" b="1"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Contrast error: </a:t>
            </a:r>
            <a:r>
              <a:rPr lang="en-US" sz="1200" b="0" kern="1200" baseline="0" dirty="0" smtClean="0">
                <a:solidFill>
                  <a:schemeClr val="tx1"/>
                </a:solidFill>
                <a:latin typeface="+mn-lt"/>
                <a:ea typeface="+mn-ea"/>
                <a:cs typeface="+mn-cs"/>
              </a:rPr>
              <a:t>Basing an appraisal on comparison with other employees rather than on established performance criteria.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Different from me: </a:t>
            </a:r>
            <a:r>
              <a:rPr lang="en-US" sz="1200" b="0" kern="1200" baseline="0" dirty="0" smtClean="0">
                <a:solidFill>
                  <a:schemeClr val="tx1"/>
                </a:solidFill>
                <a:latin typeface="+mn-lt"/>
                <a:ea typeface="+mn-ea"/>
                <a:cs typeface="+mn-cs"/>
              </a:rPr>
              <a:t>Giving a poor appraisal because the person has qualities or characteristics not possessed by the appraiser.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Halo effect: </a:t>
            </a:r>
            <a:r>
              <a:rPr lang="en-US" sz="1200" b="0" kern="1200" baseline="0" dirty="0" smtClean="0">
                <a:solidFill>
                  <a:schemeClr val="tx1"/>
                </a:solidFill>
                <a:latin typeface="+mn-lt"/>
                <a:ea typeface="+mn-ea"/>
                <a:cs typeface="+mn-cs"/>
              </a:rPr>
              <a:t>Appraising an employee undeservedly on one quality (performance, for example) because s/he is perceived highly by the appraiser on another quality (attractiveness).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Horn effect: </a:t>
            </a:r>
            <a:r>
              <a:rPr lang="en-US" sz="1200" b="0" kern="1200" baseline="0" dirty="0" smtClean="0">
                <a:solidFill>
                  <a:schemeClr val="tx1"/>
                </a:solidFill>
                <a:latin typeface="+mn-lt"/>
                <a:ea typeface="+mn-ea"/>
                <a:cs typeface="+mn-cs"/>
              </a:rPr>
              <a:t>The opposite of the halo effect. Giving someone a poor appraisal on one quality (attractiveness) influences poor rating on other qualities. (performance).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Initial impression: </a:t>
            </a:r>
            <a:r>
              <a:rPr lang="en-US" sz="1200" b="0" kern="1200" baseline="0" dirty="0" smtClean="0">
                <a:solidFill>
                  <a:schemeClr val="tx1"/>
                </a:solidFill>
                <a:latin typeface="+mn-lt"/>
                <a:ea typeface="+mn-ea"/>
                <a:cs typeface="+mn-cs"/>
              </a:rPr>
              <a:t>Basing an appraisal on first impressions rather than on how the person has behaved throughout the period to which appraisal relates.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Latest </a:t>
            </a:r>
            <a:r>
              <a:rPr lang="en-US" sz="1200" b="1" kern="1200" baseline="0" dirty="0" err="1" smtClean="0">
                <a:solidFill>
                  <a:schemeClr val="tx1"/>
                </a:solidFill>
                <a:latin typeface="+mn-lt"/>
                <a:ea typeface="+mn-ea"/>
                <a:cs typeface="+mn-cs"/>
              </a:rPr>
              <a:t>behaviour</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Basing an appraisal on the person's recent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Lenient or generous rating: </a:t>
            </a:r>
            <a:r>
              <a:rPr lang="en-US" sz="1200" b="0" kern="1200" baseline="0" dirty="0" smtClean="0">
                <a:solidFill>
                  <a:schemeClr val="tx1"/>
                </a:solidFill>
                <a:latin typeface="+mn-lt"/>
                <a:ea typeface="+mn-ea"/>
                <a:cs typeface="+mn-cs"/>
              </a:rPr>
              <a:t>Perhaps the most common error, being consistently generous in appraisal mostly to avoid conflict.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Performance dimension error: </a:t>
            </a:r>
            <a:r>
              <a:rPr lang="en-US" sz="1200" b="0" kern="1200" baseline="0" dirty="0" smtClean="0">
                <a:solidFill>
                  <a:schemeClr val="tx1"/>
                </a:solidFill>
                <a:latin typeface="+mn-lt"/>
                <a:ea typeface="+mn-ea"/>
                <a:cs typeface="+mn-cs"/>
              </a:rPr>
              <a:t>Giving someone a similar appraisal on two distinct but similar qualities, because they happen to follow each other on the appraisal form.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Same as me: </a:t>
            </a:r>
            <a:r>
              <a:rPr lang="en-US" sz="1200" b="0" kern="1200" baseline="0" dirty="0" smtClean="0">
                <a:solidFill>
                  <a:schemeClr val="tx1"/>
                </a:solidFill>
                <a:latin typeface="+mn-lt"/>
                <a:ea typeface="+mn-ea"/>
                <a:cs typeface="+mn-cs"/>
              </a:rPr>
              <a:t>Giving a good appraisal because the person has qualities or characteristics possessed </a:t>
            </a:r>
            <a:r>
              <a:rPr lang="en-US" sz="1200" b="1" kern="1200" baseline="0" dirty="0" smtClean="0">
                <a:solidFill>
                  <a:schemeClr val="tx1"/>
                </a:solidFill>
                <a:latin typeface="+mn-lt"/>
                <a:ea typeface="+mn-ea"/>
                <a:cs typeface="+mn-cs"/>
              </a:rPr>
              <a:t>by the appraiser. </a:t>
            </a:r>
            <a:r>
              <a:rPr lang="en-US" sz="1200" b="0" kern="1200" baseline="0" dirty="0" smtClean="0">
                <a:solidFill>
                  <a:schemeClr val="tx1"/>
                </a:solidFill>
                <a:latin typeface="+mn-lt"/>
                <a:ea typeface="+mn-ea"/>
                <a:cs typeface="+mn-cs"/>
              </a:rPr>
              <a:t>Spillover effect: Basing this appraisal, good or bad, on the results of the previous appraisal rather than on how the person has behaved during the appraisal period.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Status effect: </a:t>
            </a:r>
            <a:r>
              <a:rPr lang="en-US" sz="1200" b="0" kern="1200" baseline="0" dirty="0" smtClean="0">
                <a:solidFill>
                  <a:schemeClr val="tx1"/>
                </a:solidFill>
                <a:latin typeface="+mn-lt"/>
                <a:ea typeface="+mn-ea"/>
                <a:cs typeface="+mn-cs"/>
              </a:rPr>
              <a:t>Giving those in higher level positions consistently better appraisals than those in lower level jobs.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Strict rating: </a:t>
            </a:r>
            <a:r>
              <a:rPr lang="en-US" sz="1200" b="0" kern="1200" baseline="0" dirty="0" smtClean="0">
                <a:solidFill>
                  <a:schemeClr val="tx1"/>
                </a:solidFill>
                <a:latin typeface="+mn-lt"/>
                <a:ea typeface="+mn-ea"/>
                <a:cs typeface="+mn-cs"/>
              </a:rPr>
              <a:t>Being consistently harsh in appraising performance. </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E04C938-7FB1-4297-97B6-E7228C0C11F3}" type="slidenum">
              <a:rPr lang="en-US" smtClean="0"/>
              <a:pPr/>
              <a:t>35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We process and interpret the incoming raw data in the light of our experiences, in terms of our current needs and interests, in terms of our knowledge, expectations, beliefs and motives. </a:t>
            </a:r>
            <a:r>
              <a:rPr lang="en-US" sz="1200" b="1" kern="1200" baseline="0" dirty="0" smtClean="0">
                <a:solidFill>
                  <a:schemeClr val="tx1"/>
                </a:solidFill>
                <a:latin typeface="+mn-lt"/>
                <a:ea typeface="+mn-ea"/>
                <a:cs typeface="+mn-cs"/>
              </a:rPr>
              <a:t>Perception </a:t>
            </a:r>
            <a:r>
              <a:rPr lang="en-US" sz="1200" b="0" kern="1200" baseline="0" dirty="0" smtClean="0">
                <a:solidFill>
                  <a:schemeClr val="tx1"/>
                </a:solidFill>
                <a:latin typeface="+mn-lt"/>
                <a:ea typeface="+mn-ea"/>
                <a:cs typeface="+mn-cs"/>
              </a:rPr>
              <a:t>may be defined as the dynamic psychological process responsible for attending to, </a:t>
            </a:r>
            <a:r>
              <a:rPr lang="en-US" sz="1200" b="0" kern="1200" baseline="0" dirty="0" err="1" smtClean="0">
                <a:solidFill>
                  <a:schemeClr val="tx1"/>
                </a:solidFill>
                <a:latin typeface="+mn-lt"/>
                <a:ea typeface="+mn-ea"/>
                <a:cs typeface="+mn-cs"/>
              </a:rPr>
              <a:t>organising</a:t>
            </a:r>
            <a:r>
              <a:rPr lang="en-US" sz="1200" b="0" kern="1200" baseline="0" dirty="0" smtClean="0">
                <a:solidFill>
                  <a:schemeClr val="tx1"/>
                </a:solidFill>
                <a:latin typeface="+mn-lt"/>
                <a:ea typeface="+mn-ea"/>
                <a:cs typeface="+mn-cs"/>
              </a:rPr>
              <a:t> and interpreting sensory data. The main elements in the perceptual process are illustrated in Figure 1.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From a psychological point of view, the process of sensation, on the one hand, and perception, on the other, work together through what are termed respectively </a:t>
            </a:r>
            <a:r>
              <a:rPr lang="en-US" sz="1200" b="1" kern="1200" baseline="0" dirty="0" smtClean="0">
                <a:solidFill>
                  <a:schemeClr val="tx1"/>
                </a:solidFill>
                <a:latin typeface="+mn-lt"/>
                <a:ea typeface="+mn-ea"/>
                <a:cs typeface="+mn-cs"/>
              </a:rPr>
              <a:t>`bottom-up'</a:t>
            </a:r>
            <a:r>
              <a:rPr lang="en-US" sz="1200" b="0" kern="1200" baseline="0" dirty="0" smtClean="0">
                <a:solidFill>
                  <a:schemeClr val="tx1"/>
                </a:solidFill>
                <a:latin typeface="+mn-lt"/>
                <a:ea typeface="+mn-ea"/>
                <a:cs typeface="+mn-cs"/>
              </a:rPr>
              <a:t> and </a:t>
            </a:r>
            <a:r>
              <a:rPr lang="en-US" sz="1200" b="1" kern="1200" baseline="0" dirty="0" smtClean="0">
                <a:solidFill>
                  <a:schemeClr val="tx1"/>
                </a:solidFill>
                <a:latin typeface="+mn-lt"/>
                <a:ea typeface="+mn-ea"/>
                <a:cs typeface="+mn-cs"/>
              </a:rPr>
              <a:t>`top-down' </a:t>
            </a:r>
            <a:r>
              <a:rPr lang="en-US" sz="1200" b="0" kern="1200" baseline="0" dirty="0" smtClean="0">
                <a:solidFill>
                  <a:schemeClr val="tx1"/>
                </a:solidFill>
                <a:latin typeface="+mn-lt"/>
                <a:ea typeface="+mn-ea"/>
                <a:cs typeface="+mn-cs"/>
              </a:rPr>
              <a:t>processing. The bottom-up phase concerns the way in which we process the raw data received by our sensory apparatus. One of the key characteristics of bottom-up processing concerns the need for selectivity. We are simply not able to process all of the sensory information available to us at any given time. Bottom-up processing screens or filters out redundant and less relevant information so that we can focus on what is important.</a:t>
            </a:r>
          </a:p>
        </p:txBody>
      </p:sp>
      <p:sp>
        <p:nvSpPr>
          <p:cNvPr id="4" name="Slide Number Placeholder 3"/>
          <p:cNvSpPr>
            <a:spLocks noGrp="1"/>
          </p:cNvSpPr>
          <p:nvPr>
            <p:ph type="sldNum" sz="quarter" idx="10"/>
          </p:nvPr>
        </p:nvSpPr>
        <p:spPr/>
        <p:txBody>
          <a:bodyPr/>
          <a:lstStyle/>
          <a:p>
            <a:fld id="{6E04C938-7FB1-4297-97B6-E7228C0C11F3}" type="slidenum">
              <a:rPr lang="en-US" smtClean="0"/>
              <a:pPr/>
              <a:t>6</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Central tendency: </a:t>
            </a:r>
            <a:r>
              <a:rPr lang="en-US" sz="1200" b="0" kern="1200" baseline="0" dirty="0" smtClean="0">
                <a:solidFill>
                  <a:schemeClr val="tx1"/>
                </a:solidFill>
                <a:latin typeface="+mn-lt"/>
                <a:ea typeface="+mn-ea"/>
                <a:cs typeface="+mn-cs"/>
              </a:rPr>
              <a:t>Appraising everyone at the middle of the rating scale.</a:t>
            </a:r>
            <a:r>
              <a:rPr lang="en-US" sz="1200" b="1"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Contrast error: </a:t>
            </a:r>
            <a:r>
              <a:rPr lang="en-US" sz="1200" b="0" kern="1200" baseline="0" dirty="0" smtClean="0">
                <a:solidFill>
                  <a:schemeClr val="tx1"/>
                </a:solidFill>
                <a:latin typeface="+mn-lt"/>
                <a:ea typeface="+mn-ea"/>
                <a:cs typeface="+mn-cs"/>
              </a:rPr>
              <a:t>Basing an appraisal on comparison with other employees rather than on established performance criteria.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Different from me: </a:t>
            </a:r>
            <a:r>
              <a:rPr lang="en-US" sz="1200" b="0" kern="1200" baseline="0" dirty="0" smtClean="0">
                <a:solidFill>
                  <a:schemeClr val="tx1"/>
                </a:solidFill>
                <a:latin typeface="+mn-lt"/>
                <a:ea typeface="+mn-ea"/>
                <a:cs typeface="+mn-cs"/>
              </a:rPr>
              <a:t>Giving a poor appraisal because the person has qualities or characteristics not possessed by the appraiser.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Halo effect: </a:t>
            </a:r>
            <a:r>
              <a:rPr lang="en-US" sz="1200" b="0" kern="1200" baseline="0" dirty="0" smtClean="0">
                <a:solidFill>
                  <a:schemeClr val="tx1"/>
                </a:solidFill>
                <a:latin typeface="+mn-lt"/>
                <a:ea typeface="+mn-ea"/>
                <a:cs typeface="+mn-cs"/>
              </a:rPr>
              <a:t>Appraising an employee undeservedly on one quality (performance, for example) because s/he is perceived highly by the appraiser on another quality (attractiveness).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Horn effect: </a:t>
            </a:r>
            <a:r>
              <a:rPr lang="en-US" sz="1200" b="0" kern="1200" baseline="0" dirty="0" smtClean="0">
                <a:solidFill>
                  <a:schemeClr val="tx1"/>
                </a:solidFill>
                <a:latin typeface="+mn-lt"/>
                <a:ea typeface="+mn-ea"/>
                <a:cs typeface="+mn-cs"/>
              </a:rPr>
              <a:t>The opposite of the halo effect. Giving someone a poor appraisal on one quality (attractiveness) influences poor rating on other qualities. (performance).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Initial impression: </a:t>
            </a:r>
            <a:r>
              <a:rPr lang="en-US" sz="1200" b="0" kern="1200" baseline="0" dirty="0" smtClean="0">
                <a:solidFill>
                  <a:schemeClr val="tx1"/>
                </a:solidFill>
                <a:latin typeface="+mn-lt"/>
                <a:ea typeface="+mn-ea"/>
                <a:cs typeface="+mn-cs"/>
              </a:rPr>
              <a:t>Basing an appraisal on first impressions rather than on how the person has behaved throughout the period to which appraisal relates.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Latest </a:t>
            </a:r>
            <a:r>
              <a:rPr lang="en-US" sz="1200" b="1" kern="1200" baseline="0" dirty="0" err="1" smtClean="0">
                <a:solidFill>
                  <a:schemeClr val="tx1"/>
                </a:solidFill>
                <a:latin typeface="+mn-lt"/>
                <a:ea typeface="+mn-ea"/>
                <a:cs typeface="+mn-cs"/>
              </a:rPr>
              <a:t>behaviour</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Basing an appraisal on the person's recent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Lenient or generous rating: </a:t>
            </a:r>
            <a:r>
              <a:rPr lang="en-US" sz="1200" b="0" kern="1200" baseline="0" dirty="0" smtClean="0">
                <a:solidFill>
                  <a:schemeClr val="tx1"/>
                </a:solidFill>
                <a:latin typeface="+mn-lt"/>
                <a:ea typeface="+mn-ea"/>
                <a:cs typeface="+mn-cs"/>
              </a:rPr>
              <a:t>Perhaps the most common error, being consistently generous in appraisal mostly to avoid conflict.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Performance dimension error: </a:t>
            </a:r>
            <a:r>
              <a:rPr lang="en-US" sz="1200" b="0" kern="1200" baseline="0" dirty="0" smtClean="0">
                <a:solidFill>
                  <a:schemeClr val="tx1"/>
                </a:solidFill>
                <a:latin typeface="+mn-lt"/>
                <a:ea typeface="+mn-ea"/>
                <a:cs typeface="+mn-cs"/>
              </a:rPr>
              <a:t>Giving someone a similar appraisal on two distinct but similar qualities, because they happen to follow each other on the appraisal form.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Same as me: </a:t>
            </a:r>
            <a:r>
              <a:rPr lang="en-US" sz="1200" b="0" kern="1200" baseline="0" dirty="0" smtClean="0">
                <a:solidFill>
                  <a:schemeClr val="tx1"/>
                </a:solidFill>
                <a:latin typeface="+mn-lt"/>
                <a:ea typeface="+mn-ea"/>
                <a:cs typeface="+mn-cs"/>
              </a:rPr>
              <a:t>Giving a good appraisal because the person has qualities or characteristics possessed </a:t>
            </a:r>
            <a:r>
              <a:rPr lang="en-US" sz="1200" b="1" kern="1200" baseline="0" dirty="0" smtClean="0">
                <a:solidFill>
                  <a:schemeClr val="tx1"/>
                </a:solidFill>
                <a:latin typeface="+mn-lt"/>
                <a:ea typeface="+mn-ea"/>
                <a:cs typeface="+mn-cs"/>
              </a:rPr>
              <a:t>by the appraiser. </a:t>
            </a:r>
            <a:r>
              <a:rPr lang="en-US" sz="1200" b="0" kern="1200" baseline="0" dirty="0" smtClean="0">
                <a:solidFill>
                  <a:schemeClr val="tx1"/>
                </a:solidFill>
                <a:latin typeface="+mn-lt"/>
                <a:ea typeface="+mn-ea"/>
                <a:cs typeface="+mn-cs"/>
              </a:rPr>
              <a:t>Spillover effect: Basing this appraisal, good or bad, on the results of the previous appraisal rather than on how the person has behaved during the appraisal period.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Status effect: </a:t>
            </a:r>
            <a:r>
              <a:rPr lang="en-US" sz="1200" b="0" kern="1200" baseline="0" dirty="0" smtClean="0">
                <a:solidFill>
                  <a:schemeClr val="tx1"/>
                </a:solidFill>
                <a:latin typeface="+mn-lt"/>
                <a:ea typeface="+mn-ea"/>
                <a:cs typeface="+mn-cs"/>
              </a:rPr>
              <a:t>Giving those in higher level positions consistently better appraisals than those in lower level jobs.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Strict rating: </a:t>
            </a:r>
            <a:r>
              <a:rPr lang="en-US" sz="1200" b="0" kern="1200" baseline="0" dirty="0" smtClean="0">
                <a:solidFill>
                  <a:schemeClr val="tx1"/>
                </a:solidFill>
                <a:latin typeface="+mn-lt"/>
                <a:ea typeface="+mn-ea"/>
                <a:cs typeface="+mn-cs"/>
              </a:rPr>
              <a:t>Being consistently harsh in appraising performance. </a:t>
            </a: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36</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Interpersonal perception begins with the perception of another person, an awareness and appraisal of his attitudes, attributes, intentions and their likely reactions to one's actions. Research was conducted by </a:t>
            </a:r>
            <a:r>
              <a:rPr lang="en-US" sz="1200" kern="1200" baseline="0" dirty="0" err="1" smtClean="0">
                <a:solidFill>
                  <a:schemeClr val="tx1"/>
                </a:solidFill>
                <a:latin typeface="+mn-lt"/>
                <a:ea typeface="+mn-ea"/>
                <a:cs typeface="+mn-cs"/>
              </a:rPr>
              <a:t>Zalking</a:t>
            </a:r>
            <a:r>
              <a:rPr lang="en-US" sz="1200" kern="1200" baseline="0" dirty="0" smtClean="0">
                <a:solidFill>
                  <a:schemeClr val="tx1"/>
                </a:solidFill>
                <a:latin typeface="+mn-lt"/>
                <a:ea typeface="+mn-ea"/>
                <a:cs typeface="+mn-cs"/>
              </a:rPr>
              <a:t> and Costello for better understanding of interpersonal perception. The specific characteristics of the perceiver, according to them are:</a:t>
            </a:r>
          </a:p>
          <a:p>
            <a:pPr marL="514350" indent="-514350">
              <a:buFont typeface="+mj-lt"/>
              <a:buAutoNum type="arabicPeriod"/>
            </a:pPr>
            <a:r>
              <a:rPr lang="en-US" sz="1200" dirty="0" smtClean="0"/>
              <a:t>Knowing oneself makes it easier to see other accurately. </a:t>
            </a:r>
          </a:p>
          <a:p>
            <a:pPr marL="514350" indent="-514350">
              <a:buFont typeface="+mj-lt"/>
              <a:buAutoNum type="arabicPeriod"/>
            </a:pPr>
            <a:r>
              <a:rPr lang="en-US" sz="1200" dirty="0" smtClean="0"/>
              <a:t>One's own characteristics affect the characteristics he is likely to see in others.</a:t>
            </a:r>
          </a:p>
          <a:p>
            <a:pPr marL="514350" indent="-514350">
              <a:buFont typeface="+mj-lt"/>
              <a:buAutoNum type="arabicPeriod" startAt="3"/>
            </a:pPr>
            <a:r>
              <a:rPr lang="en-US" sz="1200" dirty="0" smtClean="0"/>
              <a:t>The person who accepts himself is more likely to be able to see </a:t>
            </a:r>
            <a:r>
              <a:rPr lang="en-US" sz="1200" dirty="0" err="1" smtClean="0"/>
              <a:t>favourable</a:t>
            </a:r>
            <a:r>
              <a:rPr lang="en-US" sz="1200" dirty="0" smtClean="0"/>
              <a:t> aspects of other people.</a:t>
            </a:r>
          </a:p>
          <a:p>
            <a:pPr marL="514350" indent="-514350">
              <a:buFont typeface="+mj-lt"/>
              <a:buAutoNum type="arabicPeriod" startAt="3"/>
            </a:pPr>
            <a:r>
              <a:rPr lang="en-US" sz="1200" dirty="0" smtClean="0"/>
              <a:t>Accuracy in perceiving others is not a single skill.</a:t>
            </a:r>
          </a:p>
        </p:txBody>
      </p:sp>
      <p:sp>
        <p:nvSpPr>
          <p:cNvPr id="4" name="Slide Number Placeholder 3"/>
          <p:cNvSpPr>
            <a:spLocks noGrp="1"/>
          </p:cNvSpPr>
          <p:nvPr>
            <p:ph type="sldNum" sz="quarter" idx="10"/>
          </p:nvPr>
        </p:nvSpPr>
        <p:spPr/>
        <p:txBody>
          <a:bodyPr/>
          <a:lstStyle/>
          <a:p>
            <a:fld id="{6E04C938-7FB1-4297-97B6-E7228C0C11F3}" type="slidenum">
              <a:rPr lang="en-US" smtClean="0"/>
              <a:pPr/>
              <a:t>37</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Interpersonal perception begins with the perception of another person, an awareness and appraisal of his attitudes, attributes, intentions and their likely reactions to one's actions. Research was conducted by </a:t>
            </a:r>
            <a:r>
              <a:rPr lang="en-US" sz="1200" kern="1200" baseline="0" dirty="0" err="1" smtClean="0">
                <a:solidFill>
                  <a:schemeClr val="tx1"/>
                </a:solidFill>
                <a:latin typeface="+mn-lt"/>
                <a:ea typeface="+mn-ea"/>
                <a:cs typeface="+mn-cs"/>
              </a:rPr>
              <a:t>Zalking</a:t>
            </a:r>
            <a:r>
              <a:rPr lang="en-US" sz="1200" kern="1200" baseline="0" dirty="0" smtClean="0">
                <a:solidFill>
                  <a:schemeClr val="tx1"/>
                </a:solidFill>
                <a:latin typeface="+mn-lt"/>
                <a:ea typeface="+mn-ea"/>
                <a:cs typeface="+mn-cs"/>
              </a:rPr>
              <a:t> and Costello for better understanding of interpersonal perception. The specific characteristics of the perceiver, according to them are:</a:t>
            </a:r>
          </a:p>
          <a:p>
            <a:pPr marL="514350" indent="-514350">
              <a:buFont typeface="+mj-lt"/>
              <a:buAutoNum type="arabicPeriod"/>
            </a:pPr>
            <a:r>
              <a:rPr lang="en-US" sz="1200" dirty="0" smtClean="0"/>
              <a:t>Knowing oneself makes it easier to see other accurately. </a:t>
            </a:r>
          </a:p>
          <a:p>
            <a:pPr marL="514350" indent="-514350">
              <a:buFont typeface="+mj-lt"/>
              <a:buAutoNum type="arabicPeriod"/>
            </a:pPr>
            <a:r>
              <a:rPr lang="en-US" sz="1200" dirty="0" smtClean="0"/>
              <a:t>One's own characteristics affect the characteristics he is likely to see in others.</a:t>
            </a:r>
          </a:p>
          <a:p>
            <a:pPr marL="514350" indent="-514350">
              <a:buFont typeface="+mj-lt"/>
              <a:buAutoNum type="arabicPeriod" startAt="3"/>
            </a:pPr>
            <a:r>
              <a:rPr lang="en-US" sz="1200" dirty="0" smtClean="0"/>
              <a:t>The person who accepts himself is more likely to be able to see </a:t>
            </a:r>
            <a:r>
              <a:rPr lang="en-US" sz="1200" dirty="0" err="1" smtClean="0"/>
              <a:t>favourable</a:t>
            </a:r>
            <a:r>
              <a:rPr lang="en-US" sz="1200" dirty="0" smtClean="0"/>
              <a:t> aspects of other people.</a:t>
            </a:r>
          </a:p>
          <a:p>
            <a:pPr marL="514350" indent="-514350">
              <a:buFont typeface="+mj-lt"/>
              <a:buAutoNum type="arabicPeriod" startAt="3"/>
            </a:pPr>
            <a:r>
              <a:rPr lang="en-US" sz="1200" dirty="0" smtClean="0"/>
              <a:t>Accuracy in perceiving others is not a single skill.</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38</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Interpersonal perception begins with the perception of another person, an awareness and appraisal of his attitudes, attributes, intentions and their likely reactions to one's actions. Research was conducted by </a:t>
            </a:r>
            <a:r>
              <a:rPr lang="en-US" sz="1200" kern="1200" baseline="0" dirty="0" err="1" smtClean="0">
                <a:solidFill>
                  <a:schemeClr val="tx1"/>
                </a:solidFill>
                <a:latin typeface="+mn-lt"/>
                <a:ea typeface="+mn-ea"/>
                <a:cs typeface="+mn-cs"/>
              </a:rPr>
              <a:t>Zalking</a:t>
            </a:r>
            <a:r>
              <a:rPr lang="en-US" sz="1200" kern="1200" baseline="0" dirty="0" smtClean="0">
                <a:solidFill>
                  <a:schemeClr val="tx1"/>
                </a:solidFill>
                <a:latin typeface="+mn-lt"/>
                <a:ea typeface="+mn-ea"/>
                <a:cs typeface="+mn-cs"/>
              </a:rPr>
              <a:t> and Costello for better understanding of interpersonal perception. The specific characteristics of the perceiver, according to them are:</a:t>
            </a:r>
          </a:p>
          <a:p>
            <a:pPr marL="514350" indent="-514350">
              <a:buFont typeface="+mj-lt"/>
              <a:buAutoNum type="arabicPeriod"/>
            </a:pPr>
            <a:r>
              <a:rPr lang="en-US" sz="1200" dirty="0" smtClean="0"/>
              <a:t>Knowing oneself makes it easier to see other accurately. </a:t>
            </a:r>
          </a:p>
          <a:p>
            <a:pPr marL="514350" indent="-514350">
              <a:buFont typeface="+mj-lt"/>
              <a:buAutoNum type="arabicPeriod"/>
            </a:pPr>
            <a:r>
              <a:rPr lang="en-US" sz="1200" dirty="0" smtClean="0"/>
              <a:t>One's own characteristics affect the characteristics he is likely to see in others.</a:t>
            </a:r>
          </a:p>
          <a:p>
            <a:pPr marL="514350" indent="-514350">
              <a:buFont typeface="+mj-lt"/>
              <a:buAutoNum type="arabicPeriod" startAt="3"/>
            </a:pPr>
            <a:r>
              <a:rPr lang="en-US" sz="1200" dirty="0" smtClean="0"/>
              <a:t>The person who accepts himself is more likely to be able to see </a:t>
            </a:r>
            <a:r>
              <a:rPr lang="en-US" sz="1200" dirty="0" err="1" smtClean="0"/>
              <a:t>favourable</a:t>
            </a:r>
            <a:r>
              <a:rPr lang="en-US" sz="1200" dirty="0" smtClean="0"/>
              <a:t> aspects of other people.</a:t>
            </a:r>
          </a:p>
          <a:p>
            <a:pPr marL="514350" indent="-514350">
              <a:buFont typeface="+mj-lt"/>
              <a:buAutoNum type="arabicPeriod" startAt="3"/>
            </a:pPr>
            <a:r>
              <a:rPr lang="en-US" sz="1200" dirty="0" smtClean="0"/>
              <a:t>Accuracy in perceiving others is not a single skill.</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39</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Interpersonal perception begins with the perception of another person, an awareness and appraisal of his attitudes, attributes, intentions and their likely reactions to one's actions. Research was conducted by </a:t>
            </a:r>
            <a:r>
              <a:rPr lang="en-US" sz="1200" kern="1200" baseline="0" dirty="0" err="1" smtClean="0">
                <a:solidFill>
                  <a:schemeClr val="tx1"/>
                </a:solidFill>
                <a:latin typeface="+mn-lt"/>
                <a:ea typeface="+mn-ea"/>
                <a:cs typeface="+mn-cs"/>
              </a:rPr>
              <a:t>Zalking</a:t>
            </a:r>
            <a:r>
              <a:rPr lang="en-US" sz="1200" kern="1200" baseline="0" dirty="0" smtClean="0">
                <a:solidFill>
                  <a:schemeClr val="tx1"/>
                </a:solidFill>
                <a:latin typeface="+mn-lt"/>
                <a:ea typeface="+mn-ea"/>
                <a:cs typeface="+mn-cs"/>
              </a:rPr>
              <a:t> and Costello for better understanding of interpersonal perception. The specific characteristics of the perceiver, according to them are:</a:t>
            </a:r>
          </a:p>
          <a:p>
            <a:pPr marL="514350" indent="-514350">
              <a:buFont typeface="+mj-lt"/>
              <a:buAutoNum type="arabicPeriod"/>
            </a:pPr>
            <a:r>
              <a:rPr lang="en-US" sz="1200" dirty="0" smtClean="0"/>
              <a:t>Knowing oneself makes it easier to see other accurately. </a:t>
            </a:r>
          </a:p>
          <a:p>
            <a:pPr marL="514350" indent="-514350">
              <a:buFont typeface="+mj-lt"/>
              <a:buAutoNum type="arabicPeriod"/>
            </a:pPr>
            <a:r>
              <a:rPr lang="en-US" sz="1200" dirty="0" smtClean="0"/>
              <a:t>One's own characteristics affect the characteristics he is likely to see in others.</a:t>
            </a:r>
          </a:p>
          <a:p>
            <a:pPr marL="514350" indent="-514350">
              <a:buFont typeface="+mj-lt"/>
              <a:buAutoNum type="arabicPeriod" startAt="3"/>
            </a:pPr>
            <a:r>
              <a:rPr lang="en-US" sz="1200" dirty="0" smtClean="0"/>
              <a:t>The person who accepts himself is more likely to be able to see </a:t>
            </a:r>
            <a:r>
              <a:rPr lang="en-US" sz="1200" dirty="0" err="1" smtClean="0"/>
              <a:t>favourable</a:t>
            </a:r>
            <a:r>
              <a:rPr lang="en-US" sz="1200" dirty="0" smtClean="0"/>
              <a:t> aspects of other people.</a:t>
            </a:r>
          </a:p>
          <a:p>
            <a:pPr marL="514350" indent="-514350">
              <a:buFont typeface="+mj-lt"/>
              <a:buAutoNum type="arabicPeriod" startAt="3"/>
            </a:pPr>
            <a:r>
              <a:rPr lang="en-US" sz="1200" dirty="0" smtClean="0"/>
              <a:t>Accuracy in perceiving others is not a single skill.</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40</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Similarly the characteristics of the person who is being perceived are: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baseline="0" dirty="0" smtClean="0">
                <a:solidFill>
                  <a:schemeClr val="tx1"/>
                </a:solidFill>
                <a:latin typeface="+mn-lt"/>
                <a:ea typeface="+mn-ea"/>
                <a:cs typeface="+mn-cs"/>
              </a:rPr>
              <a:t>The status of the person perceived will greatly influence other's perception of him.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baseline="0" dirty="0" smtClean="0">
                <a:solidFill>
                  <a:schemeClr val="tx1"/>
                </a:solidFill>
                <a:latin typeface="+mn-lt"/>
                <a:ea typeface="+mn-ea"/>
                <a:cs typeface="+mn-cs"/>
              </a:rPr>
              <a:t>The person being perceived is usually placed into categories to simply the viewer’s perceptual activities. Two common categories are status and role.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baseline="0" dirty="0" smtClean="0">
                <a:solidFill>
                  <a:schemeClr val="tx1"/>
                </a:solidFill>
                <a:latin typeface="+mn-lt"/>
                <a:ea typeface="+mn-ea"/>
                <a:cs typeface="+mn-cs"/>
              </a:rPr>
              <a:t>The visible traits of the person will greatly influence the perception of him. </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 order to develop perceptual skills one has to avoid perceptual distortion, make accurate self-perception, put oneself in another person’s place and create good impression about oneself.</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41</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People in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are always assessing others. Managers must appraise their subordinate's performance, evaluate how co-workers are working. When a new person joins a department he or she is immediately assessed by the other persons. These have important effect on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6E04C938-7FB1-4297-97B6-E7228C0C11F3}" type="slidenum">
              <a:rPr lang="en-US" smtClean="0"/>
              <a:pPr/>
              <a:t>42</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Employment Interview: </a:t>
            </a:r>
            <a:r>
              <a:rPr lang="en-US" sz="1200" b="0" kern="1200" baseline="0" dirty="0" smtClean="0">
                <a:solidFill>
                  <a:schemeClr val="tx1"/>
                </a:solidFill>
                <a:latin typeface="+mn-lt"/>
                <a:ea typeface="+mn-ea"/>
                <a:cs typeface="+mn-cs"/>
              </a:rPr>
              <a:t>Interviewers make perceptual judgments that are often inaccurate. Different interviewers see different things in the same candidate and arrive at different conclusions about the applicant. Employment interview is an important input into the hiring decision, and perceptual factors influence who is hired and vis-à-vis the Quality of an </a:t>
            </a:r>
            <a:r>
              <a:rPr lang="en-US" sz="1200" b="0" kern="1200" baseline="0" dirty="0" err="1" smtClean="0">
                <a:solidFill>
                  <a:schemeClr val="tx1"/>
                </a:solidFill>
                <a:latin typeface="+mn-lt"/>
                <a:ea typeface="+mn-ea"/>
                <a:cs typeface="+mn-cs"/>
              </a:rPr>
              <a:t>organisation's</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labour</a:t>
            </a:r>
            <a:r>
              <a:rPr lang="en-US" sz="1200" b="0" kern="1200" baseline="0" dirty="0" smtClean="0">
                <a:solidFill>
                  <a:schemeClr val="tx1"/>
                </a:solidFill>
                <a:latin typeface="+mn-lt"/>
                <a:ea typeface="+mn-ea"/>
                <a:cs typeface="+mn-cs"/>
              </a:rPr>
              <a:t> force.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Performance Appraisals: </a:t>
            </a:r>
            <a:r>
              <a:rPr lang="en-US" sz="1200" b="0" kern="1200" baseline="0" dirty="0" smtClean="0">
                <a:solidFill>
                  <a:schemeClr val="tx1"/>
                </a:solidFill>
                <a:latin typeface="+mn-lt"/>
                <a:ea typeface="+mn-ea"/>
                <a:cs typeface="+mn-cs"/>
              </a:rPr>
              <a:t>An employee's performance appraisal is very much dependent on the perceptual process. An employee's future is closely tied to his or her appraisal - promotions, increments and continuation of employment are among the common outcomes. The performance appraisal represents an assessment of an employee's work. While this may be objective most jobs are evaluated in subjective terms. Subjective measures are judgmental. The evaluator forms a general impression of an employee's work, to the degree that managers use subjective measures in appraising employee's the evaluator perceives to be `good or bad' employee characteristics/</a:t>
            </a:r>
            <a:r>
              <a:rPr lang="en-US" sz="1200" b="0" kern="1200" baseline="0" dirty="0" err="1" smtClean="0">
                <a:solidFill>
                  <a:schemeClr val="tx1"/>
                </a:solidFill>
                <a:latin typeface="+mn-lt"/>
                <a:ea typeface="+mn-ea"/>
                <a:cs typeface="+mn-cs"/>
              </a:rPr>
              <a:t>behaviours</a:t>
            </a:r>
            <a:r>
              <a:rPr lang="en-US" sz="1200" b="0" kern="1200" baseline="0" dirty="0" smtClean="0">
                <a:solidFill>
                  <a:schemeClr val="tx1"/>
                </a:solidFill>
                <a:latin typeface="+mn-lt"/>
                <a:ea typeface="+mn-ea"/>
                <a:cs typeface="+mn-cs"/>
              </a:rPr>
              <a:t> will significantly influence the appraisal outcome.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Assessing Level of Effort: </a:t>
            </a:r>
            <a:endParaRPr lang="en-US" sz="1200" b="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In many </a:t>
            </a:r>
            <a:r>
              <a:rPr lang="en-US" sz="1200" b="0" kern="1200" baseline="0" dirty="0" err="1" smtClean="0">
                <a:solidFill>
                  <a:schemeClr val="tx1"/>
                </a:solidFill>
                <a:latin typeface="+mn-lt"/>
                <a:ea typeface="+mn-ea"/>
                <a:cs typeface="+mn-cs"/>
              </a:rPr>
              <a:t>organisations</a:t>
            </a:r>
            <a:r>
              <a:rPr lang="en-US" sz="1200" b="0" kern="1200" baseline="0" dirty="0" smtClean="0">
                <a:solidFill>
                  <a:schemeClr val="tx1"/>
                </a:solidFill>
                <a:latin typeface="+mn-lt"/>
                <a:ea typeface="+mn-ea"/>
                <a:cs typeface="+mn-cs"/>
              </a:rPr>
              <a:t>, the level of an employee's effort is given high importance. Assessment of an individual's effort is a subjective judgment susceptible to perceptual distortions and bias.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Assessing Loyalty: </a:t>
            </a:r>
            <a:r>
              <a:rPr lang="en-US" sz="1200" b="0" kern="1200" baseline="0" dirty="0" smtClean="0">
                <a:solidFill>
                  <a:schemeClr val="tx1"/>
                </a:solidFill>
                <a:latin typeface="+mn-lt"/>
                <a:ea typeface="+mn-ea"/>
                <a:cs typeface="+mn-cs"/>
              </a:rPr>
              <a:t>Another important judgment that managers decide about employees is whether they are loyal to the </a:t>
            </a:r>
            <a:r>
              <a:rPr lang="en-US" sz="1200" b="0" kern="1200" baseline="0" dirty="0" err="1" smtClean="0">
                <a:solidFill>
                  <a:schemeClr val="tx1"/>
                </a:solidFill>
                <a:latin typeface="+mn-lt"/>
                <a:ea typeface="+mn-ea"/>
                <a:cs typeface="+mn-cs"/>
              </a:rPr>
              <a:t>organisation</a:t>
            </a:r>
            <a:r>
              <a:rPr lang="en-US" sz="1200" b="0" kern="1200" baseline="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43</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kern="1200" baseline="0" dirty="0" smtClean="0">
                <a:solidFill>
                  <a:schemeClr val="tx1"/>
                </a:solidFill>
                <a:latin typeface="+mn-lt"/>
                <a:ea typeface="+mn-ea"/>
                <a:cs typeface="+mn-cs"/>
              </a:rPr>
              <a:t>Productivity: What individuals perceive from their work situation will influence their productivity. More than the situation itself than whether a job is actually interesting or challenging is not relevant. How a manager successfully plans and </a:t>
            </a:r>
            <a:r>
              <a:rPr lang="en-US" sz="1200" b="1" kern="1200" baseline="0" dirty="0" err="1" smtClean="0">
                <a:solidFill>
                  <a:schemeClr val="tx1"/>
                </a:solidFill>
                <a:latin typeface="+mn-lt"/>
                <a:ea typeface="+mn-ea"/>
                <a:cs typeface="+mn-cs"/>
              </a:rPr>
              <a:t>organises</a:t>
            </a:r>
            <a:r>
              <a:rPr lang="en-US" sz="1200" b="1" kern="1200" baseline="0" dirty="0" smtClean="0">
                <a:solidFill>
                  <a:schemeClr val="tx1"/>
                </a:solidFill>
                <a:latin typeface="+mn-lt"/>
                <a:ea typeface="+mn-ea"/>
                <a:cs typeface="+mn-cs"/>
              </a:rPr>
              <a:t> the work of his subordinates and actually helps them in structuring their work is far less important than how his subordinates perceive his efforts. </a:t>
            </a:r>
          </a:p>
          <a:p>
            <a:r>
              <a:rPr lang="en-US" sz="1200" kern="1200" baseline="0" dirty="0" smtClean="0">
                <a:solidFill>
                  <a:schemeClr val="tx1"/>
                </a:solidFill>
                <a:latin typeface="+mn-lt"/>
                <a:ea typeface="+mn-ea"/>
                <a:cs typeface="+mn-cs"/>
              </a:rPr>
              <a:t>Therefore, to be able to influence productivity, it is necessary to assess how workers perceive their jobs. </a:t>
            </a:r>
          </a:p>
          <a:p>
            <a:r>
              <a:rPr lang="en-US" sz="1200" b="1" kern="1200" baseline="0" dirty="0" smtClean="0">
                <a:solidFill>
                  <a:schemeClr val="tx1"/>
                </a:solidFill>
                <a:latin typeface="+mn-lt"/>
                <a:ea typeface="+mn-ea"/>
                <a:cs typeface="+mn-cs"/>
              </a:rPr>
              <a:t>Absenteeism and Turnover: Absence and Turnover are some of the reactions to the individuals perception. Managers must understand how each individual interprets his job</a:t>
            </a:r>
            <a:r>
              <a:rPr lang="en-US" sz="1200" b="1" kern="1200" baseline="3000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and where there is a significant difference between what is seen and what exists and try to eliminate the distortions. Failure to deal with the differences when individuals perceive the job in negative terms will result in increased absenteeism and turnover. </a:t>
            </a:r>
          </a:p>
          <a:p>
            <a:r>
              <a:rPr lang="en-US" sz="1200" b="1" kern="1200" baseline="0" dirty="0" smtClean="0">
                <a:solidFill>
                  <a:schemeClr val="tx1"/>
                </a:solidFill>
                <a:latin typeface="+mn-lt"/>
                <a:ea typeface="+mn-ea"/>
                <a:cs typeface="+mn-cs"/>
              </a:rPr>
              <a:t>Job Satisfaction: Job satisfaction is a highly subjective, and feeling of the benefits that derive from the job. Clearly his variable is critically linked to perception. If job satisfaction is to be improved, the worker's perception of the job characteristics, supervision and the </a:t>
            </a:r>
            <a:r>
              <a:rPr lang="en-US" sz="1200" b="1" kern="1200" baseline="0" dirty="0" err="1" smtClean="0">
                <a:solidFill>
                  <a:schemeClr val="tx1"/>
                </a:solidFill>
                <a:latin typeface="+mn-lt"/>
                <a:ea typeface="+mn-ea"/>
                <a:cs typeface="+mn-cs"/>
              </a:rPr>
              <a:t>organisation</a:t>
            </a:r>
            <a:r>
              <a:rPr lang="en-US" sz="1200" b="1" kern="1200" baseline="0" dirty="0" smtClean="0">
                <a:solidFill>
                  <a:schemeClr val="tx1"/>
                </a:solidFill>
                <a:latin typeface="+mn-lt"/>
                <a:ea typeface="+mn-ea"/>
                <a:cs typeface="+mn-cs"/>
              </a:rPr>
              <a:t> as a whole must be positive. </a:t>
            </a:r>
          </a:p>
          <a:p>
            <a:r>
              <a:rPr lang="en-US" sz="1200" kern="1200" baseline="0" dirty="0" smtClean="0">
                <a:solidFill>
                  <a:schemeClr val="tx1"/>
                </a:solidFill>
                <a:latin typeface="+mn-lt"/>
                <a:ea typeface="+mn-ea"/>
                <a:cs typeface="+mn-cs"/>
              </a:rPr>
              <a:t>Understanding the process of perception is important because (1) It is unlikely that any person's definition of reality will be identical to an objective assessment of reality. (2) It is unlikely that two different person</a:t>
            </a:r>
            <a:r>
              <a:rPr lang="en-US" sz="1200" kern="1200" baseline="300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s definition of reality will be exactly the same. (3) Individual perceptions directly influences the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exhibited in a given situation. </a:t>
            </a:r>
          </a:p>
          <a:p>
            <a:r>
              <a:rPr lang="en-US" sz="1200" kern="1200" baseline="0" dirty="0" smtClean="0">
                <a:solidFill>
                  <a:schemeClr val="tx1"/>
                </a:solidFill>
                <a:latin typeface="+mn-lt"/>
                <a:ea typeface="+mn-ea"/>
                <a:cs typeface="+mn-cs"/>
              </a:rPr>
              <a:t>The important fact is that people who work together often see things differently, and this difference can create problems in their ability to work together effectively. </a:t>
            </a:r>
          </a:p>
          <a:p>
            <a:r>
              <a:rPr lang="en-US" sz="1200" kern="1200" baseline="0" dirty="0" smtClean="0">
                <a:solidFill>
                  <a:schemeClr val="tx1"/>
                </a:solidFill>
                <a:latin typeface="+mn-lt"/>
                <a:ea typeface="+mn-ea"/>
                <a:cs typeface="+mn-cs"/>
              </a:rPr>
              <a:t>In order to decrease the errors involved in perception, one has to keep in mind the way the perceptual process works. By understanding the process one can do a better job at minimizing their negative effect. Secondly, one can compare one's perception with other people, if they are representing different backgrounds, cultures or training. This may lead to agreements or otherwise, communications can help to sort out the differences. </a:t>
            </a:r>
            <a:r>
              <a:rPr lang="en-US" sz="1200" kern="1200" baseline="0" dirty="0" err="1" smtClean="0">
                <a:solidFill>
                  <a:schemeClr val="tx1"/>
                </a:solidFill>
                <a:latin typeface="+mn-lt"/>
                <a:ea typeface="+mn-ea"/>
                <a:cs typeface="+mn-cs"/>
              </a:rPr>
              <a:t>Thridly</a:t>
            </a:r>
            <a:r>
              <a:rPr lang="en-US" sz="1200" kern="1200" baseline="0" dirty="0" smtClean="0">
                <a:solidFill>
                  <a:schemeClr val="tx1"/>
                </a:solidFill>
                <a:latin typeface="+mn-lt"/>
                <a:ea typeface="+mn-ea"/>
                <a:cs typeface="+mn-cs"/>
              </a:rPr>
              <a:t>, one should understand other person's point of view, it may help to know when one is wrong. The point is that one should listen and understand the other person rather than try to convince him or her that one is right. Fourthly, one should be willing to change, when one comes across new information. Finally, one should view the world in dynamic terms, because one's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can alter the phenomenon that is the basis for one's perceptions, so, one must notice the impact of one's own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44</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In short, it can be said that perceptual skills can be enhanced by:</a:t>
            </a:r>
          </a:p>
          <a:p>
            <a:pPr marL="514350" indent="-514350">
              <a:buFont typeface="+mj-lt"/>
              <a:buAutoNum type="arabicPeriod"/>
            </a:pPr>
            <a:r>
              <a:rPr lang="en-US" dirty="0" smtClean="0"/>
              <a:t>Knowing and perceiving oneself accurately. </a:t>
            </a:r>
          </a:p>
          <a:p>
            <a:pPr marL="514350" indent="-514350">
              <a:buFont typeface="+mj-lt"/>
              <a:buAutoNum type="arabicPeriod"/>
            </a:pPr>
            <a:r>
              <a:rPr lang="en-US" dirty="0" smtClean="0"/>
              <a:t>Being emphatic i.e. to see a situation as it is experienced by others. </a:t>
            </a:r>
          </a:p>
          <a:p>
            <a:pPr marL="514350" indent="-514350">
              <a:buFont typeface="+mj-lt"/>
              <a:buAutoNum type="arabicPeriod"/>
            </a:pPr>
            <a:r>
              <a:rPr lang="en-US" dirty="0" smtClean="0"/>
              <a:t>Having positive attitudes, which helps in reduction of perceptual distortions.</a:t>
            </a:r>
          </a:p>
          <a:p>
            <a:pPr marL="514350" indent="-514350">
              <a:buFont typeface="+mj-lt"/>
              <a:buAutoNum type="arabicPeriod"/>
            </a:pPr>
            <a:r>
              <a:rPr lang="en-US" dirty="0" smtClean="0"/>
              <a:t>Enhancing one's self-concept, which helps in perceiving more accurately. </a:t>
            </a:r>
          </a:p>
          <a:p>
            <a:pPr marL="514350" indent="-514350">
              <a:buFont typeface="+mj-lt"/>
              <a:buAutoNum type="arabicPeriod"/>
            </a:pPr>
            <a:r>
              <a:rPr lang="en-US" dirty="0" smtClean="0"/>
              <a:t>Making a conscious effort to avoid the possible common biases in perception.</a:t>
            </a:r>
          </a:p>
          <a:p>
            <a:pPr marL="514350" indent="-514350">
              <a:buFont typeface="+mj-lt"/>
              <a:buAutoNum type="arabicPeriod"/>
            </a:pPr>
            <a:r>
              <a:rPr lang="en-US" dirty="0" smtClean="0"/>
              <a:t> Communicating with employees to erase incorrect perceptions. </a:t>
            </a:r>
          </a:p>
          <a:p>
            <a:pPr marL="514350" indent="-514350">
              <a:buFont typeface="+mj-lt"/>
              <a:buAutoNum type="arabicPeriod"/>
            </a:pPr>
            <a:r>
              <a:rPr lang="en-US" dirty="0" smtClean="0"/>
              <a:t>Avoiding attributions.</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We process and interpret the incoming raw data in the light of our experiences, in terms of our current needs and interests, in terms of our knowledge, expectations, beliefs and motives. </a:t>
            </a:r>
            <a:r>
              <a:rPr lang="en-US" sz="1200" b="1" kern="1200" baseline="0" dirty="0" smtClean="0">
                <a:solidFill>
                  <a:schemeClr val="tx1"/>
                </a:solidFill>
                <a:latin typeface="+mn-lt"/>
                <a:ea typeface="+mn-ea"/>
                <a:cs typeface="+mn-cs"/>
              </a:rPr>
              <a:t>Perception </a:t>
            </a:r>
            <a:r>
              <a:rPr lang="en-US" sz="1200" b="0" kern="1200" baseline="0" dirty="0" smtClean="0">
                <a:solidFill>
                  <a:schemeClr val="tx1"/>
                </a:solidFill>
                <a:latin typeface="+mn-lt"/>
                <a:ea typeface="+mn-ea"/>
                <a:cs typeface="+mn-cs"/>
              </a:rPr>
              <a:t>may be defined as the dynamic psychological process responsible for attending to, </a:t>
            </a:r>
            <a:r>
              <a:rPr lang="en-US" sz="1200" b="0" kern="1200" baseline="0" dirty="0" err="1" smtClean="0">
                <a:solidFill>
                  <a:schemeClr val="tx1"/>
                </a:solidFill>
                <a:latin typeface="+mn-lt"/>
                <a:ea typeface="+mn-ea"/>
                <a:cs typeface="+mn-cs"/>
              </a:rPr>
              <a:t>organising</a:t>
            </a:r>
            <a:r>
              <a:rPr lang="en-US" sz="1200" b="0" kern="1200" baseline="0" dirty="0" smtClean="0">
                <a:solidFill>
                  <a:schemeClr val="tx1"/>
                </a:solidFill>
                <a:latin typeface="+mn-lt"/>
                <a:ea typeface="+mn-ea"/>
                <a:cs typeface="+mn-cs"/>
              </a:rPr>
              <a:t> and interpreting sensory data. The main elements in the perceptual process are illustrated in Figure 1.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From a psychological point of view, the process of sensation, on the one hand, and perception, on the other, work together through what are termed respectively </a:t>
            </a:r>
            <a:r>
              <a:rPr lang="en-US" sz="1200" b="1" kern="1200" baseline="0" dirty="0" smtClean="0">
                <a:solidFill>
                  <a:schemeClr val="tx1"/>
                </a:solidFill>
                <a:latin typeface="+mn-lt"/>
                <a:ea typeface="+mn-ea"/>
                <a:cs typeface="+mn-cs"/>
              </a:rPr>
              <a:t>`bottom-up'</a:t>
            </a:r>
            <a:r>
              <a:rPr lang="en-US" sz="1200" b="0" kern="1200" baseline="0" dirty="0" smtClean="0">
                <a:solidFill>
                  <a:schemeClr val="tx1"/>
                </a:solidFill>
                <a:latin typeface="+mn-lt"/>
                <a:ea typeface="+mn-ea"/>
                <a:cs typeface="+mn-cs"/>
              </a:rPr>
              <a:t> and </a:t>
            </a:r>
            <a:r>
              <a:rPr lang="en-US" sz="1200" b="1" kern="1200" baseline="0" dirty="0" smtClean="0">
                <a:solidFill>
                  <a:schemeClr val="tx1"/>
                </a:solidFill>
                <a:latin typeface="+mn-lt"/>
                <a:ea typeface="+mn-ea"/>
                <a:cs typeface="+mn-cs"/>
              </a:rPr>
              <a:t>`top-down' </a:t>
            </a:r>
            <a:r>
              <a:rPr lang="en-US" sz="1200" b="0" kern="1200" baseline="0" dirty="0" smtClean="0">
                <a:solidFill>
                  <a:schemeClr val="tx1"/>
                </a:solidFill>
                <a:latin typeface="+mn-lt"/>
                <a:ea typeface="+mn-ea"/>
                <a:cs typeface="+mn-cs"/>
              </a:rPr>
              <a:t>processing. The bottom-up phase concerns the way in which we process the raw data received by our sensory apparatus. One of the key characteristics of bottom-up processing concerns the need for selectivity. We are simply not able to process all of the sensory information available to us at any given time. Bottom-up processing screens or filters out redundant and less relevant information so that we can focus on what is important.</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7</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In short, it can be said that perceptual skills can be enhanced by:</a:t>
            </a:r>
          </a:p>
          <a:p>
            <a:pPr marL="514350" indent="-514350">
              <a:buFont typeface="+mj-lt"/>
              <a:buAutoNum type="arabicPeriod"/>
            </a:pPr>
            <a:r>
              <a:rPr lang="en-US" dirty="0" smtClean="0"/>
              <a:t>Knowing and perceiving oneself accurately. </a:t>
            </a:r>
          </a:p>
          <a:p>
            <a:pPr marL="514350" indent="-514350">
              <a:buFont typeface="+mj-lt"/>
              <a:buAutoNum type="arabicPeriod"/>
            </a:pPr>
            <a:r>
              <a:rPr lang="en-US" dirty="0" smtClean="0"/>
              <a:t>Being emphatic i.e. to see a situation as it is experienced by others. </a:t>
            </a:r>
          </a:p>
          <a:p>
            <a:pPr marL="514350" indent="-514350">
              <a:buFont typeface="+mj-lt"/>
              <a:buAutoNum type="arabicPeriod"/>
            </a:pPr>
            <a:r>
              <a:rPr lang="en-US" dirty="0" smtClean="0"/>
              <a:t>Having positive attitudes, which helps in reduction of perceptual distortions.</a:t>
            </a:r>
          </a:p>
          <a:p>
            <a:pPr marL="514350" indent="-514350">
              <a:buFont typeface="+mj-lt"/>
              <a:buAutoNum type="arabicPeriod"/>
            </a:pPr>
            <a:r>
              <a:rPr lang="en-US" dirty="0" smtClean="0"/>
              <a:t>Enhancing one's self-concept, which helps in perceiving more accurately. </a:t>
            </a:r>
          </a:p>
          <a:p>
            <a:pPr marL="514350" indent="-514350">
              <a:buFont typeface="+mj-lt"/>
              <a:buAutoNum type="arabicPeriod"/>
            </a:pPr>
            <a:r>
              <a:rPr lang="en-US" dirty="0" smtClean="0"/>
              <a:t>Making a conscious effort to avoid the possible common biases in perception.</a:t>
            </a:r>
          </a:p>
          <a:p>
            <a:pPr marL="514350" indent="-514350">
              <a:buFont typeface="+mj-lt"/>
              <a:buAutoNum type="arabicPeriod"/>
            </a:pPr>
            <a:r>
              <a:rPr lang="en-US" dirty="0" smtClean="0"/>
              <a:t> Communicating with employees to erase incorrect perceptions. </a:t>
            </a:r>
          </a:p>
          <a:p>
            <a:pPr marL="514350" indent="-514350">
              <a:buFont typeface="+mj-lt"/>
              <a:buAutoNum type="arabicPeriod"/>
            </a:pPr>
            <a:r>
              <a:rPr lang="en-US" dirty="0" smtClean="0"/>
              <a:t>Avoiding attributions.</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baseline="0" dirty="0" smtClean="0">
                <a:solidFill>
                  <a:schemeClr val="tx1"/>
                </a:solidFill>
                <a:latin typeface="+mn-lt"/>
                <a:ea typeface="+mn-ea"/>
                <a:cs typeface="+mn-cs"/>
              </a:rPr>
              <a:t>On the other hand, `top-down' phase concerns the mental processing that allows us to order, interpret and make sense of the world around us. One of the key characteristics of top-down processing concerns our need to make sense of our environment and our search for meaning. 24 </a:t>
            </a:r>
          </a:p>
          <a:p>
            <a:r>
              <a:rPr lang="en-US" sz="1200" kern="1200" baseline="0" dirty="0" smtClean="0">
                <a:solidFill>
                  <a:schemeClr val="tx1"/>
                </a:solidFill>
                <a:latin typeface="+mn-lt"/>
                <a:ea typeface="+mn-ea"/>
                <a:cs typeface="+mn-cs"/>
              </a:rPr>
              <a:t>This distinction between sensation (bottom-up) and perception (top-down) can be illustrated in our ability to make sense of incomplete or even incorrect sensory information. For example, the missing letter or comma, or the incorrectly spelled term, does not normally interfere with the comprehension of the human reader: </a:t>
            </a:r>
          </a:p>
          <a:p>
            <a:r>
              <a:rPr lang="en-US" sz="1200" kern="1200" baseline="0" dirty="0" smtClean="0">
                <a:solidFill>
                  <a:schemeClr val="tx1"/>
                </a:solidFill>
                <a:latin typeface="+mn-lt"/>
                <a:ea typeface="+mn-ea"/>
                <a:cs typeface="+mn-cs"/>
              </a:rPr>
              <a:t>This </a:t>
            </a:r>
            <a:r>
              <a:rPr lang="en-US" sz="1200" kern="1200" baseline="0" dirty="0" err="1" smtClean="0">
                <a:solidFill>
                  <a:schemeClr val="tx1"/>
                </a:solidFill>
                <a:latin typeface="+mn-lt"/>
                <a:ea typeface="+mn-ea"/>
                <a:cs typeface="+mn-cs"/>
              </a:rPr>
              <a:t>sentnce</a:t>
            </a:r>
            <a:r>
              <a:rPr lang="en-US" sz="1200" kern="1200" baseline="0" dirty="0" smtClean="0">
                <a:solidFill>
                  <a:schemeClr val="tx1"/>
                </a:solidFill>
                <a:latin typeface="+mn-lt"/>
                <a:ea typeface="+mn-ea"/>
                <a:cs typeface="+mn-cs"/>
              </a:rPr>
              <a:t> us incorrect, bit </a:t>
            </a:r>
            <a:r>
              <a:rPr lang="en-US" sz="1200" kern="1200" baseline="0" dirty="0" err="1" smtClean="0">
                <a:solidFill>
                  <a:schemeClr val="tx1"/>
                </a:solidFill>
                <a:latin typeface="+mn-lt"/>
                <a:ea typeface="+mn-ea"/>
                <a:cs typeface="+mn-cs"/>
              </a:rPr>
              <a:t>yoo</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wull</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stell</a:t>
            </a:r>
            <a:r>
              <a:rPr lang="en-US" sz="1200" kern="1200" baseline="0" dirty="0" smtClean="0">
                <a:solidFill>
                  <a:schemeClr val="tx1"/>
                </a:solidFill>
                <a:latin typeface="+mn-lt"/>
                <a:ea typeface="+mn-ea"/>
                <a:cs typeface="+mn-cs"/>
              </a:rPr>
              <a:t> bi </a:t>
            </a:r>
            <a:r>
              <a:rPr lang="en-US" sz="1200" kern="1200" baseline="0" dirty="0" err="1" smtClean="0">
                <a:solidFill>
                  <a:schemeClr val="tx1"/>
                </a:solidFill>
                <a:latin typeface="+mn-lt"/>
                <a:ea typeface="+mn-ea"/>
                <a:cs typeface="+mn-cs"/>
              </a:rPr>
              <a:t>abl</a:t>
            </a:r>
            <a:r>
              <a:rPr lang="en-US" sz="1200" kern="1200" baseline="0" dirty="0" smtClean="0">
                <a:solidFill>
                  <a:schemeClr val="tx1"/>
                </a:solidFill>
                <a:latin typeface="+mn-lt"/>
                <a:ea typeface="+mn-ea"/>
                <a:cs typeface="+mn-cs"/>
              </a:rPr>
              <a:t> to </a:t>
            </a:r>
            <a:r>
              <a:rPr lang="en-US" sz="1200" kern="1200" baseline="0" dirty="0" err="1" smtClean="0">
                <a:solidFill>
                  <a:schemeClr val="tx1"/>
                </a:solidFill>
                <a:latin typeface="+mn-lt"/>
                <a:ea typeface="+mn-ea"/>
                <a:cs typeface="+mn-cs"/>
              </a:rPr>
              <a:t>understa</a:t>
            </a:r>
            <a:r>
              <a:rPr lang="en-US" sz="1200" kern="1200" baseline="0" dirty="0" smtClean="0">
                <a:solidFill>
                  <a:schemeClr val="tx1"/>
                </a:solidFill>
                <a:latin typeface="+mn-lt"/>
                <a:ea typeface="+mn-ea"/>
                <a:cs typeface="+mn-cs"/>
              </a:rPr>
              <a:t> d it </a:t>
            </a:r>
          </a:p>
          <a:p>
            <a:r>
              <a:rPr lang="en-US" sz="1200" kern="1200" baseline="0" dirty="0" smtClean="0">
                <a:solidFill>
                  <a:schemeClr val="tx1"/>
                </a:solidFill>
                <a:latin typeface="+mn-lt"/>
                <a:ea typeface="+mn-ea"/>
                <a:cs typeface="+mn-cs"/>
              </a:rPr>
              <a:t>In the above example, our top-down conceptual processing ability means that we are able to fill in the gaps and correct the mistakes and thus make sense of `imperfect</a:t>
            </a:r>
            <a:r>
              <a:rPr lang="en-US" sz="1200" kern="1200" baseline="3000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incoming raw data. </a:t>
            </a:r>
          </a:p>
          <a:p>
            <a:r>
              <a:rPr lang="en-US" sz="1200" kern="1200" baseline="0" dirty="0" smtClean="0">
                <a:solidFill>
                  <a:schemeClr val="tx1"/>
                </a:solidFill>
                <a:latin typeface="+mn-lt"/>
                <a:ea typeface="+mn-ea"/>
                <a:cs typeface="+mn-cs"/>
              </a:rPr>
              <a:t>All of us have a similar nervous system and share more or less common sensory equipment. However, we have different social and physical backgrounds which give us different values, interests and expectations and therefore different perceptions. We do not behave in, and in response to, the world `as it really is'. This idea of the `real world' is somewhat arbitrary. In fact, we have, and in response to, the world as we perceive it. We each live in our own perceptual world. </a:t>
            </a:r>
          </a:p>
          <a:p>
            <a:endParaRPr lang="en-US" sz="1200" kern="1200" baseline="0" dirty="0" smtClean="0">
              <a:solidFill>
                <a:schemeClr val="tx1"/>
              </a:solidFill>
              <a:latin typeface="+mn-lt"/>
              <a:ea typeface="+mn-ea"/>
              <a:cs typeface="+mn-cs"/>
            </a:endParaRPr>
          </a:p>
          <a:p>
            <a:r>
              <a:rPr lang="en-US" sz="1400" kern="1200" baseline="0" dirty="0" smtClean="0">
                <a:solidFill>
                  <a:schemeClr val="tx1"/>
                </a:solidFill>
                <a:latin typeface="+mn-lt"/>
                <a:ea typeface="+mn-ea"/>
                <a:cs typeface="+mn-cs"/>
              </a:rPr>
              <a:t>Perception is a dynamic process because it involves ordering and attaching meaning to raw sensory data. Our sensory apparatus is bombarded with vast amounts of information. We are not `passive recorders' of this sensory data. We are constantly sifting and sorting this stream of information, making sense of it and interpreting it. Therefore, it can be said that perception is an information-processing activity. This information processing concerns the phenomena of selective attention (perceptual selectivity) and perceptual </a:t>
            </a:r>
            <a:r>
              <a:rPr lang="en-US" sz="1400" kern="1200" baseline="0" dirty="0" err="1" smtClean="0">
                <a:solidFill>
                  <a:schemeClr val="tx1"/>
                </a:solidFill>
                <a:latin typeface="+mn-lt"/>
                <a:ea typeface="+mn-ea"/>
                <a:cs typeface="+mn-cs"/>
              </a:rPr>
              <a:t>organisation</a:t>
            </a:r>
            <a:r>
              <a:rPr lang="en-US" sz="1400" kern="1200" baseline="0" dirty="0" smtClean="0">
                <a:solidFill>
                  <a:schemeClr val="tx1"/>
                </a:solidFill>
                <a:latin typeface="+mn-lt"/>
                <a:ea typeface="+mn-ea"/>
                <a:cs typeface="+mn-cs"/>
              </a:rPr>
              <a:t>. </a:t>
            </a:r>
          </a:p>
          <a:p>
            <a:endParaRPr lang="en-US" sz="14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Selective attention is the ability, often exercised unconsciously, to choose from the stream of sensory data to concentrate on particular elements and to ignore others. The internal and external factors which affect selective attention are illustrated in Figure 2.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baseline="0" dirty="0" smtClean="0">
                <a:solidFill>
                  <a:schemeClr val="tx1"/>
                </a:solidFill>
                <a:latin typeface="+mn-lt"/>
                <a:ea typeface="+mn-ea"/>
                <a:cs typeface="+mn-cs"/>
              </a:rPr>
              <a:t>On the other hand, `top-down' phase concerns the mental processing that allows us to order, interpret and make sense of the world around us. One of the key characteristics of top-down processing concerns our need to make sense of our environment and our search for meaning. 24 </a:t>
            </a:r>
          </a:p>
          <a:p>
            <a:r>
              <a:rPr lang="en-US" sz="1200" kern="1200" baseline="0" dirty="0" smtClean="0">
                <a:solidFill>
                  <a:schemeClr val="tx1"/>
                </a:solidFill>
                <a:latin typeface="+mn-lt"/>
                <a:ea typeface="+mn-ea"/>
                <a:cs typeface="+mn-cs"/>
              </a:rPr>
              <a:t>This distinction between sensation (bottom-up) and perception (top-down) can be illustrated in our ability to make sense of incomplete or even incorrect sensory information. For example, the missing letter or comma, or the incorrectly spelled term, does not normally interfere with the comprehension of the human reader: </a:t>
            </a:r>
          </a:p>
          <a:p>
            <a:r>
              <a:rPr lang="en-US" sz="1200" kern="1200" baseline="0" dirty="0" smtClean="0">
                <a:solidFill>
                  <a:schemeClr val="tx1"/>
                </a:solidFill>
                <a:latin typeface="+mn-lt"/>
                <a:ea typeface="+mn-ea"/>
                <a:cs typeface="+mn-cs"/>
              </a:rPr>
              <a:t>This </a:t>
            </a:r>
            <a:r>
              <a:rPr lang="en-US" sz="1200" kern="1200" baseline="0" dirty="0" err="1" smtClean="0">
                <a:solidFill>
                  <a:schemeClr val="tx1"/>
                </a:solidFill>
                <a:latin typeface="+mn-lt"/>
                <a:ea typeface="+mn-ea"/>
                <a:cs typeface="+mn-cs"/>
              </a:rPr>
              <a:t>sentnce</a:t>
            </a:r>
            <a:r>
              <a:rPr lang="en-US" sz="1200" kern="1200" baseline="0" dirty="0" smtClean="0">
                <a:solidFill>
                  <a:schemeClr val="tx1"/>
                </a:solidFill>
                <a:latin typeface="+mn-lt"/>
                <a:ea typeface="+mn-ea"/>
                <a:cs typeface="+mn-cs"/>
              </a:rPr>
              <a:t> us incorrect, bit </a:t>
            </a:r>
            <a:r>
              <a:rPr lang="en-US" sz="1200" kern="1200" baseline="0" dirty="0" err="1" smtClean="0">
                <a:solidFill>
                  <a:schemeClr val="tx1"/>
                </a:solidFill>
                <a:latin typeface="+mn-lt"/>
                <a:ea typeface="+mn-ea"/>
                <a:cs typeface="+mn-cs"/>
              </a:rPr>
              <a:t>yoo</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wull</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stell</a:t>
            </a:r>
            <a:r>
              <a:rPr lang="en-US" sz="1200" kern="1200" baseline="0" dirty="0" smtClean="0">
                <a:solidFill>
                  <a:schemeClr val="tx1"/>
                </a:solidFill>
                <a:latin typeface="+mn-lt"/>
                <a:ea typeface="+mn-ea"/>
                <a:cs typeface="+mn-cs"/>
              </a:rPr>
              <a:t> bi </a:t>
            </a:r>
            <a:r>
              <a:rPr lang="en-US" sz="1200" kern="1200" baseline="0" dirty="0" err="1" smtClean="0">
                <a:solidFill>
                  <a:schemeClr val="tx1"/>
                </a:solidFill>
                <a:latin typeface="+mn-lt"/>
                <a:ea typeface="+mn-ea"/>
                <a:cs typeface="+mn-cs"/>
              </a:rPr>
              <a:t>abl</a:t>
            </a:r>
            <a:r>
              <a:rPr lang="en-US" sz="1200" kern="1200" baseline="0" dirty="0" smtClean="0">
                <a:solidFill>
                  <a:schemeClr val="tx1"/>
                </a:solidFill>
                <a:latin typeface="+mn-lt"/>
                <a:ea typeface="+mn-ea"/>
                <a:cs typeface="+mn-cs"/>
              </a:rPr>
              <a:t> to </a:t>
            </a:r>
            <a:r>
              <a:rPr lang="en-US" sz="1200" kern="1200" baseline="0" dirty="0" err="1" smtClean="0">
                <a:solidFill>
                  <a:schemeClr val="tx1"/>
                </a:solidFill>
                <a:latin typeface="+mn-lt"/>
                <a:ea typeface="+mn-ea"/>
                <a:cs typeface="+mn-cs"/>
              </a:rPr>
              <a:t>understa</a:t>
            </a:r>
            <a:r>
              <a:rPr lang="en-US" sz="1200" kern="1200" baseline="0" dirty="0" smtClean="0">
                <a:solidFill>
                  <a:schemeClr val="tx1"/>
                </a:solidFill>
                <a:latin typeface="+mn-lt"/>
                <a:ea typeface="+mn-ea"/>
                <a:cs typeface="+mn-cs"/>
              </a:rPr>
              <a:t> d it </a:t>
            </a:r>
          </a:p>
          <a:p>
            <a:r>
              <a:rPr lang="en-US" sz="1200" kern="1200" baseline="0" dirty="0" smtClean="0">
                <a:solidFill>
                  <a:schemeClr val="tx1"/>
                </a:solidFill>
                <a:latin typeface="+mn-lt"/>
                <a:ea typeface="+mn-ea"/>
                <a:cs typeface="+mn-cs"/>
              </a:rPr>
              <a:t>In the above example, our top-down conceptual processing ability means that we are able to fill in the gaps and correct the mistakes and thus make sense of `imperfect</a:t>
            </a:r>
            <a:r>
              <a:rPr lang="en-US" sz="1200" kern="1200" baseline="3000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incoming raw data. </a:t>
            </a:r>
          </a:p>
          <a:p>
            <a:r>
              <a:rPr lang="en-US" sz="1200" kern="1200" baseline="0" dirty="0" smtClean="0">
                <a:solidFill>
                  <a:schemeClr val="tx1"/>
                </a:solidFill>
                <a:latin typeface="+mn-lt"/>
                <a:ea typeface="+mn-ea"/>
                <a:cs typeface="+mn-cs"/>
              </a:rPr>
              <a:t>All of us have a similar nervous system and share more or less common sensory equipment. However, we have different social and physical backgrounds which give us different values, interests and expectations and therefore different perceptions. We do not behave in, and in response to, the world `as it really is'. This idea of the `real world' is somewhat arbitrary. In fact, we have, and in response to, the world as we perceive it. We each live in our own perceptual world.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Perception is a dynamic process because it involves ordering and attaching meaning to raw sensory data. Our sensory apparatus is bombarded with vast amounts of information. We are not `passive recorders' of this sensory data. We are constantly sifting and sorting this stream of information, making sense of it and interpreting it. Therefore, it can be said that perception is an information-processing activity. This information processing concerns the phenomena of selective attention (perceptual selectivity) and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Selective attention is the ability, often exercised unconsciously, to choose from the stream of sensory data to concentrate on particular elements and to ignore others. The internal and external factors which affect selective attention are illustrated in Figure 2.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external factors affecting selective attention concern stimulus factors and context factors. With respect to the stimulus factors, for example, our attention is drawn more readily which are described in Table 1. </a:t>
            </a:r>
          </a:p>
          <a:p>
            <a:r>
              <a:rPr lang="en-US" sz="1200" kern="1200" baseline="0" dirty="0" smtClean="0">
                <a:solidFill>
                  <a:schemeClr val="tx1"/>
                </a:solidFill>
                <a:latin typeface="+mn-lt"/>
                <a:ea typeface="+mn-ea"/>
                <a:cs typeface="+mn-cs"/>
              </a:rPr>
              <a:t>However, it may be noted that we do not merely respond to single feature rather we respond to the pattern of stimuli available to us.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Our attention is also influenced by context Factors. For example, the naval commander on the ship's bridge and the cook in the kitchen may both have occasion to shout "fire", but these identical utterances will mean quite different things to those within earshot and will lead to radically different forms of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(involving the taking and the saving of lives respectively). Thus, it is clear that knowledge of the context also affect our attention. The internal factors affecting perception 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Learning: </a:t>
            </a:r>
            <a:r>
              <a:rPr lang="en-US" sz="1200" b="0" kern="1200" baseline="0" dirty="0" smtClean="0">
                <a:solidFill>
                  <a:schemeClr val="tx1"/>
                </a:solidFill>
                <a:latin typeface="+mn-lt"/>
                <a:ea typeface="+mn-ea"/>
                <a:cs typeface="+mn-cs"/>
              </a:rPr>
              <a:t>Our past experience leads to the development of perceptual expectations or perceptual sets which give us predispositions to perceive and to pay attention to some stimuli and to ignore other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Personality: </a:t>
            </a:r>
            <a:r>
              <a:rPr lang="en-US" sz="1200" b="0" kern="1200" baseline="0" dirty="0" smtClean="0">
                <a:solidFill>
                  <a:schemeClr val="tx1"/>
                </a:solidFill>
                <a:latin typeface="+mn-lt"/>
                <a:ea typeface="+mn-ea"/>
                <a:cs typeface="+mn-cs"/>
              </a:rPr>
              <a:t>Our personality traits also predispose us to perceive the world in particular ways, to pay attention to some issues and events and human characteristics and not others.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Motivation: </a:t>
            </a:r>
            <a:r>
              <a:rPr lang="en-US" sz="1200" b="0" kern="1200" baseline="0" dirty="0" smtClean="0">
                <a:solidFill>
                  <a:schemeClr val="tx1"/>
                </a:solidFill>
                <a:latin typeface="+mn-lt"/>
                <a:ea typeface="+mn-ea"/>
                <a:cs typeface="+mn-cs"/>
              </a:rPr>
              <a:t>We are more likely to perceive as important, and thus to respond to, stimuli that find motivating.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Much of perception can be described as classification or </a:t>
            </a:r>
            <a:r>
              <a:rPr lang="en-US" sz="1200" kern="1200" baseline="0" dirty="0" err="1" smtClean="0">
                <a:solidFill>
                  <a:schemeClr val="tx1"/>
                </a:solidFill>
                <a:latin typeface="+mn-lt"/>
                <a:ea typeface="+mn-ea"/>
                <a:cs typeface="+mn-cs"/>
              </a:rPr>
              <a:t>categorisation</a:t>
            </a:r>
            <a:r>
              <a:rPr lang="en-US" sz="1200" kern="1200" baseline="0" dirty="0" smtClean="0">
                <a:solidFill>
                  <a:schemeClr val="tx1"/>
                </a:solidFill>
                <a:latin typeface="+mn-lt"/>
                <a:ea typeface="+mn-ea"/>
                <a:cs typeface="+mn-cs"/>
              </a:rPr>
              <a:t>. We </a:t>
            </a:r>
            <a:r>
              <a:rPr lang="en-US" sz="1200" kern="1200" baseline="0" dirty="0" err="1" smtClean="0">
                <a:solidFill>
                  <a:schemeClr val="tx1"/>
                </a:solidFill>
                <a:latin typeface="+mn-lt"/>
                <a:ea typeface="+mn-ea"/>
                <a:cs typeface="+mn-cs"/>
              </a:rPr>
              <a:t>categorise</a:t>
            </a:r>
            <a:r>
              <a:rPr lang="en-US" sz="1200" kern="1200" baseline="0" dirty="0" smtClean="0">
                <a:solidFill>
                  <a:schemeClr val="tx1"/>
                </a:solidFill>
                <a:latin typeface="+mn-lt"/>
                <a:ea typeface="+mn-ea"/>
                <a:cs typeface="+mn-cs"/>
              </a:rPr>
              <a:t> people as male or female, lazy or energetic, extrovert or shy. We classify objects as cars, buildings, furniture, crockery and so on and we refine our classification schemes further under these headings. It may be noted here that these categories are learned. They are social constructs. What we learn is often culture-bound or culture-specific. For example, the British revulsion at the thought of eating dog (classified as pet), the Hindu revulsion at the thought of eating beef (classified as sacred) and the Islamic aversion to alcohol (classified as proscribed by the Koran) are all culturally transmitted emotions based on learned values. However, different people within the same culture have different experiences and develop different expectations. The internal factors - our past experience and what we have learned, our personalities, our motivations - contribute to the development of our expectations of the world around us, what we want from it, what will happen in it and what should happen. We tend to select information that fits our expectations and pay less attention to information that does not.</a:t>
            </a:r>
          </a:p>
          <a:p>
            <a:r>
              <a:rPr lang="en-US" sz="1200" kern="1200" baseline="0" dirty="0" smtClean="0">
                <a:solidFill>
                  <a:schemeClr val="tx1"/>
                </a:solidFill>
                <a:latin typeface="+mn-lt"/>
                <a:ea typeface="+mn-ea"/>
                <a:cs typeface="+mn-cs"/>
              </a:rPr>
              <a:t>Our </a:t>
            </a:r>
            <a:r>
              <a:rPr lang="en-US" sz="1200" kern="1200" baseline="0" dirty="0" err="1" smtClean="0">
                <a:solidFill>
                  <a:schemeClr val="tx1"/>
                </a:solidFill>
                <a:latin typeface="+mn-lt"/>
                <a:ea typeface="+mn-ea"/>
                <a:cs typeface="+mn-cs"/>
              </a:rPr>
              <a:t>categorisation</a:t>
            </a:r>
            <a:r>
              <a:rPr lang="en-US" sz="1200" kern="1200" baseline="0" dirty="0" smtClean="0">
                <a:solidFill>
                  <a:schemeClr val="tx1"/>
                </a:solidFill>
                <a:latin typeface="+mn-lt"/>
                <a:ea typeface="+mn-ea"/>
                <a:cs typeface="+mn-cs"/>
              </a:rPr>
              <a:t> process and the search for meaning and pattern are key characteristics of perception. This perceptual work is captured by the concept of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is the process through which incoming stimuli are </a:t>
            </a:r>
            <a:r>
              <a:rPr lang="en-US" sz="1200" kern="1200" baseline="0" dirty="0" err="1" smtClean="0">
                <a:solidFill>
                  <a:schemeClr val="tx1"/>
                </a:solidFill>
                <a:latin typeface="+mn-lt"/>
                <a:ea typeface="+mn-ea"/>
                <a:cs typeface="+mn-cs"/>
              </a:rPr>
              <a:t>organised</a:t>
            </a:r>
            <a:r>
              <a:rPr lang="en-US" sz="1200" kern="1200" baseline="0" dirty="0" smtClean="0">
                <a:solidFill>
                  <a:schemeClr val="tx1"/>
                </a:solidFill>
                <a:latin typeface="+mn-lt"/>
                <a:ea typeface="+mn-ea"/>
                <a:cs typeface="+mn-cs"/>
              </a:rPr>
              <a:t> or patterned in systematic and meaningful ways. 26 </a:t>
            </a:r>
          </a:p>
          <a:p>
            <a:r>
              <a:rPr lang="en-US" sz="1200" kern="1200" baseline="0" dirty="0" smtClean="0">
                <a:solidFill>
                  <a:schemeClr val="tx1"/>
                </a:solidFill>
                <a:latin typeface="+mn-lt"/>
                <a:ea typeface="+mn-ea"/>
                <a:cs typeface="+mn-cs"/>
              </a:rPr>
              <a:t>Max Wertheimer first identified the principles by which the process of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operates. The `proximity principle' states that we tend to group together or to classify stimuli that are physically close to each other and which thus appear to `belong' together. For example, note how you `see' three pairs rather than six blobs here: </a:t>
            </a:r>
          </a:p>
          <a:p>
            <a:r>
              <a:rPr lang="en-US" sz="1200" kern="1200" baseline="0" dirty="0" smtClean="0">
                <a:solidFill>
                  <a:schemeClr val="tx1"/>
                </a:solidFill>
                <a:latin typeface="+mn-lt"/>
                <a:ea typeface="+mn-ea"/>
                <a:cs typeface="+mn-cs"/>
              </a:rPr>
              <a:t>The `similarity principle' states that we classify or group together stimuli that resemble each other in appearance in some respect. For example, note how you `see' four pairs here, not eight objects: </a:t>
            </a:r>
          </a:p>
          <a:p>
            <a:r>
              <a:rPr lang="en-US" sz="1200" kern="1200" baseline="0" dirty="0" smtClean="0">
                <a:solidFill>
                  <a:schemeClr val="tx1"/>
                </a:solidFill>
                <a:latin typeface="+mn-lt"/>
                <a:ea typeface="+mn-ea"/>
                <a:cs typeface="+mn-cs"/>
              </a:rPr>
              <a:t>The fact that we are able to make use of incomplete and ambiguous information by `filling in the gaps' from our own knowledge and past experience is known as the `principle of closure'.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Our attention is also influenced by context Factors. For example, the naval commander on the ship's bridge and the cook in the kitchen may both have occasion to shout "fire", but these identical utterances will mean quite different things to those within earshot and will lead to radically different forms of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(involving the taking and the saving of lives respectively). Thus, it is clear that knowledge of the context also affect our attention. The internal factors affecting perception 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Learning: </a:t>
            </a:r>
            <a:r>
              <a:rPr lang="en-US" sz="1200" b="0" kern="1200" baseline="0" dirty="0" smtClean="0">
                <a:solidFill>
                  <a:schemeClr val="tx1"/>
                </a:solidFill>
                <a:latin typeface="+mn-lt"/>
                <a:ea typeface="+mn-ea"/>
                <a:cs typeface="+mn-cs"/>
              </a:rPr>
              <a:t>Our past experience leads to the development of perceptual expectations or perceptual sets which give us predispositions to perceive and to pay attention to some stimuli and to ignore other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Personality: </a:t>
            </a:r>
            <a:r>
              <a:rPr lang="en-US" sz="1200" b="0" kern="1200" baseline="0" dirty="0" smtClean="0">
                <a:solidFill>
                  <a:schemeClr val="tx1"/>
                </a:solidFill>
                <a:latin typeface="+mn-lt"/>
                <a:ea typeface="+mn-ea"/>
                <a:cs typeface="+mn-cs"/>
              </a:rPr>
              <a:t>Our personality traits also predispose us to perceive the world in particular ways, to pay attention to some issues and events and human characteristics and not others.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Motivation: </a:t>
            </a:r>
            <a:r>
              <a:rPr lang="en-US" sz="1200" b="0" kern="1200" baseline="0" dirty="0" smtClean="0">
                <a:solidFill>
                  <a:schemeClr val="tx1"/>
                </a:solidFill>
                <a:latin typeface="+mn-lt"/>
                <a:ea typeface="+mn-ea"/>
                <a:cs typeface="+mn-cs"/>
              </a:rPr>
              <a:t>We are more likely to perceive as important, and thus to respond to, stimuli that find motivating.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Much of perception can be described as classification or </a:t>
            </a:r>
            <a:r>
              <a:rPr lang="en-US" sz="1200" kern="1200" baseline="0" dirty="0" err="1" smtClean="0">
                <a:solidFill>
                  <a:schemeClr val="tx1"/>
                </a:solidFill>
                <a:latin typeface="+mn-lt"/>
                <a:ea typeface="+mn-ea"/>
                <a:cs typeface="+mn-cs"/>
              </a:rPr>
              <a:t>categorisation</a:t>
            </a:r>
            <a:r>
              <a:rPr lang="en-US" sz="1200" kern="1200" baseline="0" dirty="0" smtClean="0">
                <a:solidFill>
                  <a:schemeClr val="tx1"/>
                </a:solidFill>
                <a:latin typeface="+mn-lt"/>
                <a:ea typeface="+mn-ea"/>
                <a:cs typeface="+mn-cs"/>
              </a:rPr>
              <a:t>. We </a:t>
            </a:r>
            <a:r>
              <a:rPr lang="en-US" sz="1200" kern="1200" baseline="0" dirty="0" err="1" smtClean="0">
                <a:solidFill>
                  <a:schemeClr val="tx1"/>
                </a:solidFill>
                <a:latin typeface="+mn-lt"/>
                <a:ea typeface="+mn-ea"/>
                <a:cs typeface="+mn-cs"/>
              </a:rPr>
              <a:t>categorise</a:t>
            </a:r>
            <a:r>
              <a:rPr lang="en-US" sz="1200" kern="1200" baseline="0" dirty="0" smtClean="0">
                <a:solidFill>
                  <a:schemeClr val="tx1"/>
                </a:solidFill>
                <a:latin typeface="+mn-lt"/>
                <a:ea typeface="+mn-ea"/>
                <a:cs typeface="+mn-cs"/>
              </a:rPr>
              <a:t> people as male or female, lazy or energetic, extrovert or shy. We classify objects as cars, buildings, furniture, crockery and so on and we refine our classification schemes further under these headings. It may be noted here that these categories are learned. They are social constructs. What we learn is often culture-bound or culture-specific. For example, the British revulsion at the thought of eating dog (classified as pet), the Hindu revulsion at the thought of eating beef (classified as sacred) and the Islamic aversion to alcohol (classified as proscribed by the Koran) are all culturally transmitted emotions based on learned values. However, different people within the same culture have different experiences and develop different expectations. The internal factors - our past experience and what we have learned, our personalities, our motivations - contribute to the development of our expectations of the world around us, what we want from it, what will happen in it and what should happen. We tend to select information that fits our expectations and pay less attention to information that does not.</a:t>
            </a:r>
          </a:p>
          <a:p>
            <a:r>
              <a:rPr lang="en-US" sz="1200" kern="1200" baseline="0" dirty="0" smtClean="0">
                <a:solidFill>
                  <a:schemeClr val="tx1"/>
                </a:solidFill>
                <a:latin typeface="+mn-lt"/>
                <a:ea typeface="+mn-ea"/>
                <a:cs typeface="+mn-cs"/>
              </a:rPr>
              <a:t>Our </a:t>
            </a:r>
            <a:r>
              <a:rPr lang="en-US" sz="1200" kern="1200" baseline="0" dirty="0" err="1" smtClean="0">
                <a:solidFill>
                  <a:schemeClr val="tx1"/>
                </a:solidFill>
                <a:latin typeface="+mn-lt"/>
                <a:ea typeface="+mn-ea"/>
                <a:cs typeface="+mn-cs"/>
              </a:rPr>
              <a:t>categorisation</a:t>
            </a:r>
            <a:r>
              <a:rPr lang="en-US" sz="1200" kern="1200" baseline="0" dirty="0" smtClean="0">
                <a:solidFill>
                  <a:schemeClr val="tx1"/>
                </a:solidFill>
                <a:latin typeface="+mn-lt"/>
                <a:ea typeface="+mn-ea"/>
                <a:cs typeface="+mn-cs"/>
              </a:rPr>
              <a:t> process and the search for meaning and pattern are key characteristics of perception. This perceptual work is captured by the concept of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is the process through which incoming stimuli are </a:t>
            </a:r>
            <a:r>
              <a:rPr lang="en-US" sz="1200" kern="1200" baseline="0" dirty="0" err="1" smtClean="0">
                <a:solidFill>
                  <a:schemeClr val="tx1"/>
                </a:solidFill>
                <a:latin typeface="+mn-lt"/>
                <a:ea typeface="+mn-ea"/>
                <a:cs typeface="+mn-cs"/>
              </a:rPr>
              <a:t>organised</a:t>
            </a:r>
            <a:r>
              <a:rPr lang="en-US" sz="1200" kern="1200" baseline="0" dirty="0" smtClean="0">
                <a:solidFill>
                  <a:schemeClr val="tx1"/>
                </a:solidFill>
                <a:latin typeface="+mn-lt"/>
                <a:ea typeface="+mn-ea"/>
                <a:cs typeface="+mn-cs"/>
              </a:rPr>
              <a:t> or patterned in systematic and meaningful ways. 26 </a:t>
            </a:r>
          </a:p>
          <a:p>
            <a:r>
              <a:rPr lang="en-US" sz="1200" kern="1200" baseline="0" dirty="0" smtClean="0">
                <a:solidFill>
                  <a:schemeClr val="tx1"/>
                </a:solidFill>
                <a:latin typeface="+mn-lt"/>
                <a:ea typeface="+mn-ea"/>
                <a:cs typeface="+mn-cs"/>
              </a:rPr>
              <a:t>Max Wertheimer first identified the principles by which the process of perceptual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operates. The `proximity principle' states that we tend to group together or to classify stimuli that are physically close to each other and which thus appear to `belong' together. For example, note how you `see' three pairs rather than six blobs here: </a:t>
            </a:r>
          </a:p>
          <a:p>
            <a:r>
              <a:rPr lang="en-US" sz="1200" kern="1200" baseline="0" dirty="0" smtClean="0">
                <a:solidFill>
                  <a:schemeClr val="tx1"/>
                </a:solidFill>
                <a:latin typeface="+mn-lt"/>
                <a:ea typeface="+mn-ea"/>
                <a:cs typeface="+mn-cs"/>
              </a:rPr>
              <a:t>The `similarity principle' states that we classify or group together stimuli that resemble each other in appearance in some respect. For example, note how you `see' four pairs here, not eight objects: </a:t>
            </a:r>
          </a:p>
          <a:p>
            <a:r>
              <a:rPr lang="en-US" sz="1200" kern="1200" baseline="0" dirty="0" smtClean="0">
                <a:solidFill>
                  <a:schemeClr val="tx1"/>
                </a:solidFill>
                <a:latin typeface="+mn-lt"/>
                <a:ea typeface="+mn-ea"/>
                <a:cs typeface="+mn-cs"/>
              </a:rPr>
              <a:t>The fact that we are able to make use of incomplete and ambiguous information by `filling in the gaps' from our own knowledge and past experience is known as the `principle of closure'.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438150" indent="-438150" algn="just">
              <a:defRPr/>
            </a:lvl1pPr>
            <a:lvl2pPr algn="just">
              <a:defRPr/>
            </a:lvl2pPr>
            <a:lvl3pPr algn="just">
              <a:defRPr/>
            </a:lvl3pPr>
            <a:lvl4pPr algn="just">
              <a:defRPr/>
            </a:lvl4pPr>
            <a:lvl5pPr algn="jus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just">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8/13/2010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just"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a:t>
            </a:r>
            <a:endParaRPr lang="en-US" dirty="0">
              <a:latin typeface="Arial" pitchFamily="34" charset="0"/>
              <a:cs typeface="Arial" pitchFamily="34" charset="0"/>
            </a:endParaRPr>
          </a:p>
        </p:txBody>
      </p:sp>
      <p:sp>
        <p:nvSpPr>
          <p:cNvPr id="3" name="Text Placeholder 2"/>
          <p:cNvSpPr>
            <a:spLocks noGrp="1"/>
          </p:cNvSpPr>
          <p:nvPr>
            <p:ph type="body" idx="1"/>
          </p:nvPr>
        </p:nvSpPr>
        <p:spPr>
          <a:xfrm>
            <a:off x="457200" y="3733800"/>
            <a:ext cx="8022336" cy="1752600"/>
          </a:xfrm>
        </p:spPr>
        <p:txBody>
          <a:bodyPr>
            <a:noAutofit/>
          </a:bodyPr>
          <a:lstStyle/>
          <a:p>
            <a:r>
              <a:rPr lang="en-US" sz="4800" dirty="0" smtClean="0"/>
              <a:t>Perception</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Selectivity and Perceptual </a:t>
            </a:r>
            <a:r>
              <a:rPr lang="en-US" sz="4000" dirty="0" err="1" smtClean="0"/>
              <a:t>Organisation</a:t>
            </a:r>
            <a:endParaRPr lang="en-US" sz="4000" dirty="0"/>
          </a:p>
        </p:txBody>
      </p:sp>
      <p:sp>
        <p:nvSpPr>
          <p:cNvPr id="3" name="Content Placeholder 2"/>
          <p:cNvSpPr>
            <a:spLocks noGrp="1"/>
          </p:cNvSpPr>
          <p:nvPr>
            <p:ph idx="1"/>
          </p:nvPr>
        </p:nvSpPr>
        <p:spPr/>
        <p:txBody>
          <a:bodyPr/>
          <a:lstStyle/>
          <a:p>
            <a:r>
              <a:rPr lang="en-US" sz="3000" dirty="0" smtClean="0"/>
              <a:t>We are constantly sifting and sorting this stream of information, making sense of it and interpreting it. </a:t>
            </a:r>
          </a:p>
          <a:p>
            <a:r>
              <a:rPr lang="en-US" sz="3000" dirty="0" smtClean="0"/>
              <a:t>Therefore, it can be said that perception is an information-processing activity.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Selectivity and Perceptual </a:t>
            </a:r>
            <a:r>
              <a:rPr lang="en-US" sz="4000" dirty="0" err="1" smtClean="0"/>
              <a:t>Organisation</a:t>
            </a:r>
            <a:endParaRPr lang="en-US" sz="4000" dirty="0"/>
          </a:p>
        </p:txBody>
      </p:sp>
      <p:pic>
        <p:nvPicPr>
          <p:cNvPr id="2050" name="Picture 2"/>
          <p:cNvPicPr>
            <a:picLocks noGrp="1" noChangeAspect="1" noChangeArrowheads="1"/>
          </p:cNvPicPr>
          <p:nvPr>
            <p:ph idx="1"/>
          </p:nvPr>
        </p:nvPicPr>
        <p:blipFill>
          <a:blip r:embed="rId2"/>
          <a:srcRect/>
          <a:stretch>
            <a:fillRect/>
          </a:stretch>
        </p:blipFill>
        <p:spPr bwMode="auto">
          <a:xfrm>
            <a:off x="223294" y="1579743"/>
            <a:ext cx="8615906" cy="52020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Selectivity and Perceptual </a:t>
            </a:r>
            <a:r>
              <a:rPr lang="en-US" sz="4000" dirty="0" err="1" smtClean="0"/>
              <a:t>Organisation</a:t>
            </a:r>
            <a:endParaRPr lang="en-US" sz="4000" dirty="0"/>
          </a:p>
        </p:txBody>
      </p:sp>
      <p:pic>
        <p:nvPicPr>
          <p:cNvPr id="3074" name="Picture 2"/>
          <p:cNvPicPr>
            <a:picLocks noGrp="1" noChangeAspect="1" noChangeArrowheads="1"/>
          </p:cNvPicPr>
          <p:nvPr>
            <p:ph idx="1"/>
          </p:nvPr>
        </p:nvPicPr>
        <p:blipFill>
          <a:blip r:embed="rId3"/>
          <a:srcRect/>
          <a:stretch>
            <a:fillRect/>
          </a:stretch>
        </p:blipFill>
        <p:spPr bwMode="auto">
          <a:xfrm>
            <a:off x="55386" y="1600200"/>
            <a:ext cx="9025322"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Selectivity and Perceptual </a:t>
            </a:r>
            <a:r>
              <a:rPr lang="en-US" sz="4000" dirty="0" err="1" smtClean="0"/>
              <a:t>Organisation</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smtClean="0"/>
              <a:t>The internal factors affecting perception are: </a:t>
            </a:r>
          </a:p>
          <a:p>
            <a:r>
              <a:rPr lang="en-US" sz="3000" b="1" dirty="0" smtClean="0"/>
              <a:t>Learning: </a:t>
            </a:r>
            <a:r>
              <a:rPr lang="en-US" sz="3000" dirty="0" smtClean="0"/>
              <a:t>Our past experience leads to the development of perceptual expectations or perceptual sets which give us predispositions to perceive and to pay attention to some stimuli and to ignore other information. </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Selectivity and Perceptual </a:t>
            </a:r>
            <a:r>
              <a:rPr lang="en-US" sz="4000" dirty="0" err="1" smtClean="0"/>
              <a:t>Organisation</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smtClean="0"/>
              <a:t>The internal factors affecting perception are: </a:t>
            </a:r>
          </a:p>
          <a:p>
            <a:r>
              <a:rPr lang="en-US" sz="3000" b="1" dirty="0" smtClean="0"/>
              <a:t>Personality: </a:t>
            </a:r>
            <a:r>
              <a:rPr lang="en-US" sz="3000" dirty="0" smtClean="0"/>
              <a:t>Our personality traits also predispose us to perceive the world in particular ways, to pay attention to some issues and events and human characteristics and not others.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Selectivity and Perceptual </a:t>
            </a:r>
            <a:r>
              <a:rPr lang="en-US" sz="4000" dirty="0" err="1" smtClean="0"/>
              <a:t>Organisation</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smtClean="0"/>
              <a:t>The internal factors affecting perception are: </a:t>
            </a:r>
          </a:p>
          <a:p>
            <a:r>
              <a:rPr lang="en-US" sz="3000" b="1" dirty="0" smtClean="0"/>
              <a:t>Motivation: </a:t>
            </a:r>
            <a:r>
              <a:rPr lang="en-US" sz="3000" dirty="0" smtClean="0"/>
              <a:t>We are more likely to perceive as important, and thus to respond to, stimuli that find motivating.</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Sets and Perceptual Worlds</a:t>
            </a:r>
            <a:endParaRPr lang="en-US" sz="4000" dirty="0"/>
          </a:p>
        </p:txBody>
      </p:sp>
      <p:sp>
        <p:nvSpPr>
          <p:cNvPr id="3" name="Content Placeholder 2"/>
          <p:cNvSpPr>
            <a:spLocks noGrp="1"/>
          </p:cNvSpPr>
          <p:nvPr>
            <p:ph idx="1"/>
          </p:nvPr>
        </p:nvSpPr>
        <p:spPr/>
        <p:txBody>
          <a:bodyPr/>
          <a:lstStyle/>
          <a:p>
            <a:r>
              <a:rPr lang="en-US" sz="3000" dirty="0" smtClean="0"/>
              <a:t>We have seen how the perceptual process selects incoming stimuli and </a:t>
            </a:r>
            <a:r>
              <a:rPr lang="en-US" sz="3000" dirty="0" err="1" smtClean="0"/>
              <a:t>organises</a:t>
            </a:r>
            <a:r>
              <a:rPr lang="en-US" sz="3000" dirty="0" smtClean="0"/>
              <a:t> them into meaningful patterns.</a:t>
            </a:r>
          </a:p>
          <a:p>
            <a:r>
              <a:rPr lang="en-US" sz="3000" dirty="0" smtClean="0"/>
              <a:t>This processing is influenced by learning, motivation and personality - factors which give rise to expectations.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Sets and Perceptual Worlds</a:t>
            </a:r>
            <a:endParaRPr lang="en-US" sz="4000" dirty="0"/>
          </a:p>
        </p:txBody>
      </p:sp>
      <p:sp>
        <p:nvSpPr>
          <p:cNvPr id="3" name="Content Placeholder 2"/>
          <p:cNvSpPr>
            <a:spLocks noGrp="1"/>
          </p:cNvSpPr>
          <p:nvPr>
            <p:ph idx="1"/>
          </p:nvPr>
        </p:nvSpPr>
        <p:spPr/>
        <p:txBody>
          <a:bodyPr/>
          <a:lstStyle/>
          <a:p>
            <a:r>
              <a:rPr lang="en-US" sz="3000" dirty="0" smtClean="0"/>
              <a:t>These expectations, in turn, make us more ready to respond to certain stimuli in certain ways and less ready to respond to others. </a:t>
            </a:r>
          </a:p>
          <a:p>
            <a:r>
              <a:rPr lang="en-US" sz="3000" dirty="0" smtClean="0"/>
              <a:t>This readiness to respond is called the individual's </a:t>
            </a:r>
            <a:r>
              <a:rPr lang="en-US" sz="3000" b="1" dirty="0" smtClean="0"/>
              <a:t>perceptual set.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Sets and Perceptual Worlds</a:t>
            </a:r>
            <a:endParaRPr lang="en-US" sz="4000" dirty="0"/>
          </a:p>
        </p:txBody>
      </p:sp>
      <p:sp>
        <p:nvSpPr>
          <p:cNvPr id="3" name="Content Placeholder 2"/>
          <p:cNvSpPr>
            <a:spLocks noGrp="1"/>
          </p:cNvSpPr>
          <p:nvPr>
            <p:ph idx="1"/>
          </p:nvPr>
        </p:nvSpPr>
        <p:spPr/>
        <p:txBody>
          <a:bodyPr>
            <a:normAutofit/>
          </a:bodyPr>
          <a:lstStyle/>
          <a:p>
            <a:pPr>
              <a:lnSpc>
                <a:spcPct val="110000"/>
              </a:lnSpc>
            </a:pPr>
            <a:r>
              <a:rPr lang="en-US" sz="3000" dirty="0" smtClean="0"/>
              <a:t>A perceptual set is an individual's predisposition to respond to events in a particular manner. </a:t>
            </a:r>
          </a:p>
          <a:p>
            <a:r>
              <a:rPr lang="en-US" sz="3000" dirty="0" smtClean="0"/>
              <a:t>A perceptual set is also known as a </a:t>
            </a:r>
            <a:r>
              <a:rPr lang="en-US" sz="3000" b="1" dirty="0" smtClean="0"/>
              <a:t>mental set. </a:t>
            </a:r>
          </a:p>
          <a:p>
            <a:r>
              <a:rPr lang="en-US" sz="3000" dirty="0" smtClean="0"/>
              <a:t>As we tend to perceive what we expect to perceive, this can also be called our perceptual expectations.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Sets and Perceptual Worlds</a:t>
            </a:r>
            <a:endParaRPr lang="en-US" sz="4000" dirty="0"/>
          </a:p>
        </p:txBody>
      </p:sp>
      <p:pic>
        <p:nvPicPr>
          <p:cNvPr id="4098" name="Picture 2"/>
          <p:cNvPicPr>
            <a:picLocks noGrp="1" noChangeAspect="1" noChangeArrowheads="1"/>
          </p:cNvPicPr>
          <p:nvPr>
            <p:ph idx="1"/>
          </p:nvPr>
        </p:nvPicPr>
        <p:blipFill>
          <a:blip r:embed="rId2"/>
          <a:srcRect/>
          <a:stretch>
            <a:fillRect/>
          </a:stretch>
        </p:blipFill>
        <p:spPr bwMode="auto">
          <a:xfrm>
            <a:off x="849193" y="1535950"/>
            <a:ext cx="7894943" cy="52785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a:t>
            </a:r>
            <a:endParaRPr lang="en-US" dirty="0"/>
          </a:p>
        </p:txBody>
      </p:sp>
      <p:sp>
        <p:nvSpPr>
          <p:cNvPr id="3" name="Content Placeholder 2"/>
          <p:cNvSpPr>
            <a:spLocks noGrp="1"/>
          </p:cNvSpPr>
          <p:nvPr>
            <p:ph idx="1"/>
          </p:nvPr>
        </p:nvSpPr>
        <p:spPr/>
        <p:txBody>
          <a:bodyPr>
            <a:normAutofit/>
          </a:bodyPr>
          <a:lstStyle/>
          <a:p>
            <a:r>
              <a:rPr lang="en-US" b="1" dirty="0" smtClean="0">
                <a:hlinkClick r:id="" action="ppaction://customshow?id=0&amp;return=true"/>
              </a:rPr>
              <a:t>Introduction</a:t>
            </a:r>
            <a:endParaRPr lang="en-US" b="1" dirty="0" smtClean="0"/>
          </a:p>
          <a:p>
            <a:r>
              <a:rPr lang="en-US" b="1" dirty="0" smtClean="0">
                <a:hlinkClick r:id="" action="ppaction://customshow?id=1&amp;return=true"/>
              </a:rPr>
              <a:t>Perceptual Selectivity and Perceptual </a:t>
            </a:r>
            <a:r>
              <a:rPr lang="en-US" b="1" dirty="0" err="1" smtClean="0">
                <a:hlinkClick r:id="" action="ppaction://customshow?id=1&amp;return=true"/>
              </a:rPr>
              <a:t>Organisation</a:t>
            </a:r>
            <a:r>
              <a:rPr lang="en-US" b="1" dirty="0" smtClean="0">
                <a:hlinkClick r:id="" action="ppaction://customshow?id=1&amp;return=true"/>
              </a:rPr>
              <a:t> </a:t>
            </a:r>
            <a:endParaRPr lang="en-US" b="1" dirty="0" smtClean="0"/>
          </a:p>
          <a:p>
            <a:r>
              <a:rPr lang="en-US" b="1" dirty="0" smtClean="0">
                <a:hlinkClick r:id="" action="ppaction://customshow?id=2&amp;return=true"/>
              </a:rPr>
              <a:t>Perceptual Sets and Perceptual Worlds </a:t>
            </a:r>
            <a:endParaRPr lang="en-US" b="1" dirty="0" smtClean="0"/>
          </a:p>
          <a:p>
            <a:r>
              <a:rPr lang="en-US" b="1" dirty="0" smtClean="0">
                <a:hlinkClick r:id="" action="ppaction://customshow?id=3&amp;return=true"/>
              </a:rPr>
              <a:t>Halo Effect and Stereotyping </a:t>
            </a:r>
            <a:endParaRPr lang="en-US" b="1" dirty="0" smtClean="0"/>
          </a:p>
          <a:p>
            <a:r>
              <a:rPr lang="en-US" b="1" dirty="0" smtClean="0">
                <a:hlinkClick r:id="" action="ppaction://customshow?id=4&amp;return=true"/>
              </a:rPr>
              <a:t>Attributions </a:t>
            </a:r>
            <a:endParaRPr lang="en-US" b="1"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Sets and Perceptual Worlds</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smtClean="0"/>
              <a:t>For example, one well-known piece of research compared the pace of life in six countries (Britain, Italy, Indonesia, Japan, Taiwan and the United States) by measuring: </a:t>
            </a:r>
          </a:p>
          <a:p>
            <a:r>
              <a:rPr lang="en-US" dirty="0" smtClean="0"/>
              <a:t>The accuracy of clocks in city bank branches, </a:t>
            </a:r>
          </a:p>
          <a:p>
            <a:r>
              <a:rPr lang="en-US" dirty="0" smtClean="0"/>
              <a:t>The speed at which city pedestrians walked, and </a:t>
            </a:r>
          </a:p>
          <a:p>
            <a:r>
              <a:rPr lang="en-US" dirty="0" smtClean="0"/>
              <a:t>The length of time it took to buy a postage stamp.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Sets and Perceptual Worlds</a:t>
            </a:r>
            <a:endParaRPr lang="en-US" sz="4000" dirty="0"/>
          </a:p>
        </p:txBody>
      </p:sp>
      <p:sp>
        <p:nvSpPr>
          <p:cNvPr id="3" name="Content Placeholder 2"/>
          <p:cNvSpPr>
            <a:spLocks noGrp="1"/>
          </p:cNvSpPr>
          <p:nvPr>
            <p:ph idx="1"/>
          </p:nvPr>
        </p:nvSpPr>
        <p:spPr/>
        <p:txBody>
          <a:bodyPr>
            <a:normAutofit/>
          </a:bodyPr>
          <a:lstStyle/>
          <a:p>
            <a:r>
              <a:rPr lang="en-US" dirty="0" smtClean="0"/>
              <a:t>Japanese cities had the most accurate clocks, the fastest pedestrians and the most efficient post office clerks.</a:t>
            </a:r>
          </a:p>
          <a:p>
            <a:r>
              <a:rPr lang="en-US" dirty="0" smtClean="0"/>
              <a:t>Indonesian cities had the least accurate clocks and the slowest pedestrians. </a:t>
            </a:r>
          </a:p>
          <a:p>
            <a:r>
              <a:rPr lang="en-US" dirty="0" smtClean="0"/>
              <a:t>Italy had the slowest post office clerks.</a:t>
            </a:r>
          </a:p>
          <a:p>
            <a:pPr marL="0" indent="0">
              <a:buNone/>
            </a:pPr>
            <a:r>
              <a:rPr lang="en-US" dirty="0" smtClean="0"/>
              <a:t>To change an individual's behaviour -  change their perceptions through the information and experiences available to them.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Halo Effect and Stereotyping</a:t>
            </a:r>
            <a:endParaRPr lang="en-US" dirty="0"/>
          </a:p>
        </p:txBody>
      </p:sp>
      <p:sp>
        <p:nvSpPr>
          <p:cNvPr id="3" name="Content Placeholder 2"/>
          <p:cNvSpPr>
            <a:spLocks noGrp="1"/>
          </p:cNvSpPr>
          <p:nvPr>
            <p:ph idx="1"/>
          </p:nvPr>
        </p:nvSpPr>
        <p:spPr/>
        <p:txBody>
          <a:bodyPr>
            <a:normAutofit/>
          </a:bodyPr>
          <a:lstStyle/>
          <a:p>
            <a:r>
              <a:rPr lang="en-US" sz="3000" dirty="0" smtClean="0"/>
              <a:t>The concept of perceptual set or perceptual expectation applies to the ways in which we see other people, events and objects.</a:t>
            </a:r>
          </a:p>
          <a:p>
            <a:r>
              <a:rPr lang="en-US" sz="3000" dirty="0" smtClean="0"/>
              <a:t>To understand the nature of perception is to understand, at least in part, the sources and nature of many </a:t>
            </a:r>
            <a:r>
              <a:rPr lang="en-US" sz="3000" dirty="0" err="1" smtClean="0"/>
              <a:t>organisational</a:t>
            </a:r>
            <a:r>
              <a:rPr lang="en-US" sz="3000" dirty="0" smtClean="0"/>
              <a:t> problems.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Halo Effect and Stereotyping</a:t>
            </a:r>
            <a:endParaRPr lang="en-US" dirty="0"/>
          </a:p>
        </p:txBody>
      </p:sp>
      <p:sp>
        <p:nvSpPr>
          <p:cNvPr id="3" name="Content Placeholder 2"/>
          <p:cNvSpPr>
            <a:spLocks noGrp="1"/>
          </p:cNvSpPr>
          <p:nvPr>
            <p:ph idx="1"/>
          </p:nvPr>
        </p:nvSpPr>
        <p:spPr/>
        <p:txBody>
          <a:bodyPr>
            <a:normAutofit/>
          </a:bodyPr>
          <a:lstStyle/>
          <a:p>
            <a:r>
              <a:rPr lang="en-US" sz="3000" dirty="0" smtClean="0"/>
              <a:t>There are two related and prominent features of the process of people perception: the </a:t>
            </a:r>
            <a:r>
              <a:rPr lang="en-US" sz="3000" b="1" dirty="0" smtClean="0"/>
              <a:t>halo effect and stereotyping.</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Halo Effect and Stereotyping</a:t>
            </a:r>
            <a:endParaRPr lang="en-US" dirty="0"/>
          </a:p>
        </p:txBody>
      </p:sp>
      <p:sp>
        <p:nvSpPr>
          <p:cNvPr id="3" name="Content Placeholder 2"/>
          <p:cNvSpPr>
            <a:spLocks noGrp="1"/>
          </p:cNvSpPr>
          <p:nvPr>
            <p:ph idx="1"/>
          </p:nvPr>
        </p:nvSpPr>
        <p:spPr/>
        <p:txBody>
          <a:bodyPr>
            <a:normAutofit/>
          </a:bodyPr>
          <a:lstStyle/>
          <a:p>
            <a:pPr marL="0" indent="0">
              <a:lnSpc>
                <a:spcPct val="120000"/>
              </a:lnSpc>
              <a:buNone/>
            </a:pPr>
            <a:r>
              <a:rPr lang="en-US" dirty="0" smtClean="0"/>
              <a:t>One classic research study noted three conditions under which the halo effect is most marked:</a:t>
            </a:r>
          </a:p>
          <a:p>
            <a:pPr marL="514350" indent="-514350">
              <a:buFont typeface="+mj-lt"/>
              <a:buAutoNum type="arabicPeriod"/>
            </a:pPr>
            <a:r>
              <a:rPr lang="en-US" dirty="0" smtClean="0"/>
              <a:t>when the traits to be perceived are unclear in </a:t>
            </a:r>
            <a:r>
              <a:rPr lang="en-US" dirty="0" err="1" smtClean="0"/>
              <a:t>behavioural</a:t>
            </a:r>
            <a:r>
              <a:rPr lang="en-US" dirty="0" smtClean="0"/>
              <a:t> expressions</a:t>
            </a:r>
          </a:p>
          <a:p>
            <a:pPr marL="514350" indent="-514350">
              <a:buFont typeface="+mj-lt"/>
              <a:buAutoNum type="arabicPeriod"/>
            </a:pPr>
            <a:r>
              <a:rPr lang="en-US" dirty="0" smtClean="0"/>
              <a:t>When the traits are not frequently encountered by the perceiver, and </a:t>
            </a:r>
          </a:p>
          <a:p>
            <a:pPr marL="514350" indent="-514350">
              <a:buFont typeface="+mj-lt"/>
              <a:buAutoNum type="arabicPeriod"/>
            </a:pPr>
            <a:r>
              <a:rPr lang="en-US" dirty="0" smtClean="0"/>
              <a:t>when the traits have moral implications.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Attributions</a:t>
            </a:r>
            <a:endParaRPr lang="en-US" dirty="0"/>
          </a:p>
        </p:txBody>
      </p:sp>
      <p:sp>
        <p:nvSpPr>
          <p:cNvPr id="3" name="Content Placeholder 2"/>
          <p:cNvSpPr>
            <a:spLocks noGrp="1"/>
          </p:cNvSpPr>
          <p:nvPr>
            <p:ph idx="1"/>
          </p:nvPr>
        </p:nvSpPr>
        <p:spPr/>
        <p:txBody>
          <a:bodyPr>
            <a:normAutofit/>
          </a:bodyPr>
          <a:lstStyle/>
          <a:p>
            <a:pPr>
              <a:lnSpc>
                <a:spcPct val="110000"/>
              </a:lnSpc>
            </a:pPr>
            <a:r>
              <a:rPr lang="en-US" dirty="0" smtClean="0"/>
              <a:t>Attribution is the process by which we make sense of our environment through our perceptions of causality.</a:t>
            </a:r>
          </a:p>
          <a:p>
            <a:r>
              <a:rPr lang="en-US" dirty="0" smtClean="0"/>
              <a:t>An attribution, therefore, is a belief about the cause or causes of an event or an action. </a:t>
            </a:r>
          </a:p>
          <a:p>
            <a:r>
              <a:rPr lang="en-US" dirty="0" smtClean="0"/>
              <a:t>Fritz </a:t>
            </a:r>
            <a:r>
              <a:rPr lang="en-US" dirty="0" err="1" smtClean="0"/>
              <a:t>Heider</a:t>
            </a:r>
            <a:r>
              <a:rPr lang="en-US" dirty="0" smtClean="0"/>
              <a:t> and Harold Kelley developed attribution theory during the 1950s and 1960s.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Attributions</a:t>
            </a:r>
            <a:endParaRPr lang="en-US" dirty="0"/>
          </a:p>
        </p:txBody>
      </p:sp>
      <p:sp>
        <p:nvSpPr>
          <p:cNvPr id="3" name="Content Placeholder 2"/>
          <p:cNvSpPr>
            <a:spLocks noGrp="1"/>
          </p:cNvSpPr>
          <p:nvPr>
            <p:ph idx="1"/>
          </p:nvPr>
        </p:nvSpPr>
        <p:spPr/>
        <p:txBody>
          <a:bodyPr>
            <a:normAutofit/>
          </a:bodyPr>
          <a:lstStyle/>
          <a:p>
            <a:r>
              <a:rPr lang="en-US" sz="3000" dirty="0" smtClean="0"/>
              <a:t>They stated that our understanding of our social world is based on our continual attempts at causal analysis based on how we interpret our experience.</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Errors and Remedies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main sources of errors in perception include the following:</a:t>
            </a:r>
          </a:p>
          <a:p>
            <a:pPr marL="514350" indent="-514350">
              <a:buFont typeface="+mj-lt"/>
              <a:buAutoNum type="arabicPeriod"/>
            </a:pPr>
            <a:r>
              <a:rPr lang="en-US" sz="3000" dirty="0" smtClean="0"/>
              <a:t>Not collecting enough information about other people. </a:t>
            </a:r>
          </a:p>
          <a:p>
            <a:pPr marL="514350" indent="-514350">
              <a:buFont typeface="+mj-lt"/>
              <a:buAutoNum type="arabicPeriod"/>
            </a:pPr>
            <a:r>
              <a:rPr lang="en-US" sz="3000" dirty="0" smtClean="0"/>
              <a:t>Basing our </a:t>
            </a:r>
            <a:r>
              <a:rPr lang="en-US" sz="3000" dirty="0" err="1" smtClean="0"/>
              <a:t>judgements</a:t>
            </a:r>
            <a:r>
              <a:rPr lang="en-US" sz="3000" dirty="0" smtClean="0"/>
              <a:t> on information that is irrelevant or insignificant.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Errors and Remedies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main sources of errors in perception include the following:</a:t>
            </a:r>
          </a:p>
          <a:p>
            <a:pPr marL="514350" indent="-514350">
              <a:buFont typeface="+mj-lt"/>
              <a:buAutoNum type="arabicPeriod" startAt="3"/>
            </a:pPr>
            <a:r>
              <a:rPr lang="en-US" sz="3000" dirty="0" smtClean="0"/>
              <a:t>Seeing what we expect to see and what we want to see and not investigating further. </a:t>
            </a:r>
          </a:p>
          <a:p>
            <a:pPr marL="514350" indent="-514350">
              <a:buFont typeface="+mj-lt"/>
              <a:buAutoNum type="arabicPeriod" startAt="3"/>
            </a:pPr>
            <a:r>
              <a:rPr lang="en-US" sz="3000" dirty="0" smtClean="0"/>
              <a:t>Allowing early information about someone to affect our </a:t>
            </a:r>
            <a:r>
              <a:rPr lang="en-US" sz="3000" dirty="0" err="1" smtClean="0"/>
              <a:t>judgement</a:t>
            </a:r>
            <a:r>
              <a:rPr lang="en-US" sz="3000" dirty="0" smtClean="0"/>
              <a:t> despite later and contradictory information.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Errors and Remedies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main sources of errors in perception include the following:</a:t>
            </a:r>
          </a:p>
          <a:p>
            <a:pPr marL="514350" indent="-514350">
              <a:buFont typeface="+mj-lt"/>
              <a:buAutoNum type="arabicPeriod" startAt="5"/>
            </a:pPr>
            <a:r>
              <a:rPr lang="en-US" sz="3000" dirty="0" smtClean="0"/>
              <a:t>Accepting stereotypes uncritically. </a:t>
            </a:r>
          </a:p>
          <a:p>
            <a:pPr marL="514350" indent="-514350">
              <a:buFont typeface="+mj-lt"/>
              <a:buAutoNum type="arabicPeriod" startAt="5"/>
            </a:pPr>
            <a:r>
              <a:rPr lang="en-US" sz="3000" dirty="0" smtClean="0"/>
              <a:t>Allowing our own characteristics to affect what we see in others and how we judge them.</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a:t>
            </a:r>
            <a:endParaRPr lang="en-US" dirty="0"/>
          </a:p>
        </p:txBody>
      </p:sp>
      <p:sp>
        <p:nvSpPr>
          <p:cNvPr id="3" name="Content Placeholder 2"/>
          <p:cNvSpPr>
            <a:spLocks noGrp="1"/>
          </p:cNvSpPr>
          <p:nvPr>
            <p:ph idx="1"/>
          </p:nvPr>
        </p:nvSpPr>
        <p:spPr/>
        <p:txBody>
          <a:bodyPr>
            <a:normAutofit/>
          </a:bodyPr>
          <a:lstStyle/>
          <a:p>
            <a:r>
              <a:rPr lang="en-US" b="1" dirty="0" smtClean="0">
                <a:hlinkClick r:id="" action="ppaction://customshow?id=5&amp;return=true"/>
              </a:rPr>
              <a:t>Perception: Errors and Remedies </a:t>
            </a:r>
            <a:endParaRPr lang="en-US" b="1" dirty="0" smtClean="0"/>
          </a:p>
          <a:p>
            <a:r>
              <a:rPr lang="en-US" b="1" dirty="0" smtClean="0">
                <a:hlinkClick r:id="" action="ppaction://customshow?id=6&amp;return=true"/>
              </a:rPr>
              <a:t>Interpersonal Perception </a:t>
            </a:r>
            <a:endParaRPr lang="en-US" b="1" dirty="0" smtClean="0"/>
          </a:p>
          <a:p>
            <a:r>
              <a:rPr lang="en-US" b="1" dirty="0" smtClean="0">
                <a:hlinkClick r:id="" action="ppaction://customshow?id=7"/>
              </a:rPr>
              <a:t>Perception and its Application in </a:t>
            </a:r>
            <a:r>
              <a:rPr lang="en-US" b="1" dirty="0" err="1" smtClean="0">
                <a:hlinkClick r:id="" action="ppaction://customshow?id=7"/>
              </a:rPr>
              <a:t>Organisations</a:t>
            </a:r>
            <a:endParaRPr lang="en-US" b="1"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Errors and Remedies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main sources of errors in perception include the following:</a:t>
            </a:r>
          </a:p>
          <a:p>
            <a:pPr marL="514350" indent="-514350">
              <a:buFont typeface="+mj-lt"/>
              <a:buAutoNum type="arabicPeriod" startAt="7"/>
            </a:pPr>
            <a:r>
              <a:rPr lang="en-US" sz="3000" dirty="0" smtClean="0"/>
              <a:t>Attempting to decode non-verbal </a:t>
            </a:r>
            <a:r>
              <a:rPr lang="en-US" sz="3000" dirty="0" err="1" smtClean="0"/>
              <a:t>behaviour</a:t>
            </a:r>
            <a:r>
              <a:rPr lang="en-US" sz="3000" dirty="0" smtClean="0"/>
              <a:t> outside the context in which it appears. </a:t>
            </a:r>
          </a:p>
          <a:p>
            <a:pPr marL="514350" indent="-514350">
              <a:buFont typeface="+mj-lt"/>
              <a:buAutoNum type="arabicPeriod" startAt="7"/>
            </a:pPr>
            <a:r>
              <a:rPr lang="en-US" sz="3000" dirty="0" smtClean="0"/>
              <a:t>Basing attributions on flimsy and potentially irrelevant evidence.</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Errors and Remedies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Thus, it is clear that errors in perception can be overcome by: </a:t>
            </a:r>
          </a:p>
          <a:p>
            <a:pPr marL="514350" indent="-514350">
              <a:buFont typeface="+mj-lt"/>
              <a:buAutoNum type="arabicPeriod"/>
            </a:pPr>
            <a:r>
              <a:rPr lang="en-US" sz="3000" dirty="0" smtClean="0"/>
              <a:t>Taking more time and avoiding instant or ‘snap’ </a:t>
            </a:r>
            <a:r>
              <a:rPr lang="en-US" sz="3000" dirty="0" err="1" smtClean="0"/>
              <a:t>judgements</a:t>
            </a:r>
            <a:r>
              <a:rPr lang="en-US" sz="3000" dirty="0" smtClean="0"/>
              <a:t> about others. </a:t>
            </a:r>
          </a:p>
          <a:p>
            <a:pPr marL="514350" indent="-514350">
              <a:buFont typeface="+mj-lt"/>
              <a:buAutoNum type="arabicPeriod"/>
            </a:pPr>
            <a:r>
              <a:rPr lang="en-US" sz="3000" dirty="0" smtClean="0"/>
              <a:t>Collecting and consciously using more information about other people.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Errors and Remedies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Thus, it is clear that errors in perception can be overcome by: </a:t>
            </a:r>
          </a:p>
          <a:p>
            <a:pPr marL="514350" indent="-514350">
              <a:buFont typeface="+mj-lt"/>
              <a:buAutoNum type="arabicPeriod" startAt="3"/>
            </a:pPr>
            <a:r>
              <a:rPr lang="en-US" sz="3000" dirty="0" smtClean="0"/>
              <a:t>Developing self-awareness and an understanding of how our personal biases are preferences affect our perceptions and </a:t>
            </a:r>
            <a:r>
              <a:rPr lang="en-US" sz="3000" dirty="0" err="1" smtClean="0"/>
              <a:t>judgements</a:t>
            </a:r>
            <a:r>
              <a:rPr lang="en-US" sz="3000" dirty="0" smtClean="0"/>
              <a:t> of other people. </a:t>
            </a:r>
          </a:p>
          <a:p>
            <a:pPr marL="514350" indent="-514350">
              <a:buFont typeface="+mj-lt"/>
              <a:buAutoNum type="arabicPeriod" startAt="3"/>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Errors and Remedies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Thus, it is clear that errors in perception can be overcome by: </a:t>
            </a:r>
          </a:p>
          <a:p>
            <a:pPr marL="514350" indent="-514350">
              <a:buFont typeface="+mj-lt"/>
              <a:buAutoNum type="arabicPeriod" startAt="4"/>
            </a:pPr>
            <a:r>
              <a:rPr lang="en-US" sz="3000" dirty="0" smtClean="0"/>
              <a:t>Checking our attributions - particularly the links we make between aspects of personality and appearance on the one hand and </a:t>
            </a:r>
            <a:r>
              <a:rPr lang="en-US" sz="3000" dirty="0" err="1" smtClean="0"/>
              <a:t>behaviour</a:t>
            </a:r>
            <a:r>
              <a:rPr lang="en-US" sz="3000" dirty="0" smtClean="0"/>
              <a:t> on the other.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Errors and Remedies </a:t>
            </a:r>
            <a:endParaRPr lang="en-US" dirty="0"/>
          </a:p>
        </p:txBody>
      </p:sp>
      <p:sp>
        <p:nvSpPr>
          <p:cNvPr id="3" name="Content Placeholder 2"/>
          <p:cNvSpPr>
            <a:spLocks noGrp="1"/>
          </p:cNvSpPr>
          <p:nvPr>
            <p:ph idx="1"/>
          </p:nvPr>
        </p:nvSpPr>
        <p:spPr/>
        <p:txBody>
          <a:bodyPr>
            <a:normAutofit/>
          </a:bodyPr>
          <a:lstStyle/>
          <a:p>
            <a:r>
              <a:rPr lang="en-US" sz="3000" dirty="0" smtClean="0"/>
              <a:t>Adrian </a:t>
            </a:r>
            <a:r>
              <a:rPr lang="en-US" sz="3000" dirty="0" err="1" smtClean="0"/>
              <a:t>Furnham</a:t>
            </a:r>
            <a:r>
              <a:rPr lang="en-US" sz="3000" dirty="0" smtClean="0"/>
              <a:t> (1997) argues that the process of making evaluations, </a:t>
            </a:r>
            <a:r>
              <a:rPr lang="en-US" sz="3000" dirty="0" err="1" smtClean="0"/>
              <a:t>judgements</a:t>
            </a:r>
            <a:r>
              <a:rPr lang="en-US" sz="3000" dirty="0" smtClean="0"/>
              <a:t> or ratings of the performance of employees is subject to a number of systematic perception errors. </a:t>
            </a:r>
          </a:p>
          <a:p>
            <a:r>
              <a:rPr lang="en-US" sz="3000" dirty="0" smtClean="0"/>
              <a:t>This is particularly problematic in a performance appraisal context.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Errors and Remedies </a:t>
            </a:r>
            <a:endParaRPr lang="en-US" dirty="0"/>
          </a:p>
        </p:txBody>
      </p:sp>
      <p:sp>
        <p:nvSpPr>
          <p:cNvPr id="3" name="Content Placeholder 2"/>
          <p:cNvSpPr>
            <a:spLocks noGrp="1"/>
          </p:cNvSpPr>
          <p:nvPr>
            <p:ph idx="1"/>
          </p:nvPr>
        </p:nvSpPr>
        <p:spPr/>
        <p:txBody>
          <a:bodyPr/>
          <a:lstStyle/>
          <a:p>
            <a:pPr>
              <a:buNone/>
            </a:pPr>
            <a:r>
              <a:rPr lang="en-US" dirty="0" smtClean="0"/>
              <a:t>These are:</a:t>
            </a:r>
          </a:p>
          <a:p>
            <a:r>
              <a:rPr lang="en-US" sz="3000" dirty="0" smtClean="0"/>
              <a:t>Central tendency</a:t>
            </a:r>
          </a:p>
          <a:p>
            <a:r>
              <a:rPr lang="en-US" sz="3000" dirty="0" smtClean="0"/>
              <a:t>Contrast error</a:t>
            </a:r>
          </a:p>
          <a:p>
            <a:r>
              <a:rPr lang="en-US" sz="3000" dirty="0" smtClean="0"/>
              <a:t>Different from me</a:t>
            </a:r>
          </a:p>
          <a:p>
            <a:r>
              <a:rPr lang="en-US" sz="3000" dirty="0" smtClean="0"/>
              <a:t>Halo effect</a:t>
            </a:r>
          </a:p>
          <a:p>
            <a:r>
              <a:rPr lang="en-US" sz="3000" dirty="0" smtClean="0"/>
              <a:t>Horn effect</a:t>
            </a:r>
          </a:p>
          <a:p>
            <a:r>
              <a:rPr lang="en-US" sz="3000" dirty="0" smtClean="0"/>
              <a:t>Initial impression</a:t>
            </a:r>
          </a:p>
          <a:p>
            <a:r>
              <a:rPr lang="en-US" sz="3000" dirty="0" smtClean="0"/>
              <a:t>Latest </a:t>
            </a:r>
            <a:r>
              <a:rPr lang="en-US" sz="3000" dirty="0" err="1" smtClean="0"/>
              <a:t>behaviour</a:t>
            </a:r>
            <a:endParaRPr lang="en-US" sz="3000" dirty="0" smtClean="0"/>
          </a:p>
          <a:p>
            <a:r>
              <a:rPr lang="en-US" sz="3000" dirty="0" smtClean="0"/>
              <a:t>Lenient or generous rating</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Perception: Errors and Remedies </a:t>
            </a:r>
            <a:endParaRPr lang="en-US" dirty="0"/>
          </a:p>
        </p:txBody>
      </p:sp>
      <p:sp>
        <p:nvSpPr>
          <p:cNvPr id="3" name="Content Placeholder 2"/>
          <p:cNvSpPr>
            <a:spLocks noGrp="1"/>
          </p:cNvSpPr>
          <p:nvPr>
            <p:ph idx="1"/>
          </p:nvPr>
        </p:nvSpPr>
        <p:spPr/>
        <p:txBody>
          <a:bodyPr/>
          <a:lstStyle/>
          <a:p>
            <a:pPr>
              <a:buNone/>
            </a:pPr>
            <a:r>
              <a:rPr lang="en-US" dirty="0" smtClean="0"/>
              <a:t>These are:</a:t>
            </a:r>
          </a:p>
          <a:p>
            <a:r>
              <a:rPr lang="en-US" sz="3000" dirty="0" smtClean="0"/>
              <a:t>Performance dimension error</a:t>
            </a:r>
          </a:p>
          <a:p>
            <a:r>
              <a:rPr lang="en-US" sz="3000" dirty="0" smtClean="0"/>
              <a:t>Same as me</a:t>
            </a:r>
          </a:p>
          <a:p>
            <a:r>
              <a:rPr lang="en-US" sz="3000" dirty="0" smtClean="0"/>
              <a:t>Status effect</a:t>
            </a:r>
          </a:p>
          <a:p>
            <a:r>
              <a:rPr lang="en-US" sz="3000" dirty="0" smtClean="0"/>
              <a:t>Strict rating</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Interpersonal Perception </a:t>
            </a:r>
            <a:endParaRPr lang="en-US" dirty="0"/>
          </a:p>
        </p:txBody>
      </p:sp>
      <p:sp>
        <p:nvSpPr>
          <p:cNvPr id="3" name="Content Placeholder 2"/>
          <p:cNvSpPr>
            <a:spLocks noGrp="1"/>
          </p:cNvSpPr>
          <p:nvPr>
            <p:ph idx="1"/>
          </p:nvPr>
        </p:nvSpPr>
        <p:spPr/>
        <p:txBody>
          <a:bodyPr>
            <a:noAutofit/>
          </a:bodyPr>
          <a:lstStyle/>
          <a:p>
            <a:r>
              <a:rPr lang="en-US" sz="3000" dirty="0" smtClean="0"/>
              <a:t>Interpersonal perception begins with the perception of another person, an awareness and appraisal of his attitudes, attributes, intentions and their likely reactions to one's actions.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Interpersonal Perception </a:t>
            </a:r>
            <a:endParaRPr lang="en-US" dirty="0"/>
          </a:p>
        </p:txBody>
      </p:sp>
      <p:sp>
        <p:nvSpPr>
          <p:cNvPr id="3" name="Content Placeholder 2"/>
          <p:cNvSpPr>
            <a:spLocks noGrp="1"/>
          </p:cNvSpPr>
          <p:nvPr>
            <p:ph idx="1"/>
          </p:nvPr>
        </p:nvSpPr>
        <p:spPr/>
        <p:txBody>
          <a:bodyPr/>
          <a:lstStyle/>
          <a:p>
            <a:r>
              <a:rPr lang="en-US" sz="3000" dirty="0" smtClean="0"/>
              <a:t>Research was conducted by </a:t>
            </a:r>
            <a:r>
              <a:rPr lang="en-US" sz="3000" dirty="0" err="1" smtClean="0"/>
              <a:t>Zalking</a:t>
            </a:r>
            <a:r>
              <a:rPr lang="en-US" sz="3000" dirty="0" smtClean="0"/>
              <a:t> and Costello for better understanding of interpersonal perception.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Interpersonal Perception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specific characteristics of the perceiver, according to them are:</a:t>
            </a:r>
          </a:p>
          <a:p>
            <a:pPr marL="514350" indent="-514350">
              <a:buFont typeface="+mj-lt"/>
              <a:buAutoNum type="arabicPeriod"/>
            </a:pPr>
            <a:r>
              <a:rPr lang="en-US" sz="3000" dirty="0" smtClean="0"/>
              <a:t>Knowing oneself makes it easier to see other accurately. </a:t>
            </a:r>
          </a:p>
          <a:p>
            <a:pPr marL="514350" indent="-514350">
              <a:buFont typeface="+mj-lt"/>
              <a:buAutoNum type="arabicPeriod"/>
            </a:pPr>
            <a:r>
              <a:rPr lang="en-US" sz="3000" dirty="0" smtClean="0"/>
              <a:t>One's own characteristics affect the characteristics he is likely to see in others.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a:t>
            </a:r>
          </a:p>
        </p:txBody>
      </p:sp>
      <p:sp>
        <p:nvSpPr>
          <p:cNvPr id="3" name="Content Placeholder 2"/>
          <p:cNvSpPr>
            <a:spLocks noGrp="1"/>
          </p:cNvSpPr>
          <p:nvPr>
            <p:ph idx="1"/>
          </p:nvPr>
        </p:nvSpPr>
        <p:spPr/>
        <p:txBody>
          <a:bodyPr>
            <a:noAutofit/>
          </a:bodyPr>
          <a:lstStyle/>
          <a:p>
            <a:r>
              <a:rPr lang="en-US" sz="3000" dirty="0" smtClean="0"/>
              <a:t>We humans seem to attach meanings, interpretations, values and aims to our actions. </a:t>
            </a:r>
          </a:p>
          <a:p>
            <a:r>
              <a:rPr lang="en-US" sz="3000" dirty="0" smtClean="0"/>
              <a:t>What we do in the world depends on how we understand our place in it, depends on how we perceive ourselves and our social and physical environment, depends on how we perceive our circumstances.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Interpersonal Perception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specific characteristics of the perceiver, according to them are:</a:t>
            </a:r>
          </a:p>
          <a:p>
            <a:pPr marL="514350" indent="-514350">
              <a:buFont typeface="+mj-lt"/>
              <a:buAutoNum type="arabicPeriod" startAt="3"/>
            </a:pPr>
            <a:r>
              <a:rPr lang="en-US" sz="3000" dirty="0" smtClean="0"/>
              <a:t>The person who accepts himself is more likely to be able to see </a:t>
            </a:r>
            <a:r>
              <a:rPr lang="en-US" sz="3000" dirty="0" err="1" smtClean="0"/>
              <a:t>favourable</a:t>
            </a:r>
            <a:r>
              <a:rPr lang="en-US" sz="3000" dirty="0" smtClean="0"/>
              <a:t> aspects of other people.</a:t>
            </a:r>
          </a:p>
          <a:p>
            <a:pPr marL="514350" indent="-514350">
              <a:buFont typeface="+mj-lt"/>
              <a:buAutoNum type="arabicPeriod" startAt="3"/>
            </a:pPr>
            <a:r>
              <a:rPr lang="en-US" sz="3000" dirty="0" smtClean="0"/>
              <a:t>Accuracy in perceiving others is not a single skill.</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Interpersonal Perception </a:t>
            </a:r>
            <a:endParaRPr lang="en-US" dirty="0"/>
          </a:p>
        </p:txBody>
      </p:sp>
      <p:sp>
        <p:nvSpPr>
          <p:cNvPr id="3" name="Content Placeholder 2"/>
          <p:cNvSpPr>
            <a:spLocks noGrp="1"/>
          </p:cNvSpPr>
          <p:nvPr>
            <p:ph idx="1"/>
          </p:nvPr>
        </p:nvSpPr>
        <p:spPr/>
        <p:txBody>
          <a:bodyPr>
            <a:normAutofit fontScale="92500"/>
          </a:bodyPr>
          <a:lstStyle/>
          <a:p>
            <a:pPr marL="0" indent="0">
              <a:lnSpc>
                <a:spcPct val="120000"/>
              </a:lnSpc>
              <a:buNone/>
            </a:pPr>
            <a:r>
              <a:rPr lang="en-US" dirty="0" smtClean="0"/>
              <a:t>characteristics of the person being perceived are: </a:t>
            </a:r>
          </a:p>
          <a:p>
            <a:pPr marL="514350" indent="-514350">
              <a:lnSpc>
                <a:spcPct val="120000"/>
              </a:lnSpc>
              <a:buFont typeface="+mj-lt"/>
              <a:buAutoNum type="arabicPeriod"/>
            </a:pPr>
            <a:r>
              <a:rPr lang="en-US" dirty="0" smtClean="0"/>
              <a:t>The status of the person perceived will greatly influence other's perception of him. </a:t>
            </a:r>
          </a:p>
          <a:p>
            <a:pPr marL="514350" indent="-514350">
              <a:buFont typeface="+mj-lt"/>
              <a:buAutoNum type="arabicPeriod"/>
            </a:pPr>
            <a:r>
              <a:rPr lang="en-US" dirty="0" smtClean="0"/>
              <a:t>The person being perceived is usually placed into categories to simply the viewer’s perceptual activities. Two common categories are status and role</a:t>
            </a:r>
            <a:r>
              <a:rPr lang="en-US" dirty="0" smtClean="0"/>
              <a:t>.</a:t>
            </a:r>
          </a:p>
          <a:p>
            <a:pPr marL="514350" indent="-514350">
              <a:buFont typeface="+mj-lt"/>
              <a:buAutoNum type="arabicPeriod"/>
            </a:pPr>
            <a:r>
              <a:rPr lang="en-US" dirty="0" smtClean="0"/>
              <a:t>The visible traits of the person will greatly influence the perception of him.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Perception and Its Application in </a:t>
            </a:r>
            <a:r>
              <a:rPr lang="en-US" sz="3600" dirty="0" err="1" smtClean="0"/>
              <a:t>Organisations</a:t>
            </a:r>
            <a:r>
              <a:rPr lang="en-US" sz="3600" dirty="0" smtClean="0"/>
              <a:t> </a:t>
            </a:r>
            <a:endParaRPr lang="en-US" sz="3600" dirty="0"/>
          </a:p>
        </p:txBody>
      </p:sp>
      <p:sp>
        <p:nvSpPr>
          <p:cNvPr id="3" name="Content Placeholder 2"/>
          <p:cNvSpPr>
            <a:spLocks noGrp="1"/>
          </p:cNvSpPr>
          <p:nvPr>
            <p:ph idx="1"/>
          </p:nvPr>
        </p:nvSpPr>
        <p:spPr/>
        <p:txBody>
          <a:bodyPr>
            <a:normAutofit/>
          </a:bodyPr>
          <a:lstStyle/>
          <a:p>
            <a:r>
              <a:rPr lang="en-US" sz="3000" dirty="0" smtClean="0"/>
              <a:t>People in </a:t>
            </a:r>
            <a:r>
              <a:rPr lang="en-US" sz="3000" dirty="0" err="1" smtClean="0"/>
              <a:t>organisations</a:t>
            </a:r>
            <a:r>
              <a:rPr lang="en-US" sz="3000" dirty="0" smtClean="0"/>
              <a:t> are always assessing others. </a:t>
            </a:r>
          </a:p>
          <a:p>
            <a:r>
              <a:rPr lang="en-US" sz="3000" dirty="0" smtClean="0"/>
              <a:t>Managers must appraise their subordinate's performance, evaluate how co-workers are working. When a new person joins a department he or she is immediately assessed by the other persons. </a:t>
            </a:r>
          </a:p>
          <a:p>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Perception and Its Application in </a:t>
            </a:r>
            <a:r>
              <a:rPr lang="en-US" sz="3600" dirty="0" err="1" smtClean="0"/>
              <a:t>Organisations</a:t>
            </a:r>
            <a:r>
              <a:rPr lang="en-US" sz="3600" dirty="0" smtClean="0"/>
              <a:t> </a:t>
            </a:r>
            <a:endParaRPr lang="en-US" sz="3600" dirty="0"/>
          </a:p>
        </p:txBody>
      </p:sp>
      <p:sp>
        <p:nvSpPr>
          <p:cNvPr id="3" name="Content Placeholder 2"/>
          <p:cNvSpPr>
            <a:spLocks noGrp="1"/>
          </p:cNvSpPr>
          <p:nvPr>
            <p:ph idx="1"/>
          </p:nvPr>
        </p:nvSpPr>
        <p:spPr/>
        <p:txBody>
          <a:bodyPr/>
          <a:lstStyle/>
          <a:p>
            <a:pPr marL="0" indent="0">
              <a:buNone/>
            </a:pPr>
            <a:r>
              <a:rPr lang="en-US" dirty="0" smtClean="0"/>
              <a:t>These have important effect on the </a:t>
            </a:r>
            <a:r>
              <a:rPr lang="en-US" dirty="0" err="1" smtClean="0"/>
              <a:t>organisation</a:t>
            </a:r>
            <a:r>
              <a:rPr lang="en-US" dirty="0" smtClean="0"/>
              <a:t>.</a:t>
            </a:r>
          </a:p>
          <a:p>
            <a:r>
              <a:rPr lang="en-US" sz="3000" dirty="0" smtClean="0"/>
              <a:t>Employment Interview</a:t>
            </a:r>
          </a:p>
          <a:p>
            <a:r>
              <a:rPr lang="en-US" sz="3000" dirty="0" smtClean="0"/>
              <a:t>Performance Appraisals</a:t>
            </a:r>
          </a:p>
          <a:p>
            <a:r>
              <a:rPr lang="en-US" sz="3000" dirty="0" smtClean="0"/>
              <a:t>Assessing Level of Effort</a:t>
            </a:r>
          </a:p>
          <a:p>
            <a:r>
              <a:rPr lang="en-US" sz="3000" dirty="0" smtClean="0"/>
              <a:t>Assessing Loyalty</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Perception and Its Application in </a:t>
            </a:r>
            <a:r>
              <a:rPr lang="en-US" sz="3600" dirty="0" err="1" smtClean="0"/>
              <a:t>Organisations</a:t>
            </a:r>
            <a:r>
              <a:rPr lang="en-US" sz="3600" dirty="0" smtClean="0"/>
              <a:t> </a:t>
            </a:r>
            <a:endParaRPr lang="en-US" sz="3600" dirty="0"/>
          </a:p>
        </p:txBody>
      </p:sp>
      <p:sp>
        <p:nvSpPr>
          <p:cNvPr id="3" name="Content Placeholder 2"/>
          <p:cNvSpPr>
            <a:spLocks noGrp="1"/>
          </p:cNvSpPr>
          <p:nvPr>
            <p:ph idx="1"/>
          </p:nvPr>
        </p:nvSpPr>
        <p:spPr/>
        <p:txBody>
          <a:bodyPr/>
          <a:lstStyle/>
          <a:p>
            <a:pPr marL="0" indent="0">
              <a:buNone/>
            </a:pPr>
            <a:r>
              <a:rPr lang="en-US" b="1" dirty="0" smtClean="0"/>
              <a:t>Implications of Perception on Performance and Satisfaction</a:t>
            </a:r>
          </a:p>
          <a:p>
            <a:pPr marL="514350" indent="-514350"/>
            <a:r>
              <a:rPr lang="en-US" dirty="0" smtClean="0"/>
              <a:t>Productivity</a:t>
            </a:r>
          </a:p>
          <a:p>
            <a:pPr marL="514350" indent="-514350"/>
            <a:r>
              <a:rPr lang="en-US" dirty="0" smtClean="0"/>
              <a:t>Absenteeism and Turnover</a:t>
            </a:r>
          </a:p>
          <a:p>
            <a:pPr marL="514350" indent="-514350"/>
            <a:r>
              <a:rPr lang="en-US" dirty="0" smtClean="0"/>
              <a:t>Job Satisfaction</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Perception and Its Application in </a:t>
            </a:r>
            <a:r>
              <a:rPr lang="en-US" sz="3600" dirty="0" err="1" smtClean="0"/>
              <a:t>Organisations</a:t>
            </a:r>
            <a:r>
              <a:rPr lang="en-US" sz="3600" dirty="0" smtClean="0"/>
              <a:t> </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In short, it can be said that perceptual skills can be enhanced by:</a:t>
            </a:r>
          </a:p>
          <a:p>
            <a:pPr marL="514350" indent="-514350">
              <a:buFont typeface="+mj-lt"/>
              <a:buAutoNum type="arabicPeriod"/>
            </a:pPr>
            <a:r>
              <a:rPr lang="en-US" sz="3000" dirty="0" smtClean="0"/>
              <a:t>Knowing and perceiving oneself accurately. </a:t>
            </a:r>
          </a:p>
          <a:p>
            <a:pPr marL="514350" indent="-514350">
              <a:buFont typeface="+mj-lt"/>
              <a:buAutoNum type="arabicPeriod"/>
            </a:pPr>
            <a:r>
              <a:rPr lang="en-US" sz="3000" dirty="0" smtClean="0"/>
              <a:t>Being emphatic i.e. to see a situation as it is experienced by others. </a:t>
            </a:r>
            <a:endParaRPr lang="en-US" sz="3000" dirty="0" smtClean="0"/>
          </a:p>
          <a:p>
            <a:pPr marL="514350" indent="-514350">
              <a:buFont typeface="+mj-lt"/>
              <a:buAutoNum type="arabicPeriod" startAt="3"/>
            </a:pPr>
            <a:r>
              <a:rPr lang="en-US" sz="3000" dirty="0" smtClean="0"/>
              <a:t>Having positive attitudes, which helps in reduction of perceptual distortions.</a:t>
            </a:r>
          </a:p>
          <a:p>
            <a:pPr marL="514350" indent="-514350">
              <a:buFont typeface="+mj-lt"/>
              <a:buAutoNum type="arabicPeriod" startAt="3"/>
            </a:pPr>
            <a:r>
              <a:rPr lang="en-US" sz="3000" dirty="0" smtClean="0"/>
              <a:t>Enhancing one's self-concept, which helps in perceiving more accurately. </a:t>
            </a:r>
            <a:endParaRPr lang="en-US" sz="3000" dirty="0" smtClean="0"/>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Perception and Its Application in </a:t>
            </a:r>
            <a:r>
              <a:rPr lang="en-US" sz="3600" dirty="0" err="1" smtClean="0"/>
              <a:t>Organisations</a:t>
            </a:r>
            <a:r>
              <a:rPr lang="en-US" sz="3600" dirty="0" smtClean="0"/>
              <a:t> </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In short, it can be said that perceptual skills can be enhanced by:</a:t>
            </a:r>
          </a:p>
          <a:p>
            <a:pPr marL="514350" indent="-514350">
              <a:buFont typeface="+mj-lt"/>
              <a:buAutoNum type="arabicPeriod" startAt="5"/>
            </a:pPr>
            <a:r>
              <a:rPr lang="en-US" sz="3000" dirty="0" smtClean="0"/>
              <a:t>Making a conscious effort to avoid the possible common biases in perception.</a:t>
            </a:r>
          </a:p>
          <a:p>
            <a:pPr marL="514350" indent="-514350">
              <a:buFont typeface="+mj-lt"/>
              <a:buAutoNum type="arabicPeriod" startAt="5"/>
            </a:pPr>
            <a:r>
              <a:rPr lang="en-US" sz="3000" dirty="0" smtClean="0"/>
              <a:t> Communicating with employees to erase incorrect perceptions. </a:t>
            </a:r>
          </a:p>
          <a:p>
            <a:pPr marL="514350" indent="-514350">
              <a:buFont typeface="+mj-lt"/>
              <a:buAutoNum type="arabicPeriod" startAt="5"/>
            </a:pPr>
            <a:r>
              <a:rPr lang="en-US" sz="3000" dirty="0" smtClean="0"/>
              <a:t>Avoiding attributions.</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a:t>
            </a:r>
            <a:endParaRPr lang="en-US" dirty="0"/>
          </a:p>
        </p:txBody>
      </p:sp>
      <p:sp>
        <p:nvSpPr>
          <p:cNvPr id="3" name="Content Placeholder 2"/>
          <p:cNvSpPr>
            <a:spLocks noGrp="1"/>
          </p:cNvSpPr>
          <p:nvPr>
            <p:ph idx="1"/>
          </p:nvPr>
        </p:nvSpPr>
        <p:spPr>
          <a:solidFill>
            <a:schemeClr val="tx2">
              <a:lumMod val="40000"/>
              <a:lumOff val="60000"/>
            </a:schemeClr>
          </a:solidFill>
        </p:spPr>
        <p:txBody>
          <a:bodyPr/>
          <a:lstStyle/>
          <a:p>
            <a:pPr>
              <a:buNone/>
            </a:pPr>
            <a:endParaRPr lang="en-US" dirty="0" smtClean="0"/>
          </a:p>
          <a:p>
            <a:pPr>
              <a:buNone/>
            </a:pPr>
            <a:endParaRPr lang="en-US" dirty="0" smtClean="0"/>
          </a:p>
          <a:p>
            <a:pPr algn="ctr">
              <a:buNone/>
            </a:pPr>
            <a:r>
              <a:rPr lang="en-US" sz="13800" dirty="0" smtClean="0">
                <a:solidFill>
                  <a:srgbClr val="00B050"/>
                </a:solidFill>
              </a:rPr>
              <a:t>The-End</a:t>
            </a:r>
            <a:endParaRPr lang="en-US" sz="13800"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3000" dirty="0" smtClean="0"/>
              <a:t>We explain </a:t>
            </a:r>
            <a:r>
              <a:rPr lang="en-US" sz="3000" dirty="0" err="1" smtClean="0"/>
              <a:t>behaviour</a:t>
            </a:r>
            <a:r>
              <a:rPr lang="en-US" sz="3000" dirty="0" smtClean="0"/>
              <a:t> with terms like ‘reason', ‘motive', ‘intention', ‘purpose', ‘desire' and so 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t>Perceptual Selectivity and Perceptual </a:t>
            </a:r>
            <a:r>
              <a:rPr lang="en-US" sz="4000" dirty="0" err="1" smtClean="0"/>
              <a:t>Organisation</a:t>
            </a:r>
            <a:endParaRPr lang="en-US" sz="4000" dirty="0"/>
          </a:p>
        </p:txBody>
      </p:sp>
      <p:sp>
        <p:nvSpPr>
          <p:cNvPr id="3" name="Content Placeholder 2"/>
          <p:cNvSpPr>
            <a:spLocks noGrp="1"/>
          </p:cNvSpPr>
          <p:nvPr>
            <p:ph idx="1"/>
          </p:nvPr>
        </p:nvSpPr>
        <p:spPr/>
        <p:txBody>
          <a:bodyPr>
            <a:normAutofit/>
          </a:bodyPr>
          <a:lstStyle/>
          <a:p>
            <a:r>
              <a:rPr lang="en-US" dirty="0" smtClean="0"/>
              <a:t>We process and interpret the incoming raw data in the light of our experiences, in terms of our current needs and interests, in terms of our knowledge, expectations, beliefs and motives.</a:t>
            </a:r>
          </a:p>
          <a:p>
            <a:r>
              <a:rPr lang="en-US" b="1" dirty="0" smtClean="0"/>
              <a:t>Perception </a:t>
            </a:r>
            <a:r>
              <a:rPr lang="en-US" dirty="0" smtClean="0"/>
              <a:t>may be defined as the dynamic psychological process responsible for attending to, </a:t>
            </a:r>
            <a:r>
              <a:rPr lang="en-US" dirty="0" err="1" smtClean="0"/>
              <a:t>organising</a:t>
            </a:r>
            <a:r>
              <a:rPr lang="en-US" dirty="0" smtClean="0"/>
              <a:t> and interpreting sensory data.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Selectivity and Perceptual </a:t>
            </a:r>
            <a:r>
              <a:rPr lang="en-US" sz="4000" dirty="0" err="1" smtClean="0"/>
              <a:t>Organisation</a:t>
            </a:r>
            <a:endParaRPr lang="en-US" sz="4000" dirty="0"/>
          </a:p>
        </p:txBody>
      </p:sp>
      <p:sp>
        <p:nvSpPr>
          <p:cNvPr id="3" name="Content Placeholder 2"/>
          <p:cNvSpPr>
            <a:spLocks noGrp="1"/>
          </p:cNvSpPr>
          <p:nvPr>
            <p:ph idx="1"/>
          </p:nvPr>
        </p:nvSpPr>
        <p:spPr/>
        <p:txBody>
          <a:bodyPr/>
          <a:lstStyle/>
          <a:p>
            <a:r>
              <a:rPr lang="en-US" dirty="0" smtClean="0"/>
              <a:t>From a psychological point of view, the process of sensation, on the one hand, and perception, on the other, work together through what are termed respectively </a:t>
            </a:r>
            <a:r>
              <a:rPr lang="en-US" b="1" dirty="0" smtClean="0"/>
              <a:t>‘bottom-up' </a:t>
            </a:r>
            <a:r>
              <a:rPr lang="en-US" dirty="0" smtClean="0"/>
              <a:t>and</a:t>
            </a:r>
            <a:r>
              <a:rPr lang="en-US" b="1" dirty="0" smtClean="0"/>
              <a:t> ‘top-down</a:t>
            </a:r>
            <a:r>
              <a:rPr lang="en-US" dirty="0" smtClean="0"/>
              <a:t>' processing.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Selectivity and Perceptual </a:t>
            </a:r>
            <a:r>
              <a:rPr lang="en-US" sz="4000" dirty="0" err="1" smtClean="0"/>
              <a:t>Organisation</a:t>
            </a:r>
            <a:endParaRPr lang="en-US" sz="4000" dirty="0"/>
          </a:p>
        </p:txBody>
      </p:sp>
      <p:pic>
        <p:nvPicPr>
          <p:cNvPr id="1026" name="Picture 2"/>
          <p:cNvPicPr>
            <a:picLocks noGrp="1" noChangeAspect="1" noChangeArrowheads="1"/>
          </p:cNvPicPr>
          <p:nvPr>
            <p:ph idx="1"/>
          </p:nvPr>
        </p:nvPicPr>
        <p:blipFill>
          <a:blip r:embed="rId2"/>
          <a:srcRect/>
          <a:stretch>
            <a:fillRect/>
          </a:stretch>
        </p:blipFill>
        <p:spPr bwMode="auto">
          <a:xfrm>
            <a:off x="304800" y="1545851"/>
            <a:ext cx="8610600" cy="51968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Perceptual Selectivity and Perceptual </a:t>
            </a:r>
            <a:r>
              <a:rPr lang="en-US" sz="4000" dirty="0" err="1" smtClean="0"/>
              <a:t>Organisation</a:t>
            </a:r>
            <a:endParaRPr lang="en-US" sz="4000" dirty="0"/>
          </a:p>
        </p:txBody>
      </p:sp>
      <p:sp>
        <p:nvSpPr>
          <p:cNvPr id="3" name="Content Placeholder 2"/>
          <p:cNvSpPr>
            <a:spLocks noGrp="1"/>
          </p:cNvSpPr>
          <p:nvPr>
            <p:ph idx="1"/>
          </p:nvPr>
        </p:nvSpPr>
        <p:spPr/>
        <p:txBody>
          <a:bodyPr>
            <a:normAutofit/>
          </a:bodyPr>
          <a:lstStyle/>
          <a:p>
            <a:r>
              <a:rPr lang="en-US" sz="3000" dirty="0" smtClean="0"/>
              <a:t>Perception is a dynamic process because it involves ordering and attaching meaning to raw sensory data. </a:t>
            </a:r>
          </a:p>
          <a:p>
            <a:r>
              <a:rPr lang="en-US" sz="3000" dirty="0" smtClean="0"/>
              <a:t>Our sensory apparatus is bombarded with vast amounts of information. </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1555</TotalTime>
  <Words>12295</Words>
  <Application>Microsoft Office PowerPoint</Application>
  <PresentationFormat>On-screen Show (4:3)</PresentationFormat>
  <Paragraphs>451</Paragraphs>
  <Slides>47</Slides>
  <Notes>40</Notes>
  <HiddenSlides>0</HiddenSlides>
  <MMClips>0</MMClips>
  <ScaleCrop>false</ScaleCrop>
  <HeadingPairs>
    <vt:vector size="6" baseType="variant">
      <vt:variant>
        <vt:lpstr>Theme</vt:lpstr>
      </vt:variant>
      <vt:variant>
        <vt:i4>1</vt:i4>
      </vt:variant>
      <vt:variant>
        <vt:lpstr>Slide Titles</vt:lpstr>
      </vt:variant>
      <vt:variant>
        <vt:i4>47</vt:i4>
      </vt:variant>
      <vt:variant>
        <vt:lpstr>Custom Shows</vt:lpstr>
      </vt:variant>
      <vt:variant>
        <vt:i4>8</vt:i4>
      </vt:variant>
    </vt:vector>
  </HeadingPairs>
  <TitlesOfParts>
    <vt:vector size="56" baseType="lpstr">
      <vt:lpstr>Module</vt:lpstr>
      <vt:lpstr>Unit 5</vt:lpstr>
      <vt:lpstr>Unit 5</vt:lpstr>
      <vt:lpstr>Unit 5</vt:lpstr>
      <vt:lpstr>Introduction </vt:lpstr>
      <vt:lpstr>Introduction</vt:lpstr>
      <vt:lpstr>Perceptual Selectivity and Perceptual Organisation</vt:lpstr>
      <vt:lpstr>Perceptual Selectivity and Perceptual Organisation</vt:lpstr>
      <vt:lpstr>Perceptual Selectivity and Perceptual Organisation</vt:lpstr>
      <vt:lpstr>Perceptual Selectivity and Perceptual Organisation</vt:lpstr>
      <vt:lpstr>Perceptual Selectivity and Perceptual Organisation</vt:lpstr>
      <vt:lpstr>Perceptual Selectivity and Perceptual Organisation</vt:lpstr>
      <vt:lpstr>Perceptual Selectivity and Perceptual Organisation</vt:lpstr>
      <vt:lpstr>Perceptual Selectivity and Perceptual Organisation</vt:lpstr>
      <vt:lpstr>Perceptual Selectivity and Perceptual Organisation</vt:lpstr>
      <vt:lpstr>Perceptual Selectivity and Perceptual Organisation</vt:lpstr>
      <vt:lpstr>Perceptual Sets and Perceptual Worlds</vt:lpstr>
      <vt:lpstr>Perceptual Sets and Perceptual Worlds</vt:lpstr>
      <vt:lpstr>Perceptual Sets and Perceptual Worlds</vt:lpstr>
      <vt:lpstr>Perceptual Sets and Perceptual Worlds</vt:lpstr>
      <vt:lpstr>Perceptual Sets and Perceptual Worlds</vt:lpstr>
      <vt:lpstr>Perceptual Sets and Perceptual Worlds</vt:lpstr>
      <vt:lpstr>Halo Effect and Stereotyping</vt:lpstr>
      <vt:lpstr>Halo Effect and Stereotyping</vt:lpstr>
      <vt:lpstr>Halo Effect and Stereotyping</vt:lpstr>
      <vt:lpstr>Attributions</vt:lpstr>
      <vt:lpstr>Attributions</vt:lpstr>
      <vt:lpstr>Perception: Errors and Remedies </vt:lpstr>
      <vt:lpstr>Perception: Errors and Remedies </vt:lpstr>
      <vt:lpstr>Perception: Errors and Remedies </vt:lpstr>
      <vt:lpstr>Perception: Errors and Remedies </vt:lpstr>
      <vt:lpstr>Perception: Errors and Remedies </vt:lpstr>
      <vt:lpstr>Perception: Errors and Remedies </vt:lpstr>
      <vt:lpstr>Perception: Errors and Remedies </vt:lpstr>
      <vt:lpstr>Perception: Errors and Remedies </vt:lpstr>
      <vt:lpstr>Perception: Errors and Remedies </vt:lpstr>
      <vt:lpstr>Perception: Errors and Remedies </vt:lpstr>
      <vt:lpstr>Interpersonal Perception </vt:lpstr>
      <vt:lpstr>Interpersonal Perception </vt:lpstr>
      <vt:lpstr>Interpersonal Perception </vt:lpstr>
      <vt:lpstr>Interpersonal Perception </vt:lpstr>
      <vt:lpstr>Interpersonal Perception </vt:lpstr>
      <vt:lpstr>Perception and Its Application in Organisations </vt:lpstr>
      <vt:lpstr>Perception and Its Application in Organisations </vt:lpstr>
      <vt:lpstr>Perception and Its Application in Organisations </vt:lpstr>
      <vt:lpstr>Perception and Its Application in Organisations </vt:lpstr>
      <vt:lpstr>Perception and Its Application in Organisations </vt:lpstr>
      <vt:lpstr>Unit  5</vt:lpstr>
      <vt:lpstr>Introduction</vt:lpstr>
      <vt:lpstr>Perceptual Selectivity and---</vt:lpstr>
      <vt:lpstr>Perceptual Sets and Perceptual-</vt:lpstr>
      <vt:lpstr>Halo Effect and Stereotyping</vt:lpstr>
      <vt:lpstr>Attributions</vt:lpstr>
      <vt:lpstr>Perception: Errors and Remedies</vt:lpstr>
      <vt:lpstr>Interpersonal Perception</vt:lpstr>
      <vt:lpstr>Perception and its Application-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PDS</dc:creator>
  <cp:lastModifiedBy>HCL</cp:lastModifiedBy>
  <cp:revision>354</cp:revision>
  <dcterms:created xsi:type="dcterms:W3CDTF">2006-08-16T00:00:00Z</dcterms:created>
  <dcterms:modified xsi:type="dcterms:W3CDTF">2010-08-13T09:10:11Z</dcterms:modified>
</cp:coreProperties>
</file>