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1"/>
  </p:notesMasterIdLst>
  <p:sldIdLst>
    <p:sldId id="398" r:id="rId2"/>
    <p:sldId id="474" r:id="rId3"/>
    <p:sldId id="475" r:id="rId4"/>
    <p:sldId id="476" r:id="rId5"/>
    <p:sldId id="477" r:id="rId6"/>
    <p:sldId id="406" r:id="rId7"/>
    <p:sldId id="407" r:id="rId8"/>
    <p:sldId id="408" r:id="rId9"/>
    <p:sldId id="416" r:id="rId10"/>
    <p:sldId id="409" r:id="rId11"/>
    <p:sldId id="410" r:id="rId12"/>
    <p:sldId id="412" r:id="rId13"/>
    <p:sldId id="414" r:id="rId14"/>
    <p:sldId id="415" r:id="rId15"/>
    <p:sldId id="417" r:id="rId16"/>
    <p:sldId id="418" r:id="rId17"/>
    <p:sldId id="419" r:id="rId18"/>
    <p:sldId id="420" r:id="rId19"/>
    <p:sldId id="421" r:id="rId20"/>
    <p:sldId id="422" r:id="rId21"/>
    <p:sldId id="423" r:id="rId22"/>
    <p:sldId id="424" r:id="rId23"/>
    <p:sldId id="425" r:id="rId24"/>
    <p:sldId id="426" r:id="rId25"/>
    <p:sldId id="427" r:id="rId26"/>
    <p:sldId id="428" r:id="rId27"/>
    <p:sldId id="429" r:id="rId28"/>
    <p:sldId id="478" r:id="rId29"/>
    <p:sldId id="431" r:id="rId30"/>
    <p:sldId id="432" r:id="rId31"/>
    <p:sldId id="433" r:id="rId32"/>
    <p:sldId id="434" r:id="rId33"/>
    <p:sldId id="435" r:id="rId34"/>
    <p:sldId id="436" r:id="rId35"/>
    <p:sldId id="437" r:id="rId36"/>
    <p:sldId id="438" r:id="rId37"/>
    <p:sldId id="439" r:id="rId38"/>
    <p:sldId id="440" r:id="rId39"/>
    <p:sldId id="441" r:id="rId40"/>
    <p:sldId id="442" r:id="rId41"/>
    <p:sldId id="443" r:id="rId42"/>
    <p:sldId id="444" r:id="rId43"/>
    <p:sldId id="445" r:id="rId44"/>
    <p:sldId id="446" r:id="rId45"/>
    <p:sldId id="447" r:id="rId46"/>
    <p:sldId id="448" r:id="rId47"/>
    <p:sldId id="449" r:id="rId48"/>
    <p:sldId id="450" r:id="rId49"/>
    <p:sldId id="451" r:id="rId50"/>
    <p:sldId id="453" r:id="rId51"/>
    <p:sldId id="454" r:id="rId52"/>
    <p:sldId id="455" r:id="rId53"/>
    <p:sldId id="456" r:id="rId54"/>
    <p:sldId id="457" r:id="rId55"/>
    <p:sldId id="459" r:id="rId56"/>
    <p:sldId id="460" r:id="rId57"/>
    <p:sldId id="461" r:id="rId58"/>
    <p:sldId id="462" r:id="rId59"/>
    <p:sldId id="463" r:id="rId60"/>
    <p:sldId id="464" r:id="rId61"/>
    <p:sldId id="465" r:id="rId62"/>
    <p:sldId id="466" r:id="rId63"/>
    <p:sldId id="467" r:id="rId64"/>
    <p:sldId id="468" r:id="rId65"/>
    <p:sldId id="469" r:id="rId66"/>
    <p:sldId id="471" r:id="rId67"/>
    <p:sldId id="470" r:id="rId68"/>
    <p:sldId id="472" r:id="rId69"/>
    <p:sldId id="479" r:id="rId70"/>
  </p:sldIdLst>
  <p:sldSz cx="9144000" cy="6858000" type="screen4x3"/>
  <p:notesSz cx="6858000" cy="9144000"/>
  <p:custShowLst>
    <p:custShow name="Introduction" id="0">
      <p:sldLst>
        <p:sld r:id="rId7"/>
      </p:sldLst>
    </p:custShow>
    <p:custShow name="Evolution of the Concept of--" id="1">
      <p:sldLst>
        <p:sld r:id="rId8"/>
      </p:sldLst>
    </p:custShow>
    <p:custShow name="Maslow" id="2">
      <p:sldLst>
        <p:sld r:id="rId9"/>
        <p:sld r:id="rId10"/>
        <p:sld r:id="rId11"/>
        <p:sld r:id="rId12"/>
        <p:sld r:id="rId13"/>
        <p:sld r:id="rId14"/>
        <p:sld r:id="rId15"/>
        <p:sld r:id="rId16"/>
        <p:sld r:id="rId17"/>
        <p:sld r:id="rId18"/>
        <p:sld r:id="rId19"/>
        <p:sld r:id="rId20"/>
      </p:sldLst>
    </p:custShow>
    <p:custShow name="McClelland" id="3">
      <p:sldLst>
        <p:sld r:id="rId21"/>
        <p:sld r:id="rId22"/>
        <p:sld r:id="rId23"/>
      </p:sldLst>
    </p:custShow>
    <p:custShow name="McGregor" id="4">
      <p:sldLst>
        <p:sld r:id="rId24"/>
        <p:sld r:id="rId25"/>
        <p:sld r:id="rId26"/>
        <p:sld r:id="rId27"/>
        <p:sld r:id="rId28"/>
        <p:sld r:id="rId29"/>
      </p:sldLst>
    </p:custShow>
    <p:custShow name="Herzberg" id="5">
      <p:sldLst>
        <p:sld r:id="rId30"/>
        <p:sld r:id="rId31"/>
        <p:sld r:id="rId32"/>
        <p:sld r:id="rId33"/>
      </p:sldLst>
    </p:custShow>
    <p:custShow name="Relationship of the Theories--" id="6">
      <p:sldLst>
        <p:sld r:id="rId34"/>
        <p:sld r:id="rId35"/>
        <p:sld r:id="rId36"/>
        <p:sld r:id="rId37"/>
      </p:sldLst>
    </p:custShow>
    <p:custShow name="Vroom" id="7">
      <p:sldLst>
        <p:sld r:id="rId38"/>
        <p:sld r:id="rId39"/>
        <p:sld r:id="rId40"/>
        <p:sld r:id="rId41"/>
      </p:sldLst>
    </p:custShow>
    <p:custShow name="Skinner" id="8">
      <p:sldLst>
        <p:sld r:id="rId42"/>
        <p:sld r:id="rId43"/>
        <p:sld r:id="rId44"/>
        <p:sld r:id="rId45"/>
        <p:sld r:id="rId46"/>
        <p:sld r:id="rId47"/>
        <p:sld r:id="rId48"/>
      </p:sldLst>
    </p:custShow>
    <p:custShow name="Porter-Lawler" id="9">
      <p:sldLst>
        <p:sld r:id="rId49"/>
        <p:sld r:id="rId50"/>
        <p:sld r:id="rId51"/>
        <p:sld r:id="rId52"/>
        <p:sld r:id="rId53"/>
        <p:sld r:id="rId54"/>
      </p:sldLst>
    </p:custShow>
    <p:custShow name="Gibson's Overview Model" id="10">
      <p:sldLst>
        <p:sld r:id="rId55"/>
        <p:sld r:id="rId56"/>
      </p:sldLst>
    </p:custShow>
    <p:custShow name="Path-goal Theory" id="11">
      <p:sldLst>
        <p:sld r:id="rId57"/>
        <p:sld r:id="rId58"/>
      </p:sldLst>
    </p:custShow>
    <p:custShow name="Schein's Approach" id="12">
      <p:sldLst>
        <p:sld r:id="rId59"/>
        <p:sld r:id="rId60"/>
        <p:sld r:id="rId61"/>
        <p:sld r:id="rId62"/>
        <p:sld r:id="rId63"/>
      </p:sldLst>
    </p:custShow>
    <p:custShow name="How Can I Motivate People?" id="13">
      <p:sldLst>
        <p:sld r:id="rId64"/>
        <p:sld r:id="rId65"/>
        <p:sld r:id="rId66"/>
      </p:sldLst>
    </p:custShow>
    <p:custShow name="Motives and Managerial Behaviou" id="14">
      <p:sldLst>
        <p:sld r:id="rId67"/>
        <p:sld r:id="rId68"/>
        <p:sld r:id="rId69"/>
        <p:sld r:id="rId70"/>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0146" autoAdjust="0"/>
  </p:normalViewPr>
  <p:slideViewPr>
    <p:cSldViewPr>
      <p:cViewPr>
        <p:scale>
          <a:sx n="50" d="100"/>
          <a:sy n="50" d="100"/>
        </p:scale>
        <p:origin x="-1002" y="-198"/>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EFC85F-110C-4B4D-8C74-E5B16D3F9EE2}" type="datetimeFigureOut">
              <a:rPr lang="en-US" smtClean="0"/>
              <a:pPr/>
              <a:t>9/20/2010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04C938-7FB1-4297-97B6-E7228C0C11F3}"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 Managers often ask two questions about motivation of employees: "What motivates people?" and "How can I motivate people?" Implicit in the first question is the notion that motivation derives from the person, or is a state that originates within that person. In the second question, the emphasis is placed on what the managers can do to elicit motivation. </a:t>
            </a:r>
          </a:p>
          <a:p>
            <a:r>
              <a:rPr lang="en-US" sz="1200" kern="1200" baseline="0" dirty="0" smtClean="0">
                <a:solidFill>
                  <a:schemeClr val="tx1"/>
                </a:solidFill>
                <a:latin typeface="+mn-lt"/>
                <a:ea typeface="+mn-ea"/>
                <a:cs typeface="+mn-cs"/>
              </a:rPr>
              <a:t>In one sense, the first question is broader than and includes the second question. By asking about the source of motivation one is asking for an understanding or explanation of what is known psychologically about the tendency of people to expend their en4rgies. By asking how to motivate others, a manager is assuming (a) that one can affect another's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and (b) that one's effect can override other effects on another's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t>
            </a:r>
          </a:p>
          <a:p>
            <a:r>
              <a:rPr lang="en-US" sz="1200" kern="1200" baseline="0" dirty="0" smtClean="0">
                <a:solidFill>
                  <a:schemeClr val="tx1"/>
                </a:solidFill>
                <a:latin typeface="+mn-lt"/>
                <a:ea typeface="+mn-ea"/>
                <a:cs typeface="+mn-cs"/>
              </a:rPr>
              <a:t>Motivation as a factor inflecting human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started getting attention from the begriming of nineteenth century. It became an area of increasing importance after second world war to fulfill the imperative need of more and more production. Motivation, concerned with all importance human inputs, assumes crucial importance when a system is confronted with challenges of development or any crisis situation. </a:t>
            </a:r>
          </a:p>
          <a:p>
            <a:r>
              <a:rPr lang="en-US" sz="1200" kern="1200" baseline="0" dirty="0" smtClean="0">
                <a:solidFill>
                  <a:schemeClr val="tx1"/>
                </a:solidFill>
                <a:latin typeface="+mn-lt"/>
                <a:ea typeface="+mn-ea"/>
                <a:cs typeface="+mn-cs"/>
              </a:rPr>
              <a:t>Who is responsible for motivation? Is the individual worker expected to provide his own motivation or is motivation a function of management? Answers to these questions are not simple. Some authors see motivation as being contained within the individual. Others view it arising from sources outside the individual. It is now evident that both the points of view cannot be considered independent of each other especially in the organizational context. Motivation in an organization encompasses forces both within and external to the individual member. 53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6</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smtClean="0">
                <a:solidFill>
                  <a:schemeClr val="tx1"/>
                </a:solidFill>
                <a:latin typeface="+mn-lt"/>
                <a:ea typeface="+mn-ea"/>
                <a:cs typeface="+mn-cs"/>
              </a:rPr>
              <a:t>Esteem Needs </a:t>
            </a:r>
          </a:p>
          <a:p>
            <a:r>
              <a:rPr lang="en-US" sz="1200" kern="1200" baseline="0" dirty="0" smtClean="0">
                <a:solidFill>
                  <a:schemeClr val="tx1"/>
                </a:solidFill>
                <a:latin typeface="+mn-lt"/>
                <a:ea typeface="+mn-ea"/>
                <a:cs typeface="+mn-cs"/>
              </a:rPr>
              <a:t>Esteem or ego needs-next above the lower-level needs of physiological, safety and social-do not become motivators until the lower-level needs have been reasonably satisfied. Unlike. the lower-level needs, these are rarely completely satisfied. But once these needs become important to an individual, he will continually seek satisfaction of them. The typical industrial organizations, however, offers only limited opportunities for the satisfaction of these needs at the lower levels of employment.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17</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smtClean="0">
                <a:solidFill>
                  <a:schemeClr val="tx1"/>
                </a:solidFill>
                <a:latin typeface="+mn-lt"/>
                <a:ea typeface="+mn-ea"/>
                <a:cs typeface="+mn-cs"/>
              </a:rPr>
              <a:t>Self-</a:t>
            </a:r>
            <a:r>
              <a:rPr lang="en-US" sz="1200" b="1" kern="1200" baseline="0" dirty="0" err="1" smtClean="0">
                <a:solidFill>
                  <a:schemeClr val="tx1"/>
                </a:solidFill>
                <a:latin typeface="+mn-lt"/>
                <a:ea typeface="+mn-ea"/>
                <a:cs typeface="+mn-cs"/>
              </a:rPr>
              <a:t>Actualisation</a:t>
            </a:r>
            <a:r>
              <a:rPr lang="en-US" sz="1200" b="1" kern="1200" baseline="0" dirty="0" smtClean="0">
                <a:solidFill>
                  <a:schemeClr val="tx1"/>
                </a:solidFill>
                <a:latin typeface="+mn-lt"/>
                <a:ea typeface="+mn-ea"/>
                <a:cs typeface="+mn-cs"/>
              </a:rPr>
              <a:t> Needs </a:t>
            </a:r>
          </a:p>
          <a:p>
            <a:r>
              <a:rPr lang="en-US" sz="1200" kern="1200" baseline="0" dirty="0" smtClean="0">
                <a:solidFill>
                  <a:schemeClr val="tx1"/>
                </a:solidFill>
                <a:latin typeface="+mn-lt"/>
                <a:ea typeface="+mn-ea"/>
                <a:cs typeface="+mn-cs"/>
              </a:rPr>
              <a:t>The emergence of self-</a:t>
            </a:r>
            <a:r>
              <a:rPr lang="en-US" sz="1200" kern="1200" baseline="0" dirty="0" err="1" smtClean="0">
                <a:solidFill>
                  <a:schemeClr val="tx1"/>
                </a:solidFill>
                <a:latin typeface="+mn-lt"/>
                <a:ea typeface="+mn-ea"/>
                <a:cs typeface="+mn-cs"/>
              </a:rPr>
              <a:t>actualisation</a:t>
            </a:r>
            <a:r>
              <a:rPr lang="en-US" sz="1200" kern="1200" baseline="0" dirty="0" smtClean="0">
                <a:solidFill>
                  <a:schemeClr val="tx1"/>
                </a:solidFill>
                <a:latin typeface="+mn-lt"/>
                <a:ea typeface="+mn-ea"/>
                <a:cs typeface="+mn-cs"/>
              </a:rPr>
              <a:t> needs comes only after all other needs have been satisfied. Self-</a:t>
            </a:r>
            <a:r>
              <a:rPr lang="en-US" sz="1200" kern="1200" baseline="0" dirty="0" err="1" smtClean="0">
                <a:solidFill>
                  <a:schemeClr val="tx1"/>
                </a:solidFill>
                <a:latin typeface="+mn-lt"/>
                <a:ea typeface="+mn-ea"/>
                <a:cs typeface="+mn-cs"/>
              </a:rPr>
              <a:t>actualisation</a:t>
            </a:r>
            <a:r>
              <a:rPr lang="en-US" sz="1200" kern="1200" baseline="0" dirty="0" smtClean="0">
                <a:solidFill>
                  <a:schemeClr val="tx1"/>
                </a:solidFill>
                <a:latin typeface="+mn-lt"/>
                <a:ea typeface="+mn-ea"/>
                <a:cs typeface="+mn-cs"/>
              </a:rPr>
              <a:t> needs include the </a:t>
            </a:r>
            <a:r>
              <a:rPr lang="en-US" sz="1200" kern="1200" baseline="0" dirty="0" err="1" smtClean="0">
                <a:solidFill>
                  <a:schemeClr val="tx1"/>
                </a:solidFill>
                <a:latin typeface="+mn-lt"/>
                <a:ea typeface="+mn-ea"/>
                <a:cs typeface="+mn-cs"/>
              </a:rPr>
              <a:t>realisation</a:t>
            </a:r>
            <a:r>
              <a:rPr lang="en-US" sz="1200" kern="1200" baseline="0" dirty="0" smtClean="0">
                <a:solidFill>
                  <a:schemeClr val="tx1"/>
                </a:solidFill>
                <a:latin typeface="+mn-lt"/>
                <a:ea typeface="+mn-ea"/>
                <a:cs typeface="+mn-cs"/>
              </a:rPr>
              <a:t> of one's potentialities, self-fulfillment, continued self-development, and being creative in the broadest sense of that term. Even if all lower-level needs are satisfied, a person may experience discontent and restlessness if he is not doing what he is best suited. for. What a person has a potential to be, he or she must seek. </a:t>
            </a:r>
          </a:p>
          <a:p>
            <a:r>
              <a:rPr lang="en-US" sz="1200" kern="1200" baseline="0" dirty="0" smtClean="0">
                <a:solidFill>
                  <a:schemeClr val="tx1"/>
                </a:solidFill>
                <a:latin typeface="+mn-lt"/>
                <a:ea typeface="+mn-ea"/>
                <a:cs typeface="+mn-cs"/>
              </a:rPr>
              <a:t>The form that these needs takes varies from person to person just as a human personalities vary. Self-</a:t>
            </a:r>
            <a:r>
              <a:rPr lang="en-US" sz="1200" kern="1200" baseline="0" dirty="0" err="1" smtClean="0">
                <a:solidFill>
                  <a:schemeClr val="tx1"/>
                </a:solidFill>
                <a:latin typeface="+mn-lt"/>
                <a:ea typeface="+mn-ea"/>
                <a:cs typeface="+mn-cs"/>
              </a:rPr>
              <a:t>actualisation</a:t>
            </a:r>
            <a:r>
              <a:rPr lang="en-US" sz="1200" kern="1200" baseline="0" dirty="0" smtClean="0">
                <a:solidFill>
                  <a:schemeClr val="tx1"/>
                </a:solidFill>
                <a:latin typeface="+mn-lt"/>
                <a:ea typeface="+mn-ea"/>
                <a:cs typeface="+mn-cs"/>
              </a:rPr>
              <a:t> needs can be satisfied through one or any combination of athletics, politics, academics, the family, religion, hobbies or business. A creative state is involved in the sense that creativeness is </a:t>
            </a:r>
            <a:r>
              <a:rPr lang="en-US" sz="1200" kern="1200" baseline="0" dirty="0" err="1" smtClean="0">
                <a:solidFill>
                  <a:schemeClr val="tx1"/>
                </a:solidFill>
                <a:latin typeface="+mn-lt"/>
                <a:ea typeface="+mn-ea"/>
                <a:cs typeface="+mn-cs"/>
              </a:rPr>
              <a:t>realising</a:t>
            </a:r>
            <a:r>
              <a:rPr lang="en-US" sz="1200" kern="1200" baseline="0" dirty="0" smtClean="0">
                <a:solidFill>
                  <a:schemeClr val="tx1"/>
                </a:solidFill>
                <a:latin typeface="+mn-lt"/>
                <a:ea typeface="+mn-ea"/>
                <a:cs typeface="+mn-cs"/>
              </a:rPr>
              <a:t> one's own potential to the fullest degree, whatever it buys, but also for that it means in judging one's self and others. Money has little importance for </a:t>
            </a:r>
            <a:r>
              <a:rPr lang="en-US" sz="1200" kern="1200" baseline="0" dirty="0" err="1" smtClean="0">
                <a:solidFill>
                  <a:schemeClr val="tx1"/>
                </a:solidFill>
                <a:latin typeface="+mn-lt"/>
                <a:ea typeface="+mn-ea"/>
                <a:cs typeface="+mn-cs"/>
              </a:rPr>
              <a:t>McDermid</a:t>
            </a:r>
            <a:r>
              <a:rPr lang="en-US" sz="1200" kern="1200" baseline="0" dirty="0" smtClean="0">
                <a:solidFill>
                  <a:schemeClr val="tx1"/>
                </a:solidFill>
                <a:latin typeface="+mn-lt"/>
                <a:ea typeface="+mn-ea"/>
                <a:cs typeface="+mn-cs"/>
              </a:rPr>
              <a:t> at the level of self-</a:t>
            </a:r>
            <a:r>
              <a:rPr lang="en-US" sz="1200" kern="1200" baseline="0" dirty="0" err="1" smtClean="0">
                <a:solidFill>
                  <a:schemeClr val="tx1"/>
                </a:solidFill>
                <a:latin typeface="+mn-lt"/>
                <a:ea typeface="+mn-ea"/>
                <a:cs typeface="+mn-cs"/>
              </a:rPr>
              <a:t>actualisation</a:t>
            </a:r>
            <a:r>
              <a:rPr lang="en-US" sz="1200" kern="1200" baseline="0" dirty="0" smtClean="0">
                <a:solidFill>
                  <a:schemeClr val="tx1"/>
                </a:solidFill>
                <a:latin typeface="+mn-lt"/>
                <a:ea typeface="+mn-ea"/>
                <a:cs typeface="+mn-cs"/>
              </a:rPr>
              <a:t> needs. It can merely remove the obstacle to self-</a:t>
            </a:r>
            <a:r>
              <a:rPr lang="en-US" sz="1200" kern="1200" baseline="0" dirty="0" err="1" smtClean="0">
                <a:solidFill>
                  <a:schemeClr val="tx1"/>
                </a:solidFill>
                <a:latin typeface="+mn-lt"/>
                <a:ea typeface="+mn-ea"/>
                <a:cs typeface="+mn-cs"/>
              </a:rPr>
              <a:t>actualisation</a:t>
            </a:r>
            <a:r>
              <a:rPr lang="en-US" sz="1200" kern="1200" baseline="0" dirty="0" smtClean="0">
                <a:solidFill>
                  <a:schemeClr val="tx1"/>
                </a:solidFill>
                <a:latin typeface="+mn-lt"/>
                <a:ea typeface="+mn-ea"/>
                <a:cs typeface="+mn-cs"/>
              </a:rPr>
              <a:t>. Here money is used to satisfy other needs so that the individual is free to devote his time and efforts to </a:t>
            </a:r>
            <a:r>
              <a:rPr lang="en-US" sz="1200" kern="1200" baseline="0" dirty="0" err="1" smtClean="0">
                <a:solidFill>
                  <a:schemeClr val="tx1"/>
                </a:solidFill>
                <a:latin typeface="+mn-lt"/>
                <a:ea typeface="+mn-ea"/>
                <a:cs typeface="+mn-cs"/>
              </a:rPr>
              <a:t>realising</a:t>
            </a:r>
            <a:r>
              <a:rPr lang="en-US" sz="1200" kern="1200" baseline="0" dirty="0" smtClean="0">
                <a:solidFill>
                  <a:schemeClr val="tx1"/>
                </a:solidFill>
                <a:latin typeface="+mn-lt"/>
                <a:ea typeface="+mn-ea"/>
                <a:cs typeface="+mn-cs"/>
              </a:rPr>
              <a:t> the potential. </a:t>
            </a:r>
            <a:endParaRPr lang="en-US" dirty="0" smtClean="0"/>
          </a:p>
        </p:txBody>
      </p:sp>
      <p:sp>
        <p:nvSpPr>
          <p:cNvPr id="4" name="Slide Number Placeholder 3"/>
          <p:cNvSpPr>
            <a:spLocks noGrp="1"/>
          </p:cNvSpPr>
          <p:nvPr>
            <p:ph type="sldNum" sz="quarter" idx="10"/>
          </p:nvPr>
        </p:nvSpPr>
        <p:spPr/>
        <p:txBody>
          <a:bodyPr/>
          <a:lstStyle/>
          <a:p>
            <a:fld id="{6E04C938-7FB1-4297-97B6-E7228C0C11F3}" type="slidenum">
              <a:rPr lang="en-US" smtClean="0"/>
              <a:pPr/>
              <a:t>18</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smtClean="0">
                <a:solidFill>
                  <a:schemeClr val="tx1"/>
                </a:solidFill>
                <a:latin typeface="+mn-lt"/>
                <a:ea typeface="+mn-ea"/>
                <a:cs typeface="+mn-cs"/>
              </a:rPr>
              <a:t>Self-</a:t>
            </a:r>
            <a:r>
              <a:rPr lang="en-US" sz="1200" b="1" kern="1200" baseline="0" dirty="0" err="1" smtClean="0">
                <a:solidFill>
                  <a:schemeClr val="tx1"/>
                </a:solidFill>
                <a:latin typeface="+mn-lt"/>
                <a:ea typeface="+mn-ea"/>
                <a:cs typeface="+mn-cs"/>
              </a:rPr>
              <a:t>Actualisation</a:t>
            </a:r>
            <a:r>
              <a:rPr lang="en-US" sz="1200" b="1" kern="1200" baseline="0" dirty="0" smtClean="0">
                <a:solidFill>
                  <a:schemeClr val="tx1"/>
                </a:solidFill>
                <a:latin typeface="+mn-lt"/>
                <a:ea typeface="+mn-ea"/>
                <a:cs typeface="+mn-cs"/>
              </a:rPr>
              <a:t> Needs </a:t>
            </a:r>
          </a:p>
          <a:p>
            <a:r>
              <a:rPr lang="en-US" sz="1200" kern="1200" baseline="0" dirty="0" smtClean="0">
                <a:solidFill>
                  <a:schemeClr val="tx1"/>
                </a:solidFill>
                <a:latin typeface="+mn-lt"/>
                <a:ea typeface="+mn-ea"/>
                <a:cs typeface="+mn-cs"/>
              </a:rPr>
              <a:t>The emergence of self-</a:t>
            </a:r>
            <a:r>
              <a:rPr lang="en-US" sz="1200" kern="1200" baseline="0" dirty="0" err="1" smtClean="0">
                <a:solidFill>
                  <a:schemeClr val="tx1"/>
                </a:solidFill>
                <a:latin typeface="+mn-lt"/>
                <a:ea typeface="+mn-ea"/>
                <a:cs typeface="+mn-cs"/>
              </a:rPr>
              <a:t>actualisation</a:t>
            </a:r>
            <a:r>
              <a:rPr lang="en-US" sz="1200" kern="1200" baseline="0" dirty="0" smtClean="0">
                <a:solidFill>
                  <a:schemeClr val="tx1"/>
                </a:solidFill>
                <a:latin typeface="+mn-lt"/>
                <a:ea typeface="+mn-ea"/>
                <a:cs typeface="+mn-cs"/>
              </a:rPr>
              <a:t> needs comes only after all other needs have been satisfied. Self-</a:t>
            </a:r>
            <a:r>
              <a:rPr lang="en-US" sz="1200" kern="1200" baseline="0" dirty="0" err="1" smtClean="0">
                <a:solidFill>
                  <a:schemeClr val="tx1"/>
                </a:solidFill>
                <a:latin typeface="+mn-lt"/>
                <a:ea typeface="+mn-ea"/>
                <a:cs typeface="+mn-cs"/>
              </a:rPr>
              <a:t>actualisation</a:t>
            </a:r>
            <a:r>
              <a:rPr lang="en-US" sz="1200" kern="1200" baseline="0" dirty="0" smtClean="0">
                <a:solidFill>
                  <a:schemeClr val="tx1"/>
                </a:solidFill>
                <a:latin typeface="+mn-lt"/>
                <a:ea typeface="+mn-ea"/>
                <a:cs typeface="+mn-cs"/>
              </a:rPr>
              <a:t> needs include the </a:t>
            </a:r>
            <a:r>
              <a:rPr lang="en-US" sz="1200" kern="1200" baseline="0" dirty="0" err="1" smtClean="0">
                <a:solidFill>
                  <a:schemeClr val="tx1"/>
                </a:solidFill>
                <a:latin typeface="+mn-lt"/>
                <a:ea typeface="+mn-ea"/>
                <a:cs typeface="+mn-cs"/>
              </a:rPr>
              <a:t>realisation</a:t>
            </a:r>
            <a:r>
              <a:rPr lang="en-US" sz="1200" kern="1200" baseline="0" dirty="0" smtClean="0">
                <a:solidFill>
                  <a:schemeClr val="tx1"/>
                </a:solidFill>
                <a:latin typeface="+mn-lt"/>
                <a:ea typeface="+mn-ea"/>
                <a:cs typeface="+mn-cs"/>
              </a:rPr>
              <a:t> of one's potentialities, self-fulfillment, continued self-development, and being creative in the broadest sense of that term. Even if all lower-level needs are satisfied, a person may experience discontent and restlessness if he is not doing what he is best suited. for. What a person has a potential to be, he or she must seek. </a:t>
            </a:r>
          </a:p>
          <a:p>
            <a:r>
              <a:rPr lang="en-US" sz="1200" kern="1200" baseline="0" dirty="0" smtClean="0">
                <a:solidFill>
                  <a:schemeClr val="tx1"/>
                </a:solidFill>
                <a:latin typeface="+mn-lt"/>
                <a:ea typeface="+mn-ea"/>
                <a:cs typeface="+mn-cs"/>
              </a:rPr>
              <a:t>The form that these needs takes varies from person to person just as a human personalities vary. Self-</a:t>
            </a:r>
            <a:r>
              <a:rPr lang="en-US" sz="1200" kern="1200" baseline="0" dirty="0" err="1" smtClean="0">
                <a:solidFill>
                  <a:schemeClr val="tx1"/>
                </a:solidFill>
                <a:latin typeface="+mn-lt"/>
                <a:ea typeface="+mn-ea"/>
                <a:cs typeface="+mn-cs"/>
              </a:rPr>
              <a:t>actualisation</a:t>
            </a:r>
            <a:r>
              <a:rPr lang="en-US" sz="1200" kern="1200" baseline="0" dirty="0" smtClean="0">
                <a:solidFill>
                  <a:schemeClr val="tx1"/>
                </a:solidFill>
                <a:latin typeface="+mn-lt"/>
                <a:ea typeface="+mn-ea"/>
                <a:cs typeface="+mn-cs"/>
              </a:rPr>
              <a:t> needs can be satisfied through one or any combination of athletics, politics, academics, the family, religion, hobbies or business. A creative state is involved in the sense that creativeness is </a:t>
            </a:r>
            <a:r>
              <a:rPr lang="en-US" sz="1200" kern="1200" baseline="0" dirty="0" err="1" smtClean="0">
                <a:solidFill>
                  <a:schemeClr val="tx1"/>
                </a:solidFill>
                <a:latin typeface="+mn-lt"/>
                <a:ea typeface="+mn-ea"/>
                <a:cs typeface="+mn-cs"/>
              </a:rPr>
              <a:t>realising</a:t>
            </a:r>
            <a:r>
              <a:rPr lang="en-US" sz="1200" kern="1200" baseline="0" dirty="0" smtClean="0">
                <a:solidFill>
                  <a:schemeClr val="tx1"/>
                </a:solidFill>
                <a:latin typeface="+mn-lt"/>
                <a:ea typeface="+mn-ea"/>
                <a:cs typeface="+mn-cs"/>
              </a:rPr>
              <a:t> one's own potential to the fullest degree, whatever it buys, but also for that it means in judging one's self and others. Money has little importance for </a:t>
            </a:r>
            <a:r>
              <a:rPr lang="en-US" sz="1200" kern="1200" baseline="0" dirty="0" err="1" smtClean="0">
                <a:solidFill>
                  <a:schemeClr val="tx1"/>
                </a:solidFill>
                <a:latin typeface="+mn-lt"/>
                <a:ea typeface="+mn-ea"/>
                <a:cs typeface="+mn-cs"/>
              </a:rPr>
              <a:t>McDermid</a:t>
            </a:r>
            <a:r>
              <a:rPr lang="en-US" sz="1200" kern="1200" baseline="0" dirty="0" smtClean="0">
                <a:solidFill>
                  <a:schemeClr val="tx1"/>
                </a:solidFill>
                <a:latin typeface="+mn-lt"/>
                <a:ea typeface="+mn-ea"/>
                <a:cs typeface="+mn-cs"/>
              </a:rPr>
              <a:t> at the level of self-</a:t>
            </a:r>
            <a:r>
              <a:rPr lang="en-US" sz="1200" kern="1200" baseline="0" dirty="0" err="1" smtClean="0">
                <a:solidFill>
                  <a:schemeClr val="tx1"/>
                </a:solidFill>
                <a:latin typeface="+mn-lt"/>
                <a:ea typeface="+mn-ea"/>
                <a:cs typeface="+mn-cs"/>
              </a:rPr>
              <a:t>actualisation</a:t>
            </a:r>
            <a:r>
              <a:rPr lang="en-US" sz="1200" kern="1200" baseline="0" dirty="0" smtClean="0">
                <a:solidFill>
                  <a:schemeClr val="tx1"/>
                </a:solidFill>
                <a:latin typeface="+mn-lt"/>
                <a:ea typeface="+mn-ea"/>
                <a:cs typeface="+mn-cs"/>
              </a:rPr>
              <a:t> needs. It can merely remove the obstacle to self-</a:t>
            </a:r>
            <a:r>
              <a:rPr lang="en-US" sz="1200" kern="1200" baseline="0" dirty="0" err="1" smtClean="0">
                <a:solidFill>
                  <a:schemeClr val="tx1"/>
                </a:solidFill>
                <a:latin typeface="+mn-lt"/>
                <a:ea typeface="+mn-ea"/>
                <a:cs typeface="+mn-cs"/>
              </a:rPr>
              <a:t>actualisation</a:t>
            </a:r>
            <a:r>
              <a:rPr lang="en-US" sz="1200" kern="1200" baseline="0" dirty="0" smtClean="0">
                <a:solidFill>
                  <a:schemeClr val="tx1"/>
                </a:solidFill>
                <a:latin typeface="+mn-lt"/>
                <a:ea typeface="+mn-ea"/>
                <a:cs typeface="+mn-cs"/>
              </a:rPr>
              <a:t>. Here money is used to satisfy other needs so that the individual is free to devote his time and efforts to </a:t>
            </a:r>
            <a:r>
              <a:rPr lang="en-US" sz="1200" kern="1200" baseline="0" dirty="0" err="1" smtClean="0">
                <a:solidFill>
                  <a:schemeClr val="tx1"/>
                </a:solidFill>
                <a:latin typeface="+mn-lt"/>
                <a:ea typeface="+mn-ea"/>
                <a:cs typeface="+mn-cs"/>
              </a:rPr>
              <a:t>realising</a:t>
            </a:r>
            <a:r>
              <a:rPr lang="en-US" sz="1200" kern="1200" baseline="0" dirty="0" smtClean="0">
                <a:solidFill>
                  <a:schemeClr val="tx1"/>
                </a:solidFill>
                <a:latin typeface="+mn-lt"/>
                <a:ea typeface="+mn-ea"/>
                <a:cs typeface="+mn-cs"/>
              </a:rPr>
              <a:t> the potential. </a:t>
            </a:r>
            <a:endParaRPr lang="en-US" dirty="0" smtClean="0"/>
          </a:p>
        </p:txBody>
      </p:sp>
      <p:sp>
        <p:nvSpPr>
          <p:cNvPr id="4" name="Slide Number Placeholder 3"/>
          <p:cNvSpPr>
            <a:spLocks noGrp="1"/>
          </p:cNvSpPr>
          <p:nvPr>
            <p:ph type="sldNum" sz="quarter" idx="10"/>
          </p:nvPr>
        </p:nvSpPr>
        <p:spPr/>
        <p:txBody>
          <a:bodyPr/>
          <a:lstStyle/>
          <a:p>
            <a:fld id="{6E04C938-7FB1-4297-97B6-E7228C0C11F3}" type="slidenum">
              <a:rPr lang="en-US" smtClean="0"/>
              <a:pPr/>
              <a:t>19</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McClelland's Achievement Motive</a:t>
            </a:r>
          </a:p>
          <a:p>
            <a:r>
              <a:rPr lang="en-US" sz="1200" kern="1200" baseline="0" dirty="0" smtClean="0">
                <a:solidFill>
                  <a:schemeClr val="tx1"/>
                </a:solidFill>
                <a:latin typeface="+mn-lt"/>
                <a:ea typeface="+mn-ea"/>
                <a:cs typeface="+mn-cs"/>
              </a:rPr>
              <a:t>Another important concept for motivation theory which is based on forces which exist within a person is the achievement motive. In his research on achievement, David McClelland found that businessman, scientists, and professionals all rate above average on achievement motivation. An achievement-motivated businessman does not desire profits solely for the sake of profits. He wants them because he has a strong desire for achievement. Profits are simply a measure of how well the job was done. They are not necessarily that goal itself. </a:t>
            </a:r>
          </a:p>
          <a:p>
            <a:r>
              <a:rPr lang="en-US" sz="1200" kern="1200" baseline="0" dirty="0" smtClean="0">
                <a:solidFill>
                  <a:schemeClr val="tx1"/>
                </a:solidFill>
                <a:latin typeface="+mn-lt"/>
                <a:ea typeface="+mn-ea"/>
                <a:cs typeface="+mn-cs"/>
              </a:rPr>
              <a:t>McClelland suggests that a person with high needs for achievement possesses certain characteristics which allow him to work better in some situation than in others. These characteristics of an achiever are: </a:t>
            </a:r>
          </a:p>
          <a:p>
            <a:pPr marL="228600" indent="-228600">
              <a:buFont typeface="+mj-lt"/>
              <a:buAutoNum type="arabicPeriod"/>
            </a:pPr>
            <a:r>
              <a:rPr lang="en-US" sz="1200" kern="1200" baseline="0" dirty="0" smtClean="0">
                <a:solidFill>
                  <a:schemeClr val="tx1"/>
                </a:solidFill>
                <a:latin typeface="+mn-lt"/>
                <a:ea typeface="+mn-ea"/>
                <a:cs typeface="+mn-cs"/>
              </a:rPr>
              <a:t>He prefers tasks in which he can take personal responsibility for the outcome. </a:t>
            </a:r>
          </a:p>
          <a:p>
            <a:pPr marL="228600" indent="-228600">
              <a:buFont typeface="+mj-lt"/>
              <a:buAutoNum type="arabicPeriod"/>
            </a:pPr>
            <a:r>
              <a:rPr lang="en-US" sz="1200" kern="1200" baseline="0" dirty="0" smtClean="0">
                <a:solidFill>
                  <a:schemeClr val="tx1"/>
                </a:solidFill>
                <a:latin typeface="+mn-lt"/>
                <a:ea typeface="+mn-ea"/>
                <a:cs typeface="+mn-cs"/>
              </a:rPr>
              <a:t>He sets moderate goals and takes "calculated risks". </a:t>
            </a:r>
          </a:p>
          <a:p>
            <a:pPr marL="228600" indent="-228600">
              <a:buFont typeface="+mj-lt"/>
              <a:buAutoNum type="arabicPeriod"/>
            </a:pPr>
            <a:r>
              <a:rPr lang="en-US" sz="1200" kern="1200" baseline="0" dirty="0" smtClean="0">
                <a:solidFill>
                  <a:schemeClr val="tx1"/>
                </a:solidFill>
                <a:latin typeface="+mn-lt"/>
                <a:ea typeface="+mn-ea"/>
                <a:cs typeface="+mn-cs"/>
              </a:rPr>
              <a:t>He wants precise feedback concerning his successes or failures. </a:t>
            </a:r>
          </a:p>
          <a:p>
            <a:pPr marL="228600" indent="-228600">
              <a:buFont typeface="+mj-lt"/>
              <a:buAutoNum type="arabicPeriod"/>
            </a:pPr>
            <a:r>
              <a:rPr lang="en-US" sz="1200" kern="1200" baseline="0" dirty="0" smtClean="0">
                <a:solidFill>
                  <a:schemeClr val="tx1"/>
                </a:solidFill>
                <a:latin typeface="+mn-lt"/>
                <a:ea typeface="+mn-ea"/>
                <a:cs typeface="+mn-cs"/>
              </a:rPr>
              <a:t>He prefers co-workers who are competent despite his personal feelings about them.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In evaluating these characteristics it can be inferred that without personal responsibility, the achiever would get little personal satisfaction for the successful achievement or the goal. By taking on only moderately difficult tasks, he is most likely to maximize his sense of personal satisfaction. On the other hand, if he takes on extremely difficult tasks, he will probably fail and therefore derive no satisfaction at all. Only by taking moderate risks is he most likely to compile a steady record of successes. Without feedback, he does not know whether the decisions he made were right or wrong. Therefore, he prefers and works best in situation which gives him feedback. In business, this feedback takes the form of costs and profits. As mentioned before, the achievement oriented businessman is not interested in profits for their own sake, but as a measure of success. By preferring competent co-workers without regard to his personal feelings about them, he is increasing the probability that the outcome of the task will be successful.</a:t>
            </a:r>
          </a:p>
        </p:txBody>
      </p:sp>
      <p:sp>
        <p:nvSpPr>
          <p:cNvPr id="4" name="Slide Number Placeholder 3"/>
          <p:cNvSpPr>
            <a:spLocks noGrp="1"/>
          </p:cNvSpPr>
          <p:nvPr>
            <p:ph type="sldNum" sz="quarter" idx="10"/>
          </p:nvPr>
        </p:nvSpPr>
        <p:spPr/>
        <p:txBody>
          <a:bodyPr/>
          <a:lstStyle/>
          <a:p>
            <a:fld id="{6E04C938-7FB1-4297-97B6-E7228C0C11F3}" type="slidenum">
              <a:rPr lang="en-US" smtClean="0"/>
              <a:pPr/>
              <a:t>20</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tx1"/>
                </a:solidFill>
                <a:latin typeface="+mn-lt"/>
                <a:ea typeface="+mn-ea"/>
                <a:cs typeface="+mn-cs"/>
              </a:rPr>
              <a:t>External Motivation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The internal motivation theory considers the forces which exist within individual-his needs, wants, and desires. External motivation theory does not negate internal motivation theory but builds on it. External motivation theory includes the forces which exist inside the individual as well as the factors controlled by the manager, including job context items such as salaries, working conditions, and company policy, and job content items such as recognition, advancement and responsibility. Since employees react either positively or negatively to everything their manager does, it is therefore essential for the manager to use external motivation which generates positive responses from employees. These positive responses will indicate that his subordinates are working for the benefit of the organization. A manager can use either positive or negative external motivation. Positive motivation rewards acceptable performance. Negative motivation </a:t>
            </a:r>
            <a:r>
              <a:rPr lang="en-US" sz="1200" kern="1200" baseline="0" dirty="0" err="1" smtClean="0">
                <a:solidFill>
                  <a:schemeClr val="tx1"/>
                </a:solidFill>
                <a:latin typeface="+mn-lt"/>
                <a:ea typeface="+mn-ea"/>
                <a:cs typeface="+mn-cs"/>
              </a:rPr>
              <a:t>emphasises</a:t>
            </a:r>
            <a:r>
              <a:rPr lang="en-US" sz="1200" kern="1200" baseline="0" dirty="0" smtClean="0">
                <a:solidFill>
                  <a:schemeClr val="tx1"/>
                </a:solidFill>
                <a:latin typeface="+mn-lt"/>
                <a:ea typeface="+mn-ea"/>
                <a:cs typeface="+mn-cs"/>
              </a:rPr>
              <a:t> punishment or the threat of punishment if performance is unacceptable. Both can be used by almost any manager everyday.</a:t>
            </a:r>
          </a:p>
        </p:txBody>
      </p:sp>
      <p:sp>
        <p:nvSpPr>
          <p:cNvPr id="4" name="Slide Number Placeholder 3"/>
          <p:cNvSpPr>
            <a:spLocks noGrp="1"/>
          </p:cNvSpPr>
          <p:nvPr>
            <p:ph type="sldNum" sz="quarter" idx="10"/>
          </p:nvPr>
        </p:nvSpPr>
        <p:spPr/>
        <p:txBody>
          <a:bodyPr/>
          <a:lstStyle/>
          <a:p>
            <a:fld id="{6E04C938-7FB1-4297-97B6-E7228C0C11F3}" type="slidenum">
              <a:rPr lang="en-US" smtClean="0"/>
              <a:pPr/>
              <a:t>21</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tx1"/>
                </a:solidFill>
                <a:latin typeface="+mn-lt"/>
                <a:ea typeface="+mn-ea"/>
                <a:cs typeface="+mn-cs"/>
              </a:rPr>
              <a:t>Purpose and Need for External Motivation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Persons find that organizations allow them to achieve goals that they cannot achieve alone. This may imply a large degree of self-motivation or internal motivation on the part of each individual. But many persons do not </a:t>
            </a:r>
            <a:r>
              <a:rPr lang="en-US" sz="1200" kern="1200" baseline="0" dirty="0" err="1" smtClean="0">
                <a:solidFill>
                  <a:schemeClr val="tx1"/>
                </a:solidFill>
                <a:latin typeface="+mn-lt"/>
                <a:ea typeface="+mn-ea"/>
                <a:cs typeface="+mn-cs"/>
              </a:rPr>
              <a:t>realise</a:t>
            </a:r>
            <a:r>
              <a:rPr lang="en-US" sz="1200" kern="1200" baseline="0" dirty="0" smtClean="0">
                <a:solidFill>
                  <a:schemeClr val="tx1"/>
                </a:solidFill>
                <a:latin typeface="+mn-lt"/>
                <a:ea typeface="+mn-ea"/>
                <a:cs typeface="+mn-cs"/>
              </a:rPr>
              <a:t> that by working toward the organization's goals they are also achieving their own goals. Such people are seldom self-motivated to share in the organizational goals and usually just want job with salaries that will pay the bills. Therefore, managers must use external motivation to get these people to work toward organizational goals. Thus, is a definite need to understand the function of both internal and external motivation within their organization to develop and apply their skills.</a:t>
            </a:r>
          </a:p>
        </p:txBody>
      </p:sp>
      <p:sp>
        <p:nvSpPr>
          <p:cNvPr id="4" name="Slide Number Placeholder 3"/>
          <p:cNvSpPr>
            <a:spLocks noGrp="1"/>
          </p:cNvSpPr>
          <p:nvPr>
            <p:ph type="sldNum" sz="quarter" idx="10"/>
          </p:nvPr>
        </p:nvSpPr>
        <p:spPr/>
        <p:txBody>
          <a:bodyPr/>
          <a:lstStyle/>
          <a:p>
            <a:fld id="{6E04C938-7FB1-4297-97B6-E7228C0C11F3}" type="slidenum">
              <a:rPr lang="en-US" smtClean="0"/>
              <a:pPr/>
              <a:t>22</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McGregor's View-The Self-</a:t>
            </a:r>
            <a:r>
              <a:rPr lang="en-US" b="1" dirty="0" err="1" smtClean="0"/>
              <a:t>Actualising</a:t>
            </a:r>
            <a:r>
              <a:rPr lang="en-US" b="1" dirty="0" smtClean="0"/>
              <a:t> Person</a:t>
            </a:r>
          </a:p>
          <a:p>
            <a:r>
              <a:rPr lang="en-US" sz="1200" kern="1200" baseline="0" dirty="0" smtClean="0">
                <a:solidFill>
                  <a:schemeClr val="tx1"/>
                </a:solidFill>
                <a:latin typeface="+mn-lt"/>
                <a:ea typeface="+mn-ea"/>
                <a:cs typeface="+mn-cs"/>
              </a:rPr>
              <a:t>One theory of motivation which incorporates both internal and external motivation is that of Douglas McGregor. In this theory, external motivation is manifested in the assumption the manager makes regarding the attitudes of his subordinates. That is, how a manager feels about human nature determines which leadership style he uses.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It should be </a:t>
            </a:r>
            <a:r>
              <a:rPr lang="en-US" sz="1200" kern="1200" baseline="0" dirty="0" err="1" smtClean="0">
                <a:solidFill>
                  <a:schemeClr val="tx1"/>
                </a:solidFill>
                <a:latin typeface="+mn-lt"/>
                <a:ea typeface="+mn-ea"/>
                <a:cs typeface="+mn-cs"/>
              </a:rPr>
              <a:t>emphasised</a:t>
            </a:r>
            <a:r>
              <a:rPr lang="en-US" sz="1200" kern="1200" baseline="0" dirty="0" smtClean="0">
                <a:solidFill>
                  <a:schemeClr val="tx1"/>
                </a:solidFill>
                <a:latin typeface="+mn-lt"/>
                <a:ea typeface="+mn-ea"/>
                <a:cs typeface="+mn-cs"/>
              </a:rPr>
              <a:t> that the manager's assumption are the course, and not the effect, of his employees'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This phenomenon is known as the </a:t>
            </a:r>
            <a:r>
              <a:rPr lang="en-US" sz="1200" i="1" kern="1200" baseline="0" dirty="0" smtClean="0">
                <a:solidFill>
                  <a:schemeClr val="tx1"/>
                </a:solidFill>
                <a:latin typeface="+mn-lt"/>
                <a:ea typeface="+mn-ea"/>
                <a:cs typeface="+mn-cs"/>
              </a:rPr>
              <a:t>self-fulfilling prophecy</a:t>
            </a:r>
            <a:r>
              <a:rPr lang="en-US" sz="1200" b="1" i="1" kern="1200" baseline="0" dirty="0" smtClean="0">
                <a:solidFill>
                  <a:schemeClr val="tx1"/>
                </a:solidFill>
                <a:latin typeface="+mn-lt"/>
                <a:ea typeface="+mn-ea"/>
                <a:cs typeface="+mn-cs"/>
              </a:rPr>
              <a:t>, </a:t>
            </a:r>
            <a:r>
              <a:rPr lang="en-US" sz="1200" b="0" i="1" kern="1200" baseline="0" dirty="0" smtClean="0">
                <a:solidFill>
                  <a:schemeClr val="tx1"/>
                </a:solidFill>
                <a:latin typeface="+mn-lt"/>
                <a:ea typeface="+mn-ea"/>
                <a:cs typeface="+mn-cs"/>
              </a:rPr>
              <a:t>in the operation of the self-fulfilling prophecy, </a:t>
            </a:r>
            <a:r>
              <a:rPr lang="en-US" sz="1200" b="0" i="0" kern="1200" baseline="0" dirty="0" smtClean="0">
                <a:solidFill>
                  <a:schemeClr val="tx1"/>
                </a:solidFill>
                <a:latin typeface="+mn-lt"/>
                <a:ea typeface="+mn-ea"/>
                <a:cs typeface="+mn-cs"/>
              </a:rPr>
              <a:t>something is assumed to be true. Based on this assumption, action is then taken. Reaction to the original action takes place. This reaction is observed and is taken as verification of the original assumption. If the manager assumes that the workers are indifferent to </a:t>
            </a:r>
            <a:r>
              <a:rPr lang="en-US" sz="1200" b="0" i="0" kern="1200" baseline="0" dirty="0" err="1" smtClean="0">
                <a:solidFill>
                  <a:schemeClr val="tx1"/>
                </a:solidFill>
                <a:latin typeface="+mn-lt"/>
                <a:ea typeface="+mn-ea"/>
                <a:cs typeface="+mn-cs"/>
              </a:rPr>
              <a:t>organisational</a:t>
            </a:r>
            <a:r>
              <a:rPr lang="en-US" sz="1200" b="0" i="0" kern="1200" baseline="0" dirty="0" smtClean="0">
                <a:solidFill>
                  <a:schemeClr val="tx1"/>
                </a:solidFill>
                <a:latin typeface="+mn-lt"/>
                <a:ea typeface="+mn-ea"/>
                <a:cs typeface="+mn-cs"/>
              </a:rPr>
              <a:t> goals, and they are treated as if they. are, then they will be indifferent. But if he assumes that the employees are in the best </a:t>
            </a:r>
            <a:r>
              <a:rPr lang="en-US" sz="1200" kern="1200" baseline="0" dirty="0" smtClean="0">
                <a:solidFill>
                  <a:schemeClr val="tx1"/>
                </a:solidFill>
                <a:latin typeface="+mn-lt"/>
                <a:ea typeface="+mn-ea"/>
                <a:cs typeface="+mn-cs"/>
              </a:rPr>
              <a:t>position to direct their own efforts towards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goals, then general supervision could replace close supervision, thereby allowing employees to achieve their own goals while working toward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objectives. McGregor set forth alternative views of the nature of man. The first he called theory X. It was used to illustrate what he considered to be the "traditional view of direction and control".</a:t>
            </a:r>
          </a:p>
        </p:txBody>
      </p:sp>
      <p:sp>
        <p:nvSpPr>
          <p:cNvPr id="4" name="Slide Number Placeholder 3"/>
          <p:cNvSpPr>
            <a:spLocks noGrp="1"/>
          </p:cNvSpPr>
          <p:nvPr>
            <p:ph type="sldNum" sz="quarter" idx="10"/>
          </p:nvPr>
        </p:nvSpPr>
        <p:spPr/>
        <p:txBody>
          <a:bodyPr/>
          <a:lstStyle/>
          <a:p>
            <a:fld id="{6E04C938-7FB1-4297-97B6-E7228C0C11F3}" type="slidenum">
              <a:rPr lang="en-US" smtClean="0"/>
              <a:pPr/>
              <a:t>23</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The assumptions of theory X are: </a:t>
            </a:r>
          </a:p>
          <a:p>
            <a:pPr marL="228600" indent="-228600">
              <a:buFont typeface="+mj-lt"/>
              <a:buAutoNum type="arabicPeriod"/>
            </a:pPr>
            <a:r>
              <a:rPr lang="en-US" sz="1200" kern="1200" baseline="0" dirty="0" smtClean="0">
                <a:solidFill>
                  <a:schemeClr val="tx1"/>
                </a:solidFill>
                <a:latin typeface="+mn-lt"/>
                <a:ea typeface="+mn-ea"/>
                <a:cs typeface="+mn-cs"/>
              </a:rPr>
              <a:t>The average human being has an inherent dislike of work and will avoid it if he can. </a:t>
            </a:r>
          </a:p>
          <a:p>
            <a:pPr marL="228600" indent="-228600">
              <a:buFont typeface="+mj-lt"/>
              <a:buAutoNum type="arabicPeriod"/>
            </a:pPr>
            <a:r>
              <a:rPr lang="en-US" sz="1200" kern="1200" baseline="0" dirty="0" smtClean="0">
                <a:solidFill>
                  <a:schemeClr val="tx1"/>
                </a:solidFill>
                <a:latin typeface="+mn-lt"/>
                <a:ea typeface="+mn-ea"/>
                <a:cs typeface="+mn-cs"/>
              </a:rPr>
              <a:t>Because of the human characteristic of dislike of work, most people must be coerced, controlled, directed, threatened with punishment to get them to put forth adequate effort toward the achievement of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objectives. </a:t>
            </a:r>
          </a:p>
          <a:p>
            <a:pPr marL="228600" indent="-228600">
              <a:buFont typeface="+mj-lt"/>
              <a:buAutoNum type="arabicPeriod"/>
            </a:pPr>
            <a:r>
              <a:rPr lang="en-US" sz="1200" kern="1200" baseline="0" dirty="0" smtClean="0">
                <a:solidFill>
                  <a:schemeClr val="tx1"/>
                </a:solidFill>
                <a:latin typeface="+mn-lt"/>
                <a:ea typeface="+mn-ea"/>
                <a:cs typeface="+mn-cs"/>
              </a:rPr>
              <a:t>The average human being prefers to be directed, wishes to avoid responsibility, has relatively little ambition, wants security above all. </a:t>
            </a:r>
          </a:p>
          <a:p>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24</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The assumptions of theory X are: </a:t>
            </a:r>
          </a:p>
          <a:p>
            <a:pPr marL="228600" indent="-228600">
              <a:buFont typeface="+mj-lt"/>
              <a:buAutoNum type="arabicPeriod"/>
            </a:pPr>
            <a:r>
              <a:rPr lang="en-US" sz="1200" kern="1200" baseline="0" dirty="0" smtClean="0">
                <a:solidFill>
                  <a:schemeClr val="tx1"/>
                </a:solidFill>
                <a:latin typeface="+mn-lt"/>
                <a:ea typeface="+mn-ea"/>
                <a:cs typeface="+mn-cs"/>
              </a:rPr>
              <a:t>The average human being has an inherent dislike of work and will avoid it if he can. </a:t>
            </a:r>
          </a:p>
          <a:p>
            <a:pPr marL="228600" indent="-228600">
              <a:buFont typeface="+mj-lt"/>
              <a:buAutoNum type="arabicPeriod"/>
            </a:pPr>
            <a:r>
              <a:rPr lang="en-US" sz="1200" kern="1200" baseline="0" dirty="0" smtClean="0">
                <a:solidFill>
                  <a:schemeClr val="tx1"/>
                </a:solidFill>
                <a:latin typeface="+mn-lt"/>
                <a:ea typeface="+mn-ea"/>
                <a:cs typeface="+mn-cs"/>
              </a:rPr>
              <a:t>Because of the human characteristic of dislike of work, most people must be coerced, controlled, directed, threatened with punishment to get them to put forth adequate effort toward the achievement of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objectives. </a:t>
            </a:r>
          </a:p>
          <a:p>
            <a:pPr marL="228600" indent="-228600">
              <a:buFont typeface="+mj-lt"/>
              <a:buAutoNum type="arabicPeriod"/>
            </a:pPr>
            <a:r>
              <a:rPr lang="en-US" sz="1200" kern="1200" baseline="0" dirty="0" smtClean="0">
                <a:solidFill>
                  <a:schemeClr val="tx1"/>
                </a:solidFill>
                <a:latin typeface="+mn-lt"/>
                <a:ea typeface="+mn-ea"/>
                <a:cs typeface="+mn-cs"/>
              </a:rPr>
              <a:t>The average human being prefers to be directed, wishes to avoid responsibility, has relatively little ambition, wants security above all.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25</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kern="1200" baseline="0" dirty="0" smtClean="0">
                <a:solidFill>
                  <a:schemeClr val="tx1"/>
                </a:solidFill>
                <a:latin typeface="+mn-lt"/>
                <a:ea typeface="+mn-ea"/>
                <a:cs typeface="+mn-cs"/>
              </a:rPr>
              <a:t>simply because managers believe it to be true and act as if it were true. McGregor felt that theory assumption were used in most industrial organizations, but that they were inadequate for the full utilization of each worker's potential. </a:t>
            </a:r>
          </a:p>
          <a:p>
            <a:r>
              <a:rPr lang="en-US" sz="1200" kern="1200" baseline="0" dirty="0" smtClean="0">
                <a:solidFill>
                  <a:schemeClr val="tx1"/>
                </a:solidFill>
                <a:latin typeface="+mn-lt"/>
                <a:ea typeface="+mn-ea"/>
                <a:cs typeface="+mn-cs"/>
              </a:rPr>
              <a:t>McGregor's other view of the nature of man, theory Y, contains assumption which he believed could lead to greater motivation and increased fulfillment of both individual needs and organizational goals. The assumptions of theory Y are: </a:t>
            </a:r>
          </a:p>
          <a:p>
            <a:pPr marL="228600" indent="-228600">
              <a:buFont typeface="+mj-lt"/>
              <a:buAutoNum type="arabicPeriod"/>
            </a:pPr>
            <a:r>
              <a:rPr lang="en-US" sz="1200" kern="1200" baseline="0" dirty="0" smtClean="0">
                <a:solidFill>
                  <a:schemeClr val="tx1"/>
                </a:solidFill>
                <a:latin typeface="+mn-lt"/>
                <a:ea typeface="+mn-ea"/>
                <a:cs typeface="+mn-cs"/>
              </a:rPr>
              <a:t>The expenditure of physical and mental effort in work is as natural as play or rest. </a:t>
            </a:r>
          </a:p>
          <a:p>
            <a:pPr marL="228600" indent="-228600">
              <a:buFont typeface="+mj-lt"/>
              <a:buAutoNum type="arabicPeriod"/>
            </a:pPr>
            <a:r>
              <a:rPr lang="en-US" sz="1200" kern="1200" baseline="0" dirty="0" smtClean="0">
                <a:solidFill>
                  <a:schemeClr val="tx1"/>
                </a:solidFill>
                <a:latin typeface="+mn-lt"/>
                <a:ea typeface="+mn-ea"/>
                <a:cs typeface="+mn-cs"/>
              </a:rPr>
              <a:t>External control and the threat of punishment are not the only means for bringing about effort toward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objectives. </a:t>
            </a:r>
          </a:p>
          <a:p>
            <a:pPr marL="228600" indent="-228600">
              <a:buFont typeface="+mj-lt"/>
              <a:buAutoNum type="arabicPeriod"/>
            </a:pPr>
            <a:r>
              <a:rPr lang="en-US" sz="1200" kern="1200" baseline="0" dirty="0" smtClean="0">
                <a:solidFill>
                  <a:schemeClr val="tx1"/>
                </a:solidFill>
                <a:latin typeface="+mn-lt"/>
                <a:ea typeface="+mn-ea"/>
                <a:cs typeface="+mn-cs"/>
              </a:rPr>
              <a:t>Commitment to objectives is a function of the rewards associated with their achievement. </a:t>
            </a:r>
          </a:p>
          <a:p>
            <a:pPr marL="228600" indent="-228600">
              <a:buFont typeface="+mj-lt"/>
              <a:buAutoNum type="arabicPeriod"/>
            </a:pPr>
            <a:r>
              <a:rPr lang="en-US" sz="1200" kern="1200" baseline="0" dirty="0" smtClean="0">
                <a:solidFill>
                  <a:schemeClr val="tx1"/>
                </a:solidFill>
                <a:latin typeface="+mn-lt"/>
                <a:ea typeface="+mn-ea"/>
                <a:cs typeface="+mn-cs"/>
              </a:rPr>
              <a:t>The average human being learns, under proper conditions, not only to accept but seek responsibility. </a:t>
            </a:r>
          </a:p>
          <a:p>
            <a:pPr marL="228600" indent="-228600">
              <a:buFont typeface="+mj-lt"/>
              <a:buAutoNum type="arabicPeriod"/>
            </a:pPr>
            <a:r>
              <a:rPr lang="en-US" sz="1200" kern="1200" baseline="0" dirty="0" smtClean="0">
                <a:solidFill>
                  <a:schemeClr val="tx1"/>
                </a:solidFill>
                <a:latin typeface="+mn-lt"/>
                <a:ea typeface="+mn-ea"/>
                <a:cs typeface="+mn-cs"/>
              </a:rPr>
              <a:t>The capacity to exercise a relatively high degree of imagination, ingenuity, and creativity in the solution of organizational problems is widely, not narrowly, distributed in the population. </a:t>
            </a:r>
          </a:p>
          <a:p>
            <a:pPr marL="228600" indent="-228600">
              <a:buFont typeface="+mj-lt"/>
              <a:buAutoNum type="arabicPeriod"/>
            </a:pPr>
            <a:r>
              <a:rPr lang="en-US" sz="1200" kern="1200" baseline="0" dirty="0" smtClean="0">
                <a:solidFill>
                  <a:schemeClr val="tx1"/>
                </a:solidFill>
                <a:latin typeface="+mn-lt"/>
                <a:ea typeface="+mn-ea"/>
                <a:cs typeface="+mn-cs"/>
              </a:rPr>
              <a:t>Under the conditions of modern industrial life, the intellectual potentialities of the average human being are only partially utilized. </a:t>
            </a:r>
          </a:p>
          <a:p>
            <a:r>
              <a:rPr lang="en-US" sz="1200" kern="1200" baseline="0" dirty="0" smtClean="0">
                <a:solidFill>
                  <a:schemeClr val="tx1"/>
                </a:solidFill>
                <a:latin typeface="+mn-lt"/>
                <a:ea typeface="+mn-ea"/>
                <a:cs typeface="+mn-cs"/>
              </a:rPr>
              <a:t>The main foundation of theory Y is integration-the establishment of an environment in which employees can best achieve their own goals by committing themselves to the organization's objectives. In doing so, employees are expected to exercise a large degree of internal motivation. Theory X and theory Y can well be thought as extremes on a continuum or range of assumption. Rarely, if ever, is theory X or theory Y used in its pure form, instead, workable operational theories are developed using various amounts or degree of the assumption of each. </a:t>
            </a:r>
          </a:p>
          <a:p>
            <a:r>
              <a:rPr lang="en-US" sz="1200" kern="1200" baseline="0" dirty="0" smtClean="0">
                <a:solidFill>
                  <a:schemeClr val="tx1"/>
                </a:solidFill>
                <a:latin typeface="+mn-lt"/>
                <a:ea typeface="+mn-ea"/>
                <a:cs typeface="+mn-cs"/>
              </a:rPr>
              <a:t>A word of caution is in order concerning theory Y. The heavy emphasis on internal motivation implies that all employees will be motivated by self-esteem and self-</a:t>
            </a:r>
            <a:r>
              <a:rPr lang="en-US" sz="1200" kern="1200" baseline="0" dirty="0" err="1" smtClean="0">
                <a:solidFill>
                  <a:schemeClr val="tx1"/>
                </a:solidFill>
                <a:latin typeface="+mn-lt"/>
                <a:ea typeface="+mn-ea"/>
                <a:cs typeface="+mn-cs"/>
              </a:rPr>
              <a:t>actualisation</a:t>
            </a:r>
            <a:r>
              <a:rPr lang="en-US" sz="1200" kern="1200" baseline="0" dirty="0" smtClean="0">
                <a:solidFill>
                  <a:schemeClr val="tx1"/>
                </a:solidFill>
                <a:latin typeface="+mn-lt"/>
                <a:ea typeface="+mn-ea"/>
                <a:cs typeface="+mn-cs"/>
              </a:rPr>
              <a:t> needs while on the job. This is not always true. Some people are uncomfortable with too much freedom. Even if all workers did desire complete individual freedom, this desire may not be compatible with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goals. In some cases it may be in direct opposition to them. In addition, it can be suggested that it is erroneous to assume that workers seek to satisfy their esteem and self-actualization needs on the job. Many people find enough satisfaction in raising a family, participating in community projects, or passing the time with a hobby. Hence, theory Y proponents must be cautioned  against imposing their will on employees, just as they </a:t>
            </a:r>
            <a:r>
              <a:rPr lang="en-US" sz="1200" kern="1200" baseline="0" dirty="0" err="1" smtClean="0">
                <a:solidFill>
                  <a:schemeClr val="tx1"/>
                </a:solidFill>
                <a:latin typeface="+mn-lt"/>
                <a:ea typeface="+mn-ea"/>
                <a:cs typeface="+mn-cs"/>
              </a:rPr>
              <a:t>criticised</a:t>
            </a:r>
            <a:r>
              <a:rPr lang="en-US" sz="1200" kern="1200" baseline="0" dirty="0" smtClean="0">
                <a:solidFill>
                  <a:schemeClr val="tx1"/>
                </a:solidFill>
                <a:latin typeface="+mn-lt"/>
                <a:ea typeface="+mn-ea"/>
                <a:cs typeface="+mn-cs"/>
              </a:rPr>
              <a:t> theory X proponents for doing so. Managers must remember that each of their employees is unique and should be understood and treated as such. Therefore, external motivation should be flexible enough to accommodate each unique person in the organization. People should not be forced to fit into a rigid theory or into one manager's viewpoint.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26</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Maslow's theory is based on the following proposition: </a:t>
            </a:r>
          </a:p>
          <a:p>
            <a:r>
              <a:rPr lang="en-US" sz="1200" kern="1200" baseline="0" dirty="0" smtClean="0">
                <a:solidFill>
                  <a:schemeClr val="tx1"/>
                </a:solidFill>
                <a:latin typeface="+mn-lt"/>
                <a:ea typeface="+mn-ea"/>
                <a:cs typeface="+mn-cs"/>
              </a:rPr>
              <a:t>1. Man's needs are arranged in a hierarchy of importance, ranging from the lowest need-physiological-to safety, love (social), esteem (ego), and finally, self-actualization. This hierarchy of "prepotency" or urgency of satisfaction means that the most urgent need will monopolize the individual's attention </a:t>
            </a:r>
          </a:p>
          <a:p>
            <a:r>
              <a:rPr lang="en-US" sz="1200" kern="1200" baseline="0" dirty="0" smtClean="0">
                <a:solidFill>
                  <a:schemeClr val="tx1"/>
                </a:solidFill>
                <a:latin typeface="+mn-lt"/>
                <a:ea typeface="+mn-ea"/>
                <a:cs typeface="+mn-cs"/>
              </a:rPr>
              <a:t>while less </a:t>
            </a:r>
            <a:r>
              <a:rPr lang="en-US" sz="1200" kern="1200" baseline="0" dirty="0" err="1" smtClean="0">
                <a:solidFill>
                  <a:schemeClr val="tx1"/>
                </a:solidFill>
                <a:latin typeface="+mn-lt"/>
                <a:ea typeface="+mn-ea"/>
                <a:cs typeface="+mn-cs"/>
              </a:rPr>
              <a:t>prepotent</a:t>
            </a:r>
            <a:r>
              <a:rPr lang="en-US" sz="1200" kern="1200" baseline="0" dirty="0" smtClean="0">
                <a:solidFill>
                  <a:schemeClr val="tx1"/>
                </a:solidFill>
                <a:latin typeface="+mn-lt"/>
                <a:ea typeface="+mn-ea"/>
                <a:cs typeface="+mn-cs"/>
              </a:rPr>
              <a:t> needs are minimized, even forgotten. Maslow's hierarchy is shown as Figure 1.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2. Man is continually wanting, therefore, all needs are never fully satisfied. As soon as one need is satisfied, its prepotency diminishes, and another need emerges to replace it. This is never-ending process, which serves to motivate man to strive to satisfy his needs.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3. Once a need is fairly well satisfied, it no longer motivated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Man is then motivated by the next higher level of unsatisfied need, but he can be motivated in a reverse direction if a lower-level need is threatened.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4. The needs are interdependent and overlapping. Since one need does not disappear when another emerges, all needs tend to be partially satisfied in each area.</a:t>
            </a:r>
          </a:p>
          <a:p>
            <a:endParaRPr lang="en-US" sz="1200" kern="1200" baseline="0" dirty="0" smtClean="0">
              <a:solidFill>
                <a:schemeClr val="tx1"/>
              </a:solidFill>
              <a:latin typeface="+mn-lt"/>
              <a:ea typeface="+mn-ea"/>
              <a:cs typeface="+mn-cs"/>
            </a:endParaRPr>
          </a:p>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E04C938-7FB1-4297-97B6-E7228C0C11F3}" type="slidenum">
              <a:rPr lang="en-US" smtClean="0"/>
              <a:pPr/>
              <a:t>8</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kern="1200" baseline="0" dirty="0" smtClean="0">
                <a:solidFill>
                  <a:schemeClr val="tx1"/>
                </a:solidFill>
                <a:latin typeface="+mn-lt"/>
                <a:ea typeface="+mn-ea"/>
                <a:cs typeface="+mn-cs"/>
              </a:rPr>
              <a:t>simply because managers believe it to be true and act as if it were true. McGregor felt that theory assumption were used in most industrial organizations, but that they were inadequate for the full utilization of each worker's potential. </a:t>
            </a:r>
          </a:p>
          <a:p>
            <a:r>
              <a:rPr lang="en-US" sz="1200" kern="1200" baseline="0" dirty="0" smtClean="0">
                <a:solidFill>
                  <a:schemeClr val="tx1"/>
                </a:solidFill>
                <a:latin typeface="+mn-lt"/>
                <a:ea typeface="+mn-ea"/>
                <a:cs typeface="+mn-cs"/>
              </a:rPr>
              <a:t>McGregor's other view of the nature of man, theory Y, contains assumption which he believed could lead to greater motivation and increased fulfillment of both individual needs and organizational goals. The assumptions of theory Y are: </a:t>
            </a:r>
          </a:p>
          <a:p>
            <a:pPr marL="228600" indent="-228600">
              <a:buFont typeface="+mj-lt"/>
              <a:buAutoNum type="arabicPeriod"/>
            </a:pPr>
            <a:r>
              <a:rPr lang="en-US" sz="1200" kern="1200" baseline="0" dirty="0" smtClean="0">
                <a:solidFill>
                  <a:schemeClr val="tx1"/>
                </a:solidFill>
                <a:latin typeface="+mn-lt"/>
                <a:ea typeface="+mn-ea"/>
                <a:cs typeface="+mn-cs"/>
              </a:rPr>
              <a:t>The expenditure of physical and mental effort in work is as natural as play or rest. </a:t>
            </a:r>
          </a:p>
          <a:p>
            <a:pPr marL="228600" indent="-228600">
              <a:buFont typeface="+mj-lt"/>
              <a:buAutoNum type="arabicPeriod"/>
            </a:pPr>
            <a:r>
              <a:rPr lang="en-US" sz="1200" kern="1200" baseline="0" dirty="0" smtClean="0">
                <a:solidFill>
                  <a:schemeClr val="tx1"/>
                </a:solidFill>
                <a:latin typeface="+mn-lt"/>
                <a:ea typeface="+mn-ea"/>
                <a:cs typeface="+mn-cs"/>
              </a:rPr>
              <a:t>External control and the threat of punishment are not the only means for bringing about effort toward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objectives. </a:t>
            </a:r>
          </a:p>
          <a:p>
            <a:pPr marL="228600" indent="-228600">
              <a:buFont typeface="+mj-lt"/>
              <a:buAutoNum type="arabicPeriod"/>
            </a:pPr>
            <a:r>
              <a:rPr lang="en-US" sz="1200" kern="1200" baseline="0" dirty="0" smtClean="0">
                <a:solidFill>
                  <a:schemeClr val="tx1"/>
                </a:solidFill>
                <a:latin typeface="+mn-lt"/>
                <a:ea typeface="+mn-ea"/>
                <a:cs typeface="+mn-cs"/>
              </a:rPr>
              <a:t>Commitment to objectives is a function of the rewards associated with their achievement. </a:t>
            </a:r>
          </a:p>
          <a:p>
            <a:pPr marL="228600" indent="-228600">
              <a:buFont typeface="+mj-lt"/>
              <a:buAutoNum type="arabicPeriod"/>
            </a:pPr>
            <a:r>
              <a:rPr lang="en-US" sz="1200" kern="1200" baseline="0" dirty="0" smtClean="0">
                <a:solidFill>
                  <a:schemeClr val="tx1"/>
                </a:solidFill>
                <a:latin typeface="+mn-lt"/>
                <a:ea typeface="+mn-ea"/>
                <a:cs typeface="+mn-cs"/>
              </a:rPr>
              <a:t>The average human being learns, under proper conditions, not only to accept but seek responsibility. </a:t>
            </a:r>
          </a:p>
          <a:p>
            <a:pPr marL="228600" indent="-228600">
              <a:buFont typeface="+mj-lt"/>
              <a:buAutoNum type="arabicPeriod"/>
            </a:pPr>
            <a:r>
              <a:rPr lang="en-US" sz="1200" kern="1200" baseline="0" dirty="0" smtClean="0">
                <a:solidFill>
                  <a:schemeClr val="tx1"/>
                </a:solidFill>
                <a:latin typeface="+mn-lt"/>
                <a:ea typeface="+mn-ea"/>
                <a:cs typeface="+mn-cs"/>
              </a:rPr>
              <a:t>The capacity to exercise a relatively high degree of imagination, ingenuity, and creativity in the solution of organizational problems is widely, not narrowly, distributed in the population. </a:t>
            </a:r>
          </a:p>
          <a:p>
            <a:pPr marL="228600" indent="-228600">
              <a:buFont typeface="+mj-lt"/>
              <a:buAutoNum type="arabicPeriod"/>
            </a:pPr>
            <a:r>
              <a:rPr lang="en-US" sz="1200" kern="1200" baseline="0" dirty="0" smtClean="0">
                <a:solidFill>
                  <a:schemeClr val="tx1"/>
                </a:solidFill>
                <a:latin typeface="+mn-lt"/>
                <a:ea typeface="+mn-ea"/>
                <a:cs typeface="+mn-cs"/>
              </a:rPr>
              <a:t>Under the conditions of modern industrial life, the intellectual potentialities of the average human being are only partially utilized. </a:t>
            </a:r>
          </a:p>
          <a:p>
            <a:r>
              <a:rPr lang="en-US" sz="1200" kern="1200" baseline="0" dirty="0" smtClean="0">
                <a:solidFill>
                  <a:schemeClr val="tx1"/>
                </a:solidFill>
                <a:latin typeface="+mn-lt"/>
                <a:ea typeface="+mn-ea"/>
                <a:cs typeface="+mn-cs"/>
              </a:rPr>
              <a:t>The main foundation of theory Y is integration-the establishment of an environment in which employees can best achieve their own goals by committing themselves to the organization's objectives. In doing so, employees are expected to exercise a large degree of internal motivation. Theory X and theory Y can well be thought as extremes on a continuum or range of assumption. Rarely, if ever, is theory X or theory Y used in its pure form, instead, workable operational theories are developed using various amounts or degree of the assumption of each. </a:t>
            </a:r>
          </a:p>
          <a:p>
            <a:r>
              <a:rPr lang="en-US" sz="1200" kern="1200" baseline="0" dirty="0" smtClean="0">
                <a:solidFill>
                  <a:schemeClr val="tx1"/>
                </a:solidFill>
                <a:latin typeface="+mn-lt"/>
                <a:ea typeface="+mn-ea"/>
                <a:cs typeface="+mn-cs"/>
              </a:rPr>
              <a:t>A word of caution is in order concerning theory Y. The heavy emphasis on internal motivation implies that all employees will be motivated by self-esteem and self-</a:t>
            </a:r>
            <a:r>
              <a:rPr lang="en-US" sz="1200" kern="1200" baseline="0" dirty="0" err="1" smtClean="0">
                <a:solidFill>
                  <a:schemeClr val="tx1"/>
                </a:solidFill>
                <a:latin typeface="+mn-lt"/>
                <a:ea typeface="+mn-ea"/>
                <a:cs typeface="+mn-cs"/>
              </a:rPr>
              <a:t>actualisation</a:t>
            </a:r>
            <a:r>
              <a:rPr lang="en-US" sz="1200" kern="1200" baseline="0" dirty="0" smtClean="0">
                <a:solidFill>
                  <a:schemeClr val="tx1"/>
                </a:solidFill>
                <a:latin typeface="+mn-lt"/>
                <a:ea typeface="+mn-ea"/>
                <a:cs typeface="+mn-cs"/>
              </a:rPr>
              <a:t> needs while on the job. This is not always true. Some people are uncomfortable with too much freedom. Even if all workers did desire complete individual freedom, this desire may not be compatible with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goals. In some cases it may be in direct opposition to them. In addition, it can be suggested that it is erroneous to assume that workers seek to satisfy their esteem and self-actualization needs on the job. Many people find enough satisfaction in raising a family, participating in community projects, or passing the time with a hobby. Hence, theory Y proponents must be cautioned  against imposing their will on employees, just as they </a:t>
            </a:r>
            <a:r>
              <a:rPr lang="en-US" sz="1200" kern="1200" baseline="0" dirty="0" err="1" smtClean="0">
                <a:solidFill>
                  <a:schemeClr val="tx1"/>
                </a:solidFill>
                <a:latin typeface="+mn-lt"/>
                <a:ea typeface="+mn-ea"/>
                <a:cs typeface="+mn-cs"/>
              </a:rPr>
              <a:t>criticised</a:t>
            </a:r>
            <a:r>
              <a:rPr lang="en-US" sz="1200" kern="1200" baseline="0" dirty="0" smtClean="0">
                <a:solidFill>
                  <a:schemeClr val="tx1"/>
                </a:solidFill>
                <a:latin typeface="+mn-lt"/>
                <a:ea typeface="+mn-ea"/>
                <a:cs typeface="+mn-cs"/>
              </a:rPr>
              <a:t> theory X proponents for doing so. Managers must remember that each of their employees is unique and should be understood and treated as such. Therefore, external motivation should be flexible enough to accommodate each unique person in the organization. People should not be forced to fit into a rigid theory or into one manager's viewpoint.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27</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kern="1200" baseline="0" dirty="0" smtClean="0">
                <a:solidFill>
                  <a:schemeClr val="tx1"/>
                </a:solidFill>
                <a:latin typeface="+mn-lt"/>
                <a:ea typeface="+mn-ea"/>
                <a:cs typeface="+mn-cs"/>
              </a:rPr>
              <a:t>simply because managers believe it to be true and act as if it were true. McGregor felt that theory assumption were used in most industrial organizations, but that they were inadequate for the full utilization of each worker's potential. </a:t>
            </a:r>
          </a:p>
          <a:p>
            <a:r>
              <a:rPr lang="en-US" sz="1200" kern="1200" baseline="0" dirty="0" smtClean="0">
                <a:solidFill>
                  <a:schemeClr val="tx1"/>
                </a:solidFill>
                <a:latin typeface="+mn-lt"/>
                <a:ea typeface="+mn-ea"/>
                <a:cs typeface="+mn-cs"/>
              </a:rPr>
              <a:t>McGregor's other view of the nature of man, theory Y, contains assumption which he believed could lead to greater motivation and increased fulfillment of both individual needs and organizational goals. The assumptions of theory Y are: </a:t>
            </a:r>
          </a:p>
          <a:p>
            <a:pPr marL="228600" indent="-228600">
              <a:buFont typeface="+mj-lt"/>
              <a:buAutoNum type="arabicPeriod"/>
            </a:pPr>
            <a:r>
              <a:rPr lang="en-US" sz="1200" kern="1200" baseline="0" dirty="0" smtClean="0">
                <a:solidFill>
                  <a:schemeClr val="tx1"/>
                </a:solidFill>
                <a:latin typeface="+mn-lt"/>
                <a:ea typeface="+mn-ea"/>
                <a:cs typeface="+mn-cs"/>
              </a:rPr>
              <a:t>The expenditure of physical and mental effort in work is as natural as play or rest. </a:t>
            </a:r>
          </a:p>
          <a:p>
            <a:pPr marL="228600" indent="-228600">
              <a:buFont typeface="+mj-lt"/>
              <a:buAutoNum type="arabicPeriod"/>
            </a:pPr>
            <a:r>
              <a:rPr lang="en-US" sz="1200" kern="1200" baseline="0" dirty="0" smtClean="0">
                <a:solidFill>
                  <a:schemeClr val="tx1"/>
                </a:solidFill>
                <a:latin typeface="+mn-lt"/>
                <a:ea typeface="+mn-ea"/>
                <a:cs typeface="+mn-cs"/>
              </a:rPr>
              <a:t>External control and the threat of punishment are not the only means for bringing about effort toward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objectives. </a:t>
            </a:r>
          </a:p>
          <a:p>
            <a:pPr marL="228600" indent="-228600">
              <a:buFont typeface="+mj-lt"/>
              <a:buAutoNum type="arabicPeriod"/>
            </a:pPr>
            <a:r>
              <a:rPr lang="en-US" sz="1200" kern="1200" baseline="0" dirty="0" smtClean="0">
                <a:solidFill>
                  <a:schemeClr val="tx1"/>
                </a:solidFill>
                <a:latin typeface="+mn-lt"/>
                <a:ea typeface="+mn-ea"/>
                <a:cs typeface="+mn-cs"/>
              </a:rPr>
              <a:t>Commitment to objectives is a function of the rewards associated with their achievement. </a:t>
            </a:r>
          </a:p>
          <a:p>
            <a:pPr marL="228600" indent="-228600">
              <a:buFont typeface="+mj-lt"/>
              <a:buAutoNum type="arabicPeriod"/>
            </a:pPr>
            <a:r>
              <a:rPr lang="en-US" sz="1200" kern="1200" baseline="0" dirty="0" smtClean="0">
                <a:solidFill>
                  <a:schemeClr val="tx1"/>
                </a:solidFill>
                <a:latin typeface="+mn-lt"/>
                <a:ea typeface="+mn-ea"/>
                <a:cs typeface="+mn-cs"/>
              </a:rPr>
              <a:t>The average human being learns, under proper conditions, not only to accept but seek responsibility. </a:t>
            </a:r>
          </a:p>
          <a:p>
            <a:pPr marL="228600" indent="-228600">
              <a:buFont typeface="+mj-lt"/>
              <a:buAutoNum type="arabicPeriod"/>
            </a:pPr>
            <a:r>
              <a:rPr lang="en-US" sz="1200" kern="1200" baseline="0" dirty="0" smtClean="0">
                <a:solidFill>
                  <a:schemeClr val="tx1"/>
                </a:solidFill>
                <a:latin typeface="+mn-lt"/>
                <a:ea typeface="+mn-ea"/>
                <a:cs typeface="+mn-cs"/>
              </a:rPr>
              <a:t>The capacity to exercise a relatively high degree of imagination, ingenuity, and creativity in the solution of organizational problems is widely, not narrowly, distributed in the population. </a:t>
            </a:r>
          </a:p>
          <a:p>
            <a:pPr marL="228600" indent="-228600">
              <a:buFont typeface="+mj-lt"/>
              <a:buAutoNum type="arabicPeriod"/>
            </a:pPr>
            <a:r>
              <a:rPr lang="en-US" sz="1200" kern="1200" baseline="0" dirty="0" smtClean="0">
                <a:solidFill>
                  <a:schemeClr val="tx1"/>
                </a:solidFill>
                <a:latin typeface="+mn-lt"/>
                <a:ea typeface="+mn-ea"/>
                <a:cs typeface="+mn-cs"/>
              </a:rPr>
              <a:t>Under the conditions of modern industrial life, the intellectual potentialities of the average human being are only partially utilized. </a:t>
            </a:r>
          </a:p>
          <a:p>
            <a:r>
              <a:rPr lang="en-US" sz="1200" kern="1200" baseline="0" dirty="0" smtClean="0">
                <a:solidFill>
                  <a:schemeClr val="tx1"/>
                </a:solidFill>
                <a:latin typeface="+mn-lt"/>
                <a:ea typeface="+mn-ea"/>
                <a:cs typeface="+mn-cs"/>
              </a:rPr>
              <a:t>The main foundation of theory Y is integration-the establishment of an environment in which employees can best achieve their own goals by committing themselves to the organization's objectives. In doing so, employees are expected to exercise a large degree of internal motivation. Theory X and theory Y can well be thought as extremes on a continuum or range of assumption. Rarely, if ever, is theory X or theory Y used in its pure form, instead, workable operational theories are developed using various amounts or degree of the assumption of each. </a:t>
            </a:r>
          </a:p>
          <a:p>
            <a:r>
              <a:rPr lang="en-US" sz="1200" kern="1200" baseline="0" dirty="0" smtClean="0">
                <a:solidFill>
                  <a:schemeClr val="tx1"/>
                </a:solidFill>
                <a:latin typeface="+mn-lt"/>
                <a:ea typeface="+mn-ea"/>
                <a:cs typeface="+mn-cs"/>
              </a:rPr>
              <a:t>A word of caution is in order concerning theory Y. The heavy emphasis on internal motivation implies that all employees will be motivated by self-esteem and self-</a:t>
            </a:r>
            <a:r>
              <a:rPr lang="en-US" sz="1200" kern="1200" baseline="0" dirty="0" err="1" smtClean="0">
                <a:solidFill>
                  <a:schemeClr val="tx1"/>
                </a:solidFill>
                <a:latin typeface="+mn-lt"/>
                <a:ea typeface="+mn-ea"/>
                <a:cs typeface="+mn-cs"/>
              </a:rPr>
              <a:t>actualisation</a:t>
            </a:r>
            <a:r>
              <a:rPr lang="en-US" sz="1200" kern="1200" baseline="0" dirty="0" smtClean="0">
                <a:solidFill>
                  <a:schemeClr val="tx1"/>
                </a:solidFill>
                <a:latin typeface="+mn-lt"/>
                <a:ea typeface="+mn-ea"/>
                <a:cs typeface="+mn-cs"/>
              </a:rPr>
              <a:t> needs while on the job. This is not always true. Some people are uncomfortable with too much freedom. Even if all workers did desire complete individual freedom, this desire may not be compatible with </a:t>
            </a:r>
            <a:r>
              <a:rPr lang="en-US" sz="1200" kern="1200" baseline="0" dirty="0" err="1" smtClean="0">
                <a:solidFill>
                  <a:schemeClr val="tx1"/>
                </a:solidFill>
                <a:latin typeface="+mn-lt"/>
                <a:ea typeface="+mn-ea"/>
                <a:cs typeface="+mn-cs"/>
              </a:rPr>
              <a:t>organisational</a:t>
            </a:r>
            <a:r>
              <a:rPr lang="en-US" sz="1200" kern="1200" baseline="0" dirty="0" smtClean="0">
                <a:solidFill>
                  <a:schemeClr val="tx1"/>
                </a:solidFill>
                <a:latin typeface="+mn-lt"/>
                <a:ea typeface="+mn-ea"/>
                <a:cs typeface="+mn-cs"/>
              </a:rPr>
              <a:t> goals. In some cases it may be in direct opposition to them. In addition, it can be suggested that it is erroneous to assume that workers seek to satisfy their esteem and self-actualization needs on the job. Many people find enough satisfaction in raising a family, participating in community projects, or passing the time with a hobby. Hence, theory Y proponents must be cautioned  against imposing their will on employees, just as they </a:t>
            </a:r>
            <a:r>
              <a:rPr lang="en-US" sz="1200" kern="1200" baseline="0" dirty="0" err="1" smtClean="0">
                <a:solidFill>
                  <a:schemeClr val="tx1"/>
                </a:solidFill>
                <a:latin typeface="+mn-lt"/>
                <a:ea typeface="+mn-ea"/>
                <a:cs typeface="+mn-cs"/>
              </a:rPr>
              <a:t>criticised</a:t>
            </a:r>
            <a:r>
              <a:rPr lang="en-US" sz="1200" kern="1200" baseline="0" dirty="0" smtClean="0">
                <a:solidFill>
                  <a:schemeClr val="tx1"/>
                </a:solidFill>
                <a:latin typeface="+mn-lt"/>
                <a:ea typeface="+mn-ea"/>
                <a:cs typeface="+mn-cs"/>
              </a:rPr>
              <a:t> theory X proponents for doing so. Managers must remember that each of their employees is unique and should be understood and treated as such. Therefore, external motivation should be flexible enough to accommodate each unique person in the organization. People should not be forced to fit into a rigid theory or into one manager's viewpoint.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28</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smtClean="0">
                <a:solidFill>
                  <a:schemeClr val="tx1"/>
                </a:solidFill>
                <a:latin typeface="+mn-lt"/>
                <a:ea typeface="+mn-ea"/>
                <a:cs typeface="+mn-cs"/>
              </a:rPr>
              <a:t>Herzberg's Motivation-Hygiene Theory </a:t>
            </a:r>
          </a:p>
          <a:p>
            <a:r>
              <a:rPr lang="en-US" sz="1200" kern="1200" baseline="0" dirty="0" smtClean="0">
                <a:solidFill>
                  <a:schemeClr val="tx1"/>
                </a:solidFill>
                <a:latin typeface="+mn-lt"/>
                <a:ea typeface="+mn-ea"/>
                <a:cs typeface="+mn-cs"/>
              </a:rPr>
              <a:t>The theory of motivation advanced by Frederick Herzberg and associates has been referred to as the motivation-hygiene (M-H) theory, the motivation-maintenance theory, and the two-factors theory. It is a theory of external motivation because the manager control the factors which produce job satisfaction or dissatisfaction. The data of the original study were gathered from interviews with over two hundred Pittsburgh accountants and engineers. These interviews sought to determine factors in the job which were present when the employees felt exceptionally happy or exceptionally unhappy with their jobs. From these interviews, a two-factor hypothesis was developed.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29</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kern="1200" baseline="0" dirty="0" smtClean="0">
                <a:solidFill>
                  <a:schemeClr val="tx1"/>
                </a:solidFill>
                <a:latin typeface="+mn-lt"/>
                <a:ea typeface="+mn-ea"/>
                <a:cs typeface="+mn-cs"/>
              </a:rPr>
              <a:t>The conclusion drawn from the interviews was that, in the majority of cases, reports of feeling happy were not brought about by the absence of the factors that cause dissatisfaction, but instead by the presence of the factors that cause dissatisfaction, but instead by the presence of the factors-the researchers classified as "satisfiers", "motivators", or "intrinsic factors". As seen in Figure 2 some factors may serve as both satisfiers and </a:t>
            </a:r>
            <a:r>
              <a:rPr lang="en-US" sz="1200" kern="1200" baseline="0" dirty="0" err="1" smtClean="0">
                <a:solidFill>
                  <a:schemeClr val="tx1"/>
                </a:solidFill>
                <a:latin typeface="+mn-lt"/>
                <a:ea typeface="+mn-ea"/>
                <a:cs typeface="+mn-cs"/>
              </a:rPr>
              <a:t>dissatisfiers</a:t>
            </a:r>
            <a:r>
              <a:rPr lang="en-US" sz="1200" kern="1200" baseline="0" dirty="0" smtClean="0">
                <a:solidFill>
                  <a:schemeClr val="tx1"/>
                </a:solidFill>
                <a:latin typeface="+mn-lt"/>
                <a:ea typeface="+mn-ea"/>
                <a:cs typeface="+mn-cs"/>
              </a:rPr>
              <a:t>. </a:t>
            </a:r>
          </a:p>
          <a:p>
            <a:r>
              <a:rPr lang="en-US" sz="1200" kern="1200" baseline="0" dirty="0" smtClean="0">
                <a:solidFill>
                  <a:schemeClr val="tx1"/>
                </a:solidFill>
                <a:latin typeface="+mn-lt"/>
                <a:ea typeface="+mn-ea"/>
                <a:cs typeface="+mn-cs"/>
              </a:rPr>
              <a:t>The satisfiers relate to the content or nature of the job and describe the employee's relationship to what he does. These factors that lead to satisfaction include achievement, recognition, the intrinsic characteristics\of the work </a:t>
            </a:r>
            <a:r>
              <a:rPr lang="en-US" sz="1200" kern="1200" baseline="0" dirty="0" err="1" smtClean="0">
                <a:solidFill>
                  <a:schemeClr val="tx1"/>
                </a:solidFill>
                <a:latin typeface="+mn-lt"/>
                <a:ea typeface="+mn-ea"/>
                <a:cs typeface="+mn-cs"/>
              </a:rPr>
              <a:t>iteself</a:t>
            </a:r>
            <a:r>
              <a:rPr lang="en-US" sz="1200" kern="1200" baseline="0" dirty="0" smtClean="0">
                <a:solidFill>
                  <a:schemeClr val="tx1"/>
                </a:solidFill>
                <a:latin typeface="+mn-lt"/>
                <a:ea typeface="+mn-ea"/>
                <a:cs typeface="+mn-cs"/>
              </a:rPr>
              <a:t>, responsibility, and advancement. When these factors fall below an acceptable level, they contribute very little to job dissatisfaction. If job does not offer an employee advancement, challenging work, responsibility, recognition for a job well clone, or the opportunity to complete a task successfully, he will not necessarily be dissatisfied with it, but neither will he derive any satisfaction from it. Conversely, when feelings of unhappiness were reported, they were not brought about by the absence of the satisfier factors, but by the absence of "</a:t>
            </a:r>
            <a:r>
              <a:rPr lang="en-US" sz="1200" kern="1200" baseline="0" dirty="0" err="1" smtClean="0">
                <a:solidFill>
                  <a:schemeClr val="tx1"/>
                </a:solidFill>
                <a:latin typeface="+mn-lt"/>
                <a:ea typeface="+mn-ea"/>
                <a:cs typeface="+mn-cs"/>
              </a:rPr>
              <a:t>dissatisfier</a:t>
            </a:r>
            <a:r>
              <a:rPr lang="en-US" sz="1200" kern="1200" baseline="0" dirty="0" smtClean="0">
                <a:solidFill>
                  <a:schemeClr val="tx1"/>
                </a:solidFill>
                <a:latin typeface="+mn-lt"/>
                <a:ea typeface="+mn-ea"/>
                <a:cs typeface="+mn-cs"/>
              </a:rPr>
              <a:t>", "maintenance", or "extrinsic" factors. Herzberg called these factors "hygiene" factors "because they act in a manner analogous to the principles of mental hygiene. Hygiene operates to remove health hazards from the environment of man. It is not curative; it is rather, a preventive." Hygiene factors describe the employee's relationship to the context or environment in which he/she performs his/her work. Therefore, satisfiers relate to what an employee does, </a:t>
            </a:r>
            <a:r>
              <a:rPr lang="en-US" sz="1200" kern="1200" baseline="0" dirty="0" err="1" smtClean="0">
                <a:solidFill>
                  <a:schemeClr val="tx1"/>
                </a:solidFill>
                <a:latin typeface="+mn-lt"/>
                <a:ea typeface="+mn-ea"/>
                <a:cs typeface="+mn-cs"/>
              </a:rPr>
              <a:t>dissatisfiers</a:t>
            </a:r>
            <a:r>
              <a:rPr lang="en-US" sz="1200" kern="1200" baseline="0" dirty="0" smtClean="0">
                <a:solidFill>
                  <a:schemeClr val="tx1"/>
                </a:solidFill>
                <a:latin typeface="+mn-lt"/>
                <a:ea typeface="+mn-ea"/>
                <a:cs typeface="+mn-cs"/>
              </a:rPr>
              <a:t> to the environment in which he does it. </a:t>
            </a:r>
            <a:r>
              <a:rPr lang="en-US" sz="1200" kern="1200" baseline="0" dirty="0" err="1" smtClean="0">
                <a:solidFill>
                  <a:schemeClr val="tx1"/>
                </a:solidFill>
                <a:latin typeface="+mn-lt"/>
                <a:ea typeface="+mn-ea"/>
                <a:cs typeface="+mn-cs"/>
              </a:rPr>
              <a:t>Dissatisfiers</a:t>
            </a:r>
            <a:r>
              <a:rPr lang="en-US" sz="1200" kern="1200" baseline="0" dirty="0" smtClean="0">
                <a:solidFill>
                  <a:schemeClr val="tx1"/>
                </a:solidFill>
                <a:latin typeface="+mn-lt"/>
                <a:ea typeface="+mn-ea"/>
                <a:cs typeface="+mn-cs"/>
              </a:rPr>
              <a:t> include company policy and administration, technical supervision, salary, interpersonal relations with the supervisor, and working conditions. When the hygiene factors fall below what the employee considers an acceptable level, he becomes </a:t>
            </a:r>
            <a:r>
              <a:rPr lang="en-US" sz="1200" kern="1200" baseline="0" dirty="0" err="1" smtClean="0">
                <a:solidFill>
                  <a:schemeClr val="tx1"/>
                </a:solidFill>
                <a:latin typeface="+mn-lt"/>
                <a:ea typeface="+mn-ea"/>
                <a:cs typeface="+mn-cs"/>
              </a:rPr>
              <a:t>dissatified</a:t>
            </a:r>
            <a:r>
              <a:rPr lang="en-US" sz="1200" kern="1200" baseline="0" dirty="0" smtClean="0">
                <a:solidFill>
                  <a:schemeClr val="tx1"/>
                </a:solidFill>
                <a:latin typeface="+mn-lt"/>
                <a:ea typeface="+mn-ea"/>
                <a:cs typeface="+mn-cs"/>
              </a:rPr>
              <a:t>. However, at or above the acceptable level, dissatisfaction is removed. This absence of dissatisfaction leads only to a neutral state, not to any degree of satisfaction. An employee who considers his job to have satisfactory supervision, interpersonal relations, company policy and working conditions will not be dissatisfied with it, but neither will he necessarily be satisfied with it. </a:t>
            </a:r>
          </a:p>
          <a:p>
            <a:r>
              <a:rPr lang="en-US" sz="1200" kern="1200" baseline="0" dirty="0" smtClean="0">
                <a:solidFill>
                  <a:schemeClr val="tx1"/>
                </a:solidFill>
                <a:latin typeface="+mn-lt"/>
                <a:ea typeface="+mn-ea"/>
                <a:cs typeface="+mn-cs"/>
              </a:rPr>
              <a:t>In </a:t>
            </a:r>
            <a:r>
              <a:rPr lang="en-US" sz="1200" kern="1200" baseline="0" dirty="0" err="1" smtClean="0">
                <a:solidFill>
                  <a:schemeClr val="tx1"/>
                </a:solidFill>
                <a:latin typeface="+mn-lt"/>
                <a:ea typeface="+mn-ea"/>
                <a:cs typeface="+mn-cs"/>
              </a:rPr>
              <a:t>summarising</a:t>
            </a:r>
            <a:r>
              <a:rPr lang="en-US" sz="1200" kern="1200" baseline="0" dirty="0" smtClean="0">
                <a:solidFill>
                  <a:schemeClr val="tx1"/>
                </a:solidFill>
                <a:latin typeface="+mn-lt"/>
                <a:ea typeface="+mn-ea"/>
                <a:cs typeface="+mn-cs"/>
              </a:rPr>
              <a:t> the major findings of the original Herzberg study, it is the hygiene factors that affect job dissatisfaction and the motivators that affect job satisfaction. Hygiene factors help man avoid unpleasantness, whereas, the motivator factors make people happy with their jobs by serving man's need for psychological growth. Herzberg's theory implies that managers should be concerned with two views of their employees' job attitudes-what makes them happy-and quite distinctly-what makes them unhappy. The traditional assumptions of motivation theory that wage incentives and improved interpersonal relations and working conditions would lead to increased productivity and lower absenteeism and turnover is an error. All these factors can do is to remove dissatisfaction and prevent problems. They cannot lead to positive attitudes but can only eliminate negative attitude. Only the motivator factors can lead workers to perform as their managers desire.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31</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baseline="0" dirty="0" smtClean="0">
                <a:solidFill>
                  <a:schemeClr val="tx1"/>
                </a:solidFill>
                <a:latin typeface="+mn-lt"/>
                <a:ea typeface="+mn-ea"/>
                <a:cs typeface="+mn-cs"/>
              </a:rPr>
              <a:t>Job Enrichment </a:t>
            </a:r>
          </a:p>
          <a:p>
            <a:r>
              <a:rPr lang="en-US" sz="1200" kern="1200" baseline="0" dirty="0" err="1" smtClean="0">
                <a:solidFill>
                  <a:schemeClr val="tx1"/>
                </a:solidFill>
                <a:latin typeface="+mn-lt"/>
                <a:ea typeface="+mn-ea"/>
                <a:cs typeface="+mn-cs"/>
              </a:rPr>
              <a:t>Inspite</a:t>
            </a:r>
            <a:r>
              <a:rPr lang="en-US" sz="1200" kern="1200" baseline="0" dirty="0" smtClean="0">
                <a:solidFill>
                  <a:schemeClr val="tx1"/>
                </a:solidFill>
                <a:latin typeface="+mn-lt"/>
                <a:ea typeface="+mn-ea"/>
                <a:cs typeface="+mn-cs"/>
              </a:rPr>
              <a:t> of the over forty studies criticizing Herzberg's theory, it is still significant because it separates motivators from hygiene factors. This separation has led to the concept of "job enrichment". Using Herzberg's terminology, job enrichment seeks to provide jobs with more motivational factors than they had before. But before these motivational factors can be increased, the hygiene factors must be maintained at a high level in order to neutralize dissatisfaction. If the hygiene factors decline, the employee's dissatisfaction will increase, and he will become less responsive to the company's attempt to enrich his job. Since it seeks to bring more motivational factors to the job, job enrichment attempts to increase the employee's responsibility and recognition, while it offers increased opportunities for challenging work and advancement.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32</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tx1"/>
                </a:solidFill>
                <a:latin typeface="+mn-lt"/>
                <a:ea typeface="+mn-ea"/>
                <a:cs typeface="+mn-cs"/>
              </a:rPr>
              <a:t>Relationship of the Theories of Maslow, McGregor and Herzberg</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The theories of Maslow, McGregor and Herzberg all seem to approach motivation from a differently perspective. But when these theories are compared in Figure 3, it can be seen that they all emphasize similar sets of relationships. Maslow views the rarely satisfied higher-level needs as the motivating force being a worker. Herzberg sees "satisfiers" as motivating after the hygiene factors have neutralized dissatisfaction. McGregor approaches motivation through his theory Y which is based on assumptions concerning the motives of workers. Therefore, all three theories are relevant to studies of motivation and particularly external motivation. The three lower-level needs in Maslow's </a:t>
            </a:r>
            <a:r>
              <a:rPr lang="en-US" sz="1200" kern="1200" baseline="0" dirty="0" err="1" smtClean="0">
                <a:solidFill>
                  <a:schemeClr val="tx1"/>
                </a:solidFill>
                <a:latin typeface="+mn-lt"/>
                <a:ea typeface="+mn-ea"/>
                <a:cs typeface="+mn-cs"/>
              </a:rPr>
              <a:t>hiearchy</a:t>
            </a:r>
            <a:r>
              <a:rPr lang="en-US" sz="1200" kern="1200" baseline="0" dirty="0" smtClean="0">
                <a:solidFill>
                  <a:schemeClr val="tx1"/>
                </a:solidFill>
                <a:latin typeface="+mn-lt"/>
                <a:ea typeface="+mn-ea"/>
                <a:cs typeface="+mn-cs"/>
              </a:rPr>
              <a:t> of need theory, physiological, safety, and social, are all relatively satisfied in our industrial society.</a:t>
            </a:r>
          </a:p>
        </p:txBody>
      </p:sp>
      <p:sp>
        <p:nvSpPr>
          <p:cNvPr id="4" name="Slide Number Placeholder 3"/>
          <p:cNvSpPr>
            <a:spLocks noGrp="1"/>
          </p:cNvSpPr>
          <p:nvPr>
            <p:ph type="sldNum" sz="quarter" idx="10"/>
          </p:nvPr>
        </p:nvSpPr>
        <p:spPr/>
        <p:txBody>
          <a:bodyPr/>
          <a:lstStyle/>
          <a:p>
            <a:fld id="{6E04C938-7FB1-4297-97B6-E7228C0C11F3}" type="slidenum">
              <a:rPr lang="en-US" smtClean="0"/>
              <a:pPr/>
              <a:t>33</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Criticism of the Self-</a:t>
            </a:r>
            <a:r>
              <a:rPr lang="en-US" b="1" dirty="0" err="1" smtClean="0"/>
              <a:t>Actualising</a:t>
            </a:r>
            <a:r>
              <a:rPr lang="en-US" b="1" dirty="0" smtClean="0"/>
              <a:t> Person Theory</a:t>
            </a:r>
          </a:p>
          <a:p>
            <a:r>
              <a:rPr lang="en-US" sz="1200" kern="1200" baseline="0" dirty="0" smtClean="0">
                <a:solidFill>
                  <a:schemeClr val="tx1"/>
                </a:solidFill>
                <a:latin typeface="+mn-lt"/>
                <a:ea typeface="+mn-ea"/>
                <a:cs typeface="+mn-cs"/>
              </a:rPr>
              <a:t>External motivation based on the self-</a:t>
            </a:r>
            <a:r>
              <a:rPr lang="en-US" sz="1200" kern="1200" baseline="0" dirty="0" err="1" smtClean="0">
                <a:solidFill>
                  <a:schemeClr val="tx1"/>
                </a:solidFill>
                <a:latin typeface="+mn-lt"/>
                <a:ea typeface="+mn-ea"/>
                <a:cs typeface="+mn-cs"/>
              </a:rPr>
              <a:t>actualising</a:t>
            </a:r>
            <a:r>
              <a:rPr lang="en-US" sz="1200" kern="1200" baseline="0" dirty="0" smtClean="0">
                <a:solidFill>
                  <a:schemeClr val="tx1"/>
                </a:solidFill>
                <a:latin typeface="+mn-lt"/>
                <a:ea typeface="+mn-ea"/>
                <a:cs typeface="+mn-cs"/>
              </a:rPr>
              <a:t> theories of Maslow, McGregor and Herzberg has not gone without criticism. Based on the findings generated by his research, </a:t>
            </a:r>
            <a:r>
              <a:rPr lang="en-US" sz="1200" kern="1200" baseline="0" dirty="0" err="1" smtClean="0">
                <a:solidFill>
                  <a:schemeClr val="tx1"/>
                </a:solidFill>
                <a:latin typeface="+mn-lt"/>
                <a:ea typeface="+mn-ea"/>
                <a:cs typeface="+mn-cs"/>
              </a:rPr>
              <a:t>Dubin</a:t>
            </a:r>
            <a:r>
              <a:rPr lang="en-US" sz="1200" kern="1200" baseline="0" dirty="0" smtClean="0">
                <a:solidFill>
                  <a:schemeClr val="tx1"/>
                </a:solidFill>
                <a:latin typeface="+mn-lt"/>
                <a:ea typeface="+mn-ea"/>
                <a:cs typeface="+mn-cs"/>
              </a:rPr>
              <a:t> concluded that "work is no longer a central life interested of workers". This leads to the conclusion that it is erroneous to assume that all workers seek to satisfy their esteem and self-actualization needs on the job. Many workers view the job as a means to an end and seek fulfillment off the job. Thus some of the authors strongly feel that external motivation based on self-actualizing theories will not lead to desired results. It should be considered as an ethical concept than a physiological reality. This, however, is a very strong view and cannot always be accepted.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36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Vroom Model-A Contingency View </a:t>
            </a:r>
          </a:p>
          <a:p>
            <a:r>
              <a:rPr lang="en-US" sz="1200" kern="1200" baseline="0" dirty="0" smtClean="0">
                <a:solidFill>
                  <a:schemeClr val="tx1"/>
                </a:solidFill>
                <a:latin typeface="+mn-lt"/>
                <a:ea typeface="+mn-ea"/>
                <a:cs typeface="+mn-cs"/>
              </a:rPr>
              <a:t>Victor Vroom looked at effective motivation not in a uniform configuration of external motivators. Instead, motivation is the result of three major factors. </a:t>
            </a:r>
          </a:p>
          <a:p>
            <a:pPr marL="228600" indent="-228600">
              <a:buFont typeface="+mj-lt"/>
              <a:buAutoNum type="arabicPeriod"/>
            </a:pPr>
            <a:r>
              <a:rPr lang="en-US" sz="1200" kern="1200" baseline="0" dirty="0" smtClean="0">
                <a:solidFill>
                  <a:schemeClr val="tx1"/>
                </a:solidFill>
                <a:latin typeface="+mn-lt"/>
                <a:ea typeface="+mn-ea"/>
                <a:cs typeface="+mn-cs"/>
              </a:rPr>
              <a:t>The first are the goals a person wants to achieve-that is the main emphasis and not the internal state. No judgment is made about what needs may create the desire for these goals. </a:t>
            </a:r>
          </a:p>
          <a:p>
            <a:pPr marL="228600" indent="-228600">
              <a:buFont typeface="+mj-lt"/>
              <a:buAutoNum type="arabicPeriod"/>
            </a:pPr>
            <a:r>
              <a:rPr lang="en-US" sz="1200" kern="1200" baseline="0" dirty="0" smtClean="0">
                <a:solidFill>
                  <a:schemeClr val="tx1"/>
                </a:solidFill>
                <a:latin typeface="+mn-lt"/>
                <a:ea typeface="+mn-ea"/>
                <a:cs typeface="+mn-cs"/>
              </a:rPr>
              <a:t>The second major factor affecting productivity is a relationship a person perceives between productivity and personal goal achievement can high productivity lead to one's goal achievement. If yes, then high productivity will be seen as desirable and valuable. </a:t>
            </a:r>
          </a:p>
          <a:p>
            <a:pPr marL="228600" indent="-228600">
              <a:buFont typeface="+mj-lt"/>
              <a:buAutoNum type="arabicPeriod"/>
            </a:pPr>
            <a:r>
              <a:rPr lang="en-US" sz="1200" kern="1200" baseline="0" dirty="0" smtClean="0">
                <a:solidFill>
                  <a:schemeClr val="tx1"/>
                </a:solidFill>
                <a:latin typeface="+mn-lt"/>
                <a:ea typeface="+mn-ea"/>
                <a:cs typeface="+mn-cs"/>
              </a:rPr>
              <a:t>A final factor must also be considered, however. To what extent can a person influence his or her own productivity? If an individual believes that there is a little or nothing he can do to influence his output, his attempts to do so may be weak or nonexistent.. Again, it is his perception of ability to affect his productivity that counts. </a:t>
            </a:r>
          </a:p>
          <a:p>
            <a:r>
              <a:rPr lang="en-US" sz="1200" kern="1200" baseline="0" dirty="0" smtClean="0">
                <a:solidFill>
                  <a:schemeClr val="tx1"/>
                </a:solidFill>
                <a:latin typeface="+mn-lt"/>
                <a:ea typeface="+mn-ea"/>
                <a:cs typeface="+mn-cs"/>
              </a:rPr>
              <a:t>Putting these factors together provides the basis of the Vroom model. An interpretation of the model is shown in Figure 4. It illustrates that all three factors are determinants of an individual's level of productivity, and it emphasizes the </a:t>
            </a:r>
            <a:r>
              <a:rPr lang="en-US" sz="1200" kern="1200" baseline="0" dirty="0" err="1" smtClean="0">
                <a:solidFill>
                  <a:schemeClr val="tx1"/>
                </a:solidFill>
                <a:latin typeface="+mn-lt"/>
                <a:ea typeface="+mn-ea"/>
                <a:cs typeface="+mn-cs"/>
              </a:rPr>
              <a:t>likehood</a:t>
            </a:r>
            <a:r>
              <a:rPr lang="en-US" sz="1200" kern="1200" baseline="0" dirty="0" smtClean="0">
                <a:solidFill>
                  <a:schemeClr val="tx1"/>
                </a:solidFill>
                <a:latin typeface="+mn-lt"/>
                <a:ea typeface="+mn-ea"/>
                <a:cs typeface="+mn-cs"/>
              </a:rPr>
              <a:t> of differences in motivational states among different persons.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37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Vroom Model-A Contingency View </a:t>
            </a:r>
          </a:p>
          <a:p>
            <a:r>
              <a:rPr lang="en-US" sz="1200" kern="1200" baseline="0" dirty="0" smtClean="0">
                <a:solidFill>
                  <a:schemeClr val="tx1"/>
                </a:solidFill>
                <a:latin typeface="+mn-lt"/>
                <a:ea typeface="+mn-ea"/>
                <a:cs typeface="+mn-cs"/>
              </a:rPr>
              <a:t>Victor Vroom looked at effective motivation not in a uniform configuration of external motivators. Instead, motivation is the result of three major factors. </a:t>
            </a:r>
          </a:p>
          <a:p>
            <a:pPr marL="228600" indent="-228600">
              <a:buFont typeface="+mj-lt"/>
              <a:buAutoNum type="arabicPeriod"/>
            </a:pPr>
            <a:r>
              <a:rPr lang="en-US" sz="1200" kern="1200" baseline="0" dirty="0" smtClean="0">
                <a:solidFill>
                  <a:schemeClr val="tx1"/>
                </a:solidFill>
                <a:latin typeface="+mn-lt"/>
                <a:ea typeface="+mn-ea"/>
                <a:cs typeface="+mn-cs"/>
              </a:rPr>
              <a:t>The first are the goals a person wants to achieve-that is the main emphasis and not the internal state. No judgment is made about what needs may create the desire for these goals. </a:t>
            </a:r>
          </a:p>
          <a:p>
            <a:pPr marL="228600" indent="-228600">
              <a:buFont typeface="+mj-lt"/>
              <a:buAutoNum type="arabicPeriod"/>
            </a:pPr>
            <a:r>
              <a:rPr lang="en-US" sz="1200" kern="1200" baseline="0" dirty="0" smtClean="0">
                <a:solidFill>
                  <a:schemeClr val="tx1"/>
                </a:solidFill>
                <a:latin typeface="+mn-lt"/>
                <a:ea typeface="+mn-ea"/>
                <a:cs typeface="+mn-cs"/>
              </a:rPr>
              <a:t>The second major factor affecting productivity is a relationship a person perceives between productivity and personal goal achievement can high productivity lead to one's goal achievement. If yes, then high productivity will be seen as desirable and valuable. </a:t>
            </a:r>
          </a:p>
          <a:p>
            <a:pPr marL="228600" indent="-228600">
              <a:buFont typeface="+mj-lt"/>
              <a:buAutoNum type="arabicPeriod"/>
            </a:pPr>
            <a:r>
              <a:rPr lang="en-US" sz="1200" kern="1200" baseline="0" dirty="0" smtClean="0">
                <a:solidFill>
                  <a:schemeClr val="tx1"/>
                </a:solidFill>
                <a:latin typeface="+mn-lt"/>
                <a:ea typeface="+mn-ea"/>
                <a:cs typeface="+mn-cs"/>
              </a:rPr>
              <a:t>A final factor must also be considered, however. To what extent can a person influence his or her own productivity? If an individual believes that there is a little or nothing he can do to influence his output, his attempts to do so may be weak or nonexistent.. Again, it is his perception of ability to affect his productivity that counts. </a:t>
            </a:r>
          </a:p>
          <a:p>
            <a:r>
              <a:rPr lang="en-US" sz="1200" kern="1200" baseline="0" dirty="0" smtClean="0">
                <a:solidFill>
                  <a:schemeClr val="tx1"/>
                </a:solidFill>
                <a:latin typeface="+mn-lt"/>
                <a:ea typeface="+mn-ea"/>
                <a:cs typeface="+mn-cs"/>
              </a:rPr>
              <a:t>Putting these factors together provides the basis of the Vroom model. An interpretation of the model is shown in Figure 4. It illustrates that all three factors are determinants of an individual's level of productivity, and it emphasizes the </a:t>
            </a:r>
            <a:r>
              <a:rPr lang="en-US" sz="1200" kern="1200" baseline="0" dirty="0" err="1" smtClean="0">
                <a:solidFill>
                  <a:schemeClr val="tx1"/>
                </a:solidFill>
                <a:latin typeface="+mn-lt"/>
                <a:ea typeface="+mn-ea"/>
                <a:cs typeface="+mn-cs"/>
              </a:rPr>
              <a:t>likehood</a:t>
            </a:r>
            <a:r>
              <a:rPr lang="en-US" sz="1200" kern="1200" baseline="0" dirty="0" smtClean="0">
                <a:solidFill>
                  <a:schemeClr val="tx1"/>
                </a:solidFill>
                <a:latin typeface="+mn-lt"/>
                <a:ea typeface="+mn-ea"/>
                <a:cs typeface="+mn-cs"/>
              </a:rPr>
              <a:t> of differences in motivational states among different persons.</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38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Vroom Model-A Contingency View </a:t>
            </a:r>
          </a:p>
          <a:p>
            <a:r>
              <a:rPr lang="en-US" sz="1200" kern="1200" baseline="0" dirty="0" smtClean="0">
                <a:solidFill>
                  <a:schemeClr val="tx1"/>
                </a:solidFill>
                <a:latin typeface="+mn-lt"/>
                <a:ea typeface="+mn-ea"/>
                <a:cs typeface="+mn-cs"/>
              </a:rPr>
              <a:t>Victor Vroom looked at effective motivation not in a uniform configuration of external motivators. Instead, motivation is the result of three major factors. </a:t>
            </a:r>
          </a:p>
          <a:p>
            <a:pPr marL="228600" indent="-228600">
              <a:buFont typeface="+mj-lt"/>
              <a:buAutoNum type="arabicPeriod"/>
            </a:pPr>
            <a:r>
              <a:rPr lang="en-US" sz="1200" kern="1200" baseline="0" dirty="0" smtClean="0">
                <a:solidFill>
                  <a:schemeClr val="tx1"/>
                </a:solidFill>
                <a:latin typeface="+mn-lt"/>
                <a:ea typeface="+mn-ea"/>
                <a:cs typeface="+mn-cs"/>
              </a:rPr>
              <a:t>The first are the goals a person wants to achieve-that is the main emphasis and not the internal state. No judgment is made about what needs may create the desire for these goals. </a:t>
            </a:r>
          </a:p>
          <a:p>
            <a:pPr marL="228600" indent="-228600">
              <a:buFont typeface="+mj-lt"/>
              <a:buAutoNum type="arabicPeriod"/>
            </a:pPr>
            <a:r>
              <a:rPr lang="en-US" sz="1200" kern="1200" baseline="0" dirty="0" smtClean="0">
                <a:solidFill>
                  <a:schemeClr val="tx1"/>
                </a:solidFill>
                <a:latin typeface="+mn-lt"/>
                <a:ea typeface="+mn-ea"/>
                <a:cs typeface="+mn-cs"/>
              </a:rPr>
              <a:t>The second major factor affecting productivity is a relationship a person perceives between productivity and personal goal achievement can high productivity lead to one's goal achievement. If yes, then high productivity will be seen as desirable and valuable. </a:t>
            </a:r>
          </a:p>
          <a:p>
            <a:pPr marL="228600" indent="-228600">
              <a:buFont typeface="+mj-lt"/>
              <a:buAutoNum type="arabicPeriod"/>
            </a:pPr>
            <a:r>
              <a:rPr lang="en-US" sz="1200" kern="1200" baseline="0" dirty="0" smtClean="0">
                <a:solidFill>
                  <a:schemeClr val="tx1"/>
                </a:solidFill>
                <a:latin typeface="+mn-lt"/>
                <a:ea typeface="+mn-ea"/>
                <a:cs typeface="+mn-cs"/>
              </a:rPr>
              <a:t>A final factor must also be considered, however. To what extent can a person influence his or her own productivity? If an individual believes that there is a little or nothing he can do to influence his output, his attempts to do so may be weak or nonexistent.. Again, it is his perception of ability to affect his productivity that counts. </a:t>
            </a:r>
          </a:p>
          <a:p>
            <a:r>
              <a:rPr lang="en-US" sz="1200" kern="1200" baseline="0" dirty="0" smtClean="0">
                <a:solidFill>
                  <a:schemeClr val="tx1"/>
                </a:solidFill>
                <a:latin typeface="+mn-lt"/>
                <a:ea typeface="+mn-ea"/>
                <a:cs typeface="+mn-cs"/>
              </a:rPr>
              <a:t>Putting these factors together provides the basis of the Vroom model. An interpretation of the model is shown in Figure 4. It illustrates that all three factors are determinants of an individual's level of productivity, and it emphasizes the </a:t>
            </a:r>
            <a:r>
              <a:rPr lang="en-US" sz="1200" kern="1200" baseline="0" dirty="0" err="1" smtClean="0">
                <a:solidFill>
                  <a:schemeClr val="tx1"/>
                </a:solidFill>
                <a:latin typeface="+mn-lt"/>
                <a:ea typeface="+mn-ea"/>
                <a:cs typeface="+mn-cs"/>
              </a:rPr>
              <a:t>likehood</a:t>
            </a:r>
            <a:r>
              <a:rPr lang="en-US" sz="1200" kern="1200" baseline="0" dirty="0" smtClean="0">
                <a:solidFill>
                  <a:schemeClr val="tx1"/>
                </a:solidFill>
                <a:latin typeface="+mn-lt"/>
                <a:ea typeface="+mn-ea"/>
                <a:cs typeface="+mn-cs"/>
              </a:rPr>
              <a:t> of differences in motivational states among different persons. </a:t>
            </a:r>
            <a:endParaRPr lang="en-US" dirty="0" smtClean="0"/>
          </a:p>
        </p:txBody>
      </p:sp>
      <p:sp>
        <p:nvSpPr>
          <p:cNvPr id="4" name="Slide Number Placeholder 3"/>
          <p:cNvSpPr>
            <a:spLocks noGrp="1"/>
          </p:cNvSpPr>
          <p:nvPr>
            <p:ph type="sldNum" sz="quarter" idx="10"/>
          </p:nvPr>
        </p:nvSpPr>
        <p:spPr/>
        <p:txBody>
          <a:bodyPr/>
          <a:lstStyle/>
          <a:p>
            <a:fld id="{6E04C938-7FB1-4297-97B6-E7228C0C11F3}" type="slidenum">
              <a:rPr lang="en-US" smtClean="0"/>
              <a:pPr/>
              <a:t>39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Maslow's theory is based on the following proposition: </a:t>
            </a:r>
          </a:p>
          <a:p>
            <a:r>
              <a:rPr lang="en-US" sz="1200" kern="1200" baseline="0" dirty="0" smtClean="0">
                <a:solidFill>
                  <a:schemeClr val="tx1"/>
                </a:solidFill>
                <a:latin typeface="+mn-lt"/>
                <a:ea typeface="+mn-ea"/>
                <a:cs typeface="+mn-cs"/>
              </a:rPr>
              <a:t>1. Man's needs are arranged in a hierarchy of importance, ranging from the lowest need-physiological-to safety, love (social), esteem (ego), and finally, self-actualization. This hierarchy of "prepotency" or urgency of satisfaction means that the most urgent need will monopolize the individual's attention </a:t>
            </a:r>
          </a:p>
          <a:p>
            <a:r>
              <a:rPr lang="en-US" sz="1200" kern="1200" baseline="0" dirty="0" smtClean="0">
                <a:solidFill>
                  <a:schemeClr val="tx1"/>
                </a:solidFill>
                <a:latin typeface="+mn-lt"/>
                <a:ea typeface="+mn-ea"/>
                <a:cs typeface="+mn-cs"/>
              </a:rPr>
              <a:t>while less </a:t>
            </a:r>
            <a:r>
              <a:rPr lang="en-US" sz="1200" kern="1200" baseline="0" dirty="0" err="1" smtClean="0">
                <a:solidFill>
                  <a:schemeClr val="tx1"/>
                </a:solidFill>
                <a:latin typeface="+mn-lt"/>
                <a:ea typeface="+mn-ea"/>
                <a:cs typeface="+mn-cs"/>
              </a:rPr>
              <a:t>prepotent</a:t>
            </a:r>
            <a:r>
              <a:rPr lang="en-US" sz="1200" kern="1200" baseline="0" dirty="0" smtClean="0">
                <a:solidFill>
                  <a:schemeClr val="tx1"/>
                </a:solidFill>
                <a:latin typeface="+mn-lt"/>
                <a:ea typeface="+mn-ea"/>
                <a:cs typeface="+mn-cs"/>
              </a:rPr>
              <a:t> needs are minimized, even forgotten. Maslow's hierarchy is shown as Figure 1.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2. Man is continually wanting, therefore, all needs are never fully satisfied. As soon as one need is satisfied, its prepotency diminishes, and another need emerges to replace it. This is never-ending process, which serves to motivate man to strive to satisfy his needs.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3. Once a need is fairly well satisfied, it no longer motivated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Man is then motivated by the next higher level of unsatisfied need, but he can be motivated in a reverse direction if a lower-level need is threatened.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4. The needs are interdependent and overlapping. Since one need does not disappear when another emerges, all needs tend to be partially satisfied in each area.</a:t>
            </a:r>
          </a:p>
          <a:p>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10</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Like the Vroom model, the stimulus-response approach makes not judgment concerning a person's needs and feelings. Instead it converges rewarding desired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40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Apart from stimulus and response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is caused by external stimuli. Therefore,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can be changed by changing the environment in which one functions. This is called operant conditioning. By rewarding desired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and punishing or ignoring undesirable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an individual or group can influence others in a desired direction.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43</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Apart from stimulus and response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is caused by external stimuli. Therefore,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can be changed by changing the environment in which one functions. This is called operant conditioning. By rewarding desired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and punishing or ignoring undesirable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an individual or group can influence others in a desired direction.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44</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The following steps an organization should take to use the </a:t>
            </a:r>
            <a:r>
              <a:rPr lang="en-US" sz="1200" kern="1200" baseline="0" dirty="0" err="1" smtClean="0">
                <a:solidFill>
                  <a:schemeClr val="tx1"/>
                </a:solidFill>
                <a:latin typeface="+mn-lt"/>
                <a:ea typeface="+mn-ea"/>
                <a:cs typeface="+mn-cs"/>
              </a:rPr>
              <a:t>behaviouristic</a:t>
            </a:r>
            <a:r>
              <a:rPr lang="en-US" sz="1200" kern="1200" baseline="0" dirty="0" smtClean="0">
                <a:solidFill>
                  <a:schemeClr val="tx1"/>
                </a:solidFill>
                <a:latin typeface="+mn-lt"/>
                <a:ea typeface="+mn-ea"/>
                <a:cs typeface="+mn-cs"/>
              </a:rPr>
              <a:t> approach effectively: </a:t>
            </a:r>
          </a:p>
          <a:p>
            <a:pPr marL="228600" indent="-228600">
              <a:buFont typeface="Arial" pitchFamily="34" charset="0"/>
              <a:buChar char="•"/>
            </a:pPr>
            <a:r>
              <a:rPr lang="en-US" sz="1200" kern="1200" baseline="0" dirty="0" smtClean="0">
                <a:solidFill>
                  <a:schemeClr val="tx1"/>
                </a:solidFill>
                <a:latin typeface="+mn-lt"/>
                <a:ea typeface="+mn-ea"/>
                <a:cs typeface="+mn-cs"/>
              </a:rPr>
              <a:t> Avoid using punishment as a primary means of obtaining desired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t>
            </a:r>
          </a:p>
          <a:p>
            <a:pPr marL="228600" indent="-228600">
              <a:buFont typeface="Arial" pitchFamily="34" charset="0"/>
              <a:buChar char="•"/>
            </a:pPr>
            <a:r>
              <a:rPr lang="en-US" sz="1200" kern="1200" baseline="0" dirty="0" smtClean="0">
                <a:solidFill>
                  <a:schemeClr val="tx1"/>
                </a:solidFill>
                <a:latin typeface="+mn-lt"/>
                <a:ea typeface="+mn-ea"/>
                <a:cs typeface="+mn-cs"/>
              </a:rPr>
              <a:t> Positively reinforce desired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and where possible, ignore undesirable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t>
            </a:r>
          </a:p>
          <a:p>
            <a:pPr marL="228600" indent="-228600">
              <a:buFont typeface="Arial" pitchFamily="34" charset="0"/>
              <a:buChar char="•"/>
            </a:pPr>
            <a:r>
              <a:rPr lang="en-US" sz="1200" kern="1200" baseline="0" dirty="0" smtClean="0">
                <a:solidFill>
                  <a:schemeClr val="tx1"/>
                </a:solidFill>
                <a:latin typeface="+mn-lt"/>
                <a:ea typeface="+mn-ea"/>
                <a:cs typeface="+mn-cs"/>
              </a:rPr>
              <a:t> Minimize the time lag between desired response and reinforcement, or bridge the gap via verbal mediation. </a:t>
            </a:r>
          </a:p>
          <a:p>
            <a:pPr marL="228600" indent="-228600">
              <a:buFont typeface="Arial" pitchFamily="34" charset="0"/>
              <a:buChar char="•"/>
            </a:pPr>
            <a:r>
              <a:rPr lang="en-US" sz="1200" kern="1200" baseline="0" dirty="0" smtClean="0">
                <a:solidFill>
                  <a:schemeClr val="tx1"/>
                </a:solidFill>
                <a:latin typeface="+mn-lt"/>
                <a:ea typeface="+mn-ea"/>
                <a:cs typeface="+mn-cs"/>
              </a:rPr>
              <a:t> Apply positive reinforcement frequently, preferably on a variable ratio schedule. </a:t>
            </a:r>
          </a:p>
          <a:p>
            <a:pPr marL="228600" indent="-228600">
              <a:buFont typeface="Arial" pitchFamily="34" charset="0"/>
              <a:buChar char="•"/>
            </a:pPr>
            <a:r>
              <a:rPr lang="en-US" sz="1200" kern="1200" baseline="0" dirty="0" smtClean="0">
                <a:solidFill>
                  <a:schemeClr val="tx1"/>
                </a:solidFill>
                <a:latin typeface="+mn-lt"/>
                <a:ea typeface="+mn-ea"/>
                <a:cs typeface="+mn-cs"/>
              </a:rPr>
              <a:t> Ascertain the response level of each individual and use a shaping procedure to obtain a final complex response. </a:t>
            </a:r>
          </a:p>
          <a:p>
            <a:pPr marL="228600" indent="-228600">
              <a:buFont typeface="Arial" pitchFamily="34" charset="0"/>
              <a:buChar char="•"/>
            </a:pPr>
            <a:r>
              <a:rPr lang="en-US" sz="1200" kern="1200" baseline="0" dirty="0" smtClean="0">
                <a:solidFill>
                  <a:schemeClr val="tx1"/>
                </a:solidFill>
                <a:latin typeface="+mn-lt"/>
                <a:ea typeface="+mn-ea"/>
                <a:cs typeface="+mn-cs"/>
              </a:rPr>
              <a:t> Ascertain contingencies which are experiences as positive and/or negative by the individual. </a:t>
            </a:r>
          </a:p>
          <a:p>
            <a:pPr marL="228600" indent="-228600">
              <a:buFont typeface="Arial" pitchFamily="34" charset="0"/>
              <a:buChar char="•"/>
            </a:pPr>
            <a:r>
              <a:rPr lang="en-US" sz="1200" kern="1200" baseline="0" dirty="0" smtClean="0">
                <a:solidFill>
                  <a:schemeClr val="tx1"/>
                </a:solidFill>
                <a:latin typeface="+mn-lt"/>
                <a:ea typeface="+mn-ea"/>
                <a:cs typeface="+mn-cs"/>
              </a:rPr>
              <a:t> Specify the desired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in explicitly operational terms.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45</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The following steps an organization should take to use the </a:t>
            </a:r>
            <a:r>
              <a:rPr lang="en-US" sz="1200" kern="1200" baseline="0" dirty="0" err="1" smtClean="0">
                <a:solidFill>
                  <a:schemeClr val="tx1"/>
                </a:solidFill>
                <a:latin typeface="+mn-lt"/>
                <a:ea typeface="+mn-ea"/>
                <a:cs typeface="+mn-cs"/>
              </a:rPr>
              <a:t>behaviouristic</a:t>
            </a:r>
            <a:r>
              <a:rPr lang="en-US" sz="1200" kern="1200" baseline="0" dirty="0" smtClean="0">
                <a:solidFill>
                  <a:schemeClr val="tx1"/>
                </a:solidFill>
                <a:latin typeface="+mn-lt"/>
                <a:ea typeface="+mn-ea"/>
                <a:cs typeface="+mn-cs"/>
              </a:rPr>
              <a:t> approach effectively: </a:t>
            </a:r>
          </a:p>
          <a:p>
            <a:pPr marL="228600" indent="-228600">
              <a:buFont typeface="Arial" pitchFamily="34" charset="0"/>
              <a:buChar char="•"/>
            </a:pPr>
            <a:r>
              <a:rPr lang="en-US" sz="1200" kern="1200" baseline="0" dirty="0" smtClean="0">
                <a:solidFill>
                  <a:schemeClr val="tx1"/>
                </a:solidFill>
                <a:latin typeface="+mn-lt"/>
                <a:ea typeface="+mn-ea"/>
                <a:cs typeface="+mn-cs"/>
              </a:rPr>
              <a:t> Avoid using punishment as a primary means of obtaining desired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t>
            </a:r>
          </a:p>
          <a:p>
            <a:pPr marL="228600" indent="-228600">
              <a:buFont typeface="Arial" pitchFamily="34" charset="0"/>
              <a:buChar char="•"/>
            </a:pPr>
            <a:r>
              <a:rPr lang="en-US" sz="1200" kern="1200" baseline="0" dirty="0" smtClean="0">
                <a:solidFill>
                  <a:schemeClr val="tx1"/>
                </a:solidFill>
                <a:latin typeface="+mn-lt"/>
                <a:ea typeface="+mn-ea"/>
                <a:cs typeface="+mn-cs"/>
              </a:rPr>
              <a:t> Positively reinforce desired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and where possible, ignore undesirable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t>
            </a:r>
          </a:p>
          <a:p>
            <a:pPr marL="228600" indent="-228600">
              <a:buFont typeface="Arial" pitchFamily="34" charset="0"/>
              <a:buChar char="•"/>
            </a:pPr>
            <a:r>
              <a:rPr lang="en-US" sz="1200" kern="1200" baseline="0" dirty="0" smtClean="0">
                <a:solidFill>
                  <a:schemeClr val="tx1"/>
                </a:solidFill>
                <a:latin typeface="+mn-lt"/>
                <a:ea typeface="+mn-ea"/>
                <a:cs typeface="+mn-cs"/>
              </a:rPr>
              <a:t> Minimize the time lag between desired response and reinforcement, or bridge the gap via verbal mediation. </a:t>
            </a:r>
          </a:p>
          <a:p>
            <a:pPr marL="228600" indent="-228600">
              <a:buFont typeface="Arial" pitchFamily="34" charset="0"/>
              <a:buChar char="•"/>
            </a:pPr>
            <a:r>
              <a:rPr lang="en-US" sz="1200" kern="1200" baseline="0" dirty="0" smtClean="0">
                <a:solidFill>
                  <a:schemeClr val="tx1"/>
                </a:solidFill>
                <a:latin typeface="+mn-lt"/>
                <a:ea typeface="+mn-ea"/>
                <a:cs typeface="+mn-cs"/>
              </a:rPr>
              <a:t> Apply positive reinforcement frequently, preferably on a variable ratio schedule. </a:t>
            </a:r>
          </a:p>
          <a:p>
            <a:pPr marL="228600" indent="-228600">
              <a:buFont typeface="Arial" pitchFamily="34" charset="0"/>
              <a:buChar char="•"/>
            </a:pPr>
            <a:r>
              <a:rPr lang="en-US" sz="1200" kern="1200" baseline="0" dirty="0" smtClean="0">
                <a:solidFill>
                  <a:schemeClr val="tx1"/>
                </a:solidFill>
                <a:latin typeface="+mn-lt"/>
                <a:ea typeface="+mn-ea"/>
                <a:cs typeface="+mn-cs"/>
              </a:rPr>
              <a:t> Ascertain the response level of each individual and use a shaping procedure to obtain a final complex response. </a:t>
            </a:r>
          </a:p>
          <a:p>
            <a:pPr marL="228600" indent="-228600">
              <a:buFont typeface="Arial" pitchFamily="34" charset="0"/>
              <a:buChar char="•"/>
            </a:pPr>
            <a:r>
              <a:rPr lang="en-US" sz="1200" kern="1200" baseline="0" dirty="0" smtClean="0">
                <a:solidFill>
                  <a:schemeClr val="tx1"/>
                </a:solidFill>
                <a:latin typeface="+mn-lt"/>
                <a:ea typeface="+mn-ea"/>
                <a:cs typeface="+mn-cs"/>
              </a:rPr>
              <a:t> Ascertain contingencies which are experiences as positive and/or negative by the individual. </a:t>
            </a:r>
          </a:p>
          <a:p>
            <a:pPr marL="228600" indent="-228600">
              <a:buFont typeface="Arial" pitchFamily="34" charset="0"/>
              <a:buChar char="•"/>
            </a:pPr>
            <a:r>
              <a:rPr lang="en-US" sz="1200" kern="1200" baseline="0" dirty="0" smtClean="0">
                <a:solidFill>
                  <a:schemeClr val="tx1"/>
                </a:solidFill>
                <a:latin typeface="+mn-lt"/>
                <a:ea typeface="+mn-ea"/>
                <a:cs typeface="+mn-cs"/>
              </a:rPr>
              <a:t> Specify the desired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in explicitly operational terms.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46</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The following steps an organization should take to use the </a:t>
            </a:r>
            <a:r>
              <a:rPr lang="en-US" sz="1200" kern="1200" baseline="0" dirty="0" err="1" smtClean="0">
                <a:solidFill>
                  <a:schemeClr val="tx1"/>
                </a:solidFill>
                <a:latin typeface="+mn-lt"/>
                <a:ea typeface="+mn-ea"/>
                <a:cs typeface="+mn-cs"/>
              </a:rPr>
              <a:t>behaviouristic</a:t>
            </a:r>
            <a:r>
              <a:rPr lang="en-US" sz="1200" kern="1200" baseline="0" dirty="0" smtClean="0">
                <a:solidFill>
                  <a:schemeClr val="tx1"/>
                </a:solidFill>
                <a:latin typeface="+mn-lt"/>
                <a:ea typeface="+mn-ea"/>
                <a:cs typeface="+mn-cs"/>
              </a:rPr>
              <a:t> approach effectively: </a:t>
            </a:r>
          </a:p>
          <a:p>
            <a:pPr marL="228600" indent="-228600">
              <a:buFont typeface="Arial" pitchFamily="34" charset="0"/>
              <a:buChar char="•"/>
            </a:pPr>
            <a:r>
              <a:rPr lang="en-US" sz="1200" kern="1200" baseline="0" dirty="0" smtClean="0">
                <a:solidFill>
                  <a:schemeClr val="tx1"/>
                </a:solidFill>
                <a:latin typeface="+mn-lt"/>
                <a:ea typeface="+mn-ea"/>
                <a:cs typeface="+mn-cs"/>
              </a:rPr>
              <a:t> Avoid using punishment as a primary means of obtaining desired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t>
            </a:r>
          </a:p>
          <a:p>
            <a:pPr marL="228600" indent="-228600">
              <a:buFont typeface="Arial" pitchFamily="34" charset="0"/>
              <a:buChar char="•"/>
            </a:pPr>
            <a:r>
              <a:rPr lang="en-US" sz="1200" kern="1200" baseline="0" dirty="0" smtClean="0">
                <a:solidFill>
                  <a:schemeClr val="tx1"/>
                </a:solidFill>
                <a:latin typeface="+mn-lt"/>
                <a:ea typeface="+mn-ea"/>
                <a:cs typeface="+mn-cs"/>
              </a:rPr>
              <a:t> Positively reinforce desired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and where possible, ignore undesirable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t>
            </a:r>
          </a:p>
          <a:p>
            <a:pPr marL="228600" indent="-228600">
              <a:buFont typeface="Arial" pitchFamily="34" charset="0"/>
              <a:buChar char="•"/>
            </a:pPr>
            <a:r>
              <a:rPr lang="en-US" sz="1200" kern="1200" baseline="0" dirty="0" smtClean="0">
                <a:solidFill>
                  <a:schemeClr val="tx1"/>
                </a:solidFill>
                <a:latin typeface="+mn-lt"/>
                <a:ea typeface="+mn-ea"/>
                <a:cs typeface="+mn-cs"/>
              </a:rPr>
              <a:t> Minimize the time lag between desired response and reinforcement, or bridge the gap via verbal mediation. </a:t>
            </a:r>
          </a:p>
          <a:p>
            <a:pPr marL="228600" indent="-228600">
              <a:buFont typeface="Arial" pitchFamily="34" charset="0"/>
              <a:buChar char="•"/>
            </a:pPr>
            <a:r>
              <a:rPr lang="en-US" sz="1200" kern="1200" baseline="0" dirty="0" smtClean="0">
                <a:solidFill>
                  <a:schemeClr val="tx1"/>
                </a:solidFill>
                <a:latin typeface="+mn-lt"/>
                <a:ea typeface="+mn-ea"/>
                <a:cs typeface="+mn-cs"/>
              </a:rPr>
              <a:t> Apply positive reinforcement frequently, preferably on a variable ratio schedule. </a:t>
            </a:r>
          </a:p>
          <a:p>
            <a:pPr marL="228600" indent="-228600">
              <a:buFont typeface="Arial" pitchFamily="34" charset="0"/>
              <a:buChar char="•"/>
            </a:pPr>
            <a:r>
              <a:rPr lang="en-US" sz="1200" kern="1200" baseline="0" dirty="0" smtClean="0">
                <a:solidFill>
                  <a:schemeClr val="tx1"/>
                </a:solidFill>
                <a:latin typeface="+mn-lt"/>
                <a:ea typeface="+mn-ea"/>
                <a:cs typeface="+mn-cs"/>
              </a:rPr>
              <a:t> Ascertain the response level of each individual and use a shaping procedure to obtain a final complex response. </a:t>
            </a:r>
          </a:p>
          <a:p>
            <a:pPr marL="228600" indent="-228600">
              <a:buFont typeface="Arial" pitchFamily="34" charset="0"/>
              <a:buChar char="•"/>
            </a:pPr>
            <a:r>
              <a:rPr lang="en-US" sz="1200" kern="1200" baseline="0" dirty="0" smtClean="0">
                <a:solidFill>
                  <a:schemeClr val="tx1"/>
                </a:solidFill>
                <a:latin typeface="+mn-lt"/>
                <a:ea typeface="+mn-ea"/>
                <a:cs typeface="+mn-cs"/>
              </a:rPr>
              <a:t> Ascertain contingencies which are experiences as positive and/or negative by the individual. </a:t>
            </a:r>
          </a:p>
          <a:p>
            <a:pPr marL="228600" indent="-228600">
              <a:buFont typeface="Arial" pitchFamily="34" charset="0"/>
              <a:buChar char="•"/>
            </a:pPr>
            <a:r>
              <a:rPr lang="en-US" sz="1200" kern="1200" baseline="0" dirty="0" smtClean="0">
                <a:solidFill>
                  <a:schemeClr val="tx1"/>
                </a:solidFill>
                <a:latin typeface="+mn-lt"/>
                <a:ea typeface="+mn-ea"/>
                <a:cs typeface="+mn-cs"/>
              </a:rPr>
              <a:t> Specify the desired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in explicitly operational terms.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47</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Porter and Lawler's Model </a:t>
            </a:r>
          </a:p>
          <a:p>
            <a:r>
              <a:rPr lang="en-US" sz="1200" kern="1200" baseline="0" dirty="0" smtClean="0">
                <a:solidFill>
                  <a:schemeClr val="tx1"/>
                </a:solidFill>
                <a:latin typeface="+mn-lt"/>
                <a:ea typeface="+mn-ea"/>
                <a:cs typeface="+mn-cs"/>
              </a:rPr>
              <a:t>A common misconception which was held to be true through the most of the neoclassical era was the employee satisfaction directly affected productivity. Managers believed that his cause and effect relationship existed. They consequently instituted external motivation methods which they thought would lead to increased satisfaction and to its resulting effective-increased productivity. Much of the external motivation trends was unsuccessful, because managers were unaware of later research findings showing very little relationship between satisfaction and productivity. Porter and Lawler developed their model to explore the question of managerial motivation. The Porter and Lawler model of motivation is based on the assumption that rewards cause satisfaction and that sometimes performance produces reward. Therefore, they hypothesize that the relationship between satisfaction and performance is linked by another variable rewards. They see good- performance leading to reward which lead to satisfaction, as shown in Figure 5. This concept is opposite the neoclassical view of motivation which held that satisfaction caused performance.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48</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49</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200" kern="1200" baseline="0" dirty="0" smtClean="0">
                <a:solidFill>
                  <a:schemeClr val="tx1"/>
                </a:solidFill>
                <a:latin typeface="+mn-lt"/>
                <a:ea typeface="+mn-ea"/>
                <a:cs typeface="+mn-cs"/>
              </a:rPr>
              <a:t>The model shows performance leading to rewards. Porter and Lawler distinguish between two types of reward-intrinsic and extrinsic. Intrinsic rewards are given to an individual by himself for good performance. They include feelings of accomplishment and satisfaction of higher-level needs as defined by Maslow. In the model, intrinsic rewards are connected to performance by a </a:t>
            </a:r>
            <a:r>
              <a:rPr lang="en-US" sz="1200" kern="1200" baseline="0" dirty="0" err="1" smtClean="0">
                <a:solidFill>
                  <a:schemeClr val="tx1"/>
                </a:solidFill>
                <a:latin typeface="+mn-lt"/>
                <a:ea typeface="+mn-ea"/>
                <a:cs typeface="+mn-cs"/>
              </a:rPr>
              <a:t>semiwavy</a:t>
            </a:r>
            <a:r>
              <a:rPr lang="en-US" sz="1200" kern="1200" baseline="0" dirty="0" smtClean="0">
                <a:solidFill>
                  <a:schemeClr val="tx1"/>
                </a:solidFill>
                <a:latin typeface="+mn-lt"/>
                <a:ea typeface="+mn-ea"/>
                <a:cs typeface="+mn-cs"/>
              </a:rPr>
              <a:t> line because Porter and Lawler believe that intrinsic reward are directly related to good performance only if the job structure is varied and challenging so an individual can reward himself if he feels he has performed well. Extrinsic rewards are given by the organization and satisfy mainly lower-level needs. They include such things as pay, promotion, status, and job security. Porter and Lawler feel that extrinsic rewards are weekly connection to performance; they indicate this on their model by a wavy line. This means that at times extrinsic rewards are not related to performance. It should be pointed out that to be considered a reward by an individual, he must positively value it. Otherwise, it would not be considered a reward. 67 </a:t>
            </a:r>
          </a:p>
          <a:p>
            <a:r>
              <a:rPr lang="en-US" sz="1200" kern="1200" baseline="0" dirty="0" smtClean="0">
                <a:solidFill>
                  <a:schemeClr val="tx1"/>
                </a:solidFill>
                <a:latin typeface="+mn-lt"/>
                <a:ea typeface="+mn-ea"/>
                <a:cs typeface="+mn-cs"/>
              </a:rPr>
              <a:t>In the model, rewards are linked indirectly to satisfaction through perceived equitable rewards. This variable refers to the amount of rewards an individual feels he should receive as a result of his performance. This variable can also be expanded to include the amount of rewards an individual feels should be attached to a particular position within the organization. Therefore, Porter and Lawler view satisfaction as deficiency measure. Satisfaction is determined by the difference between actual rewards and perceived equitable rewards. If actual rewards exceed perceived rewards, then satisfaction results. If the opposite occurs, dissatisfaction results. The degree to which a person is either satisfied or dissatisfied depends on the size of the difference between the actual and perceived equitable rewards. </a:t>
            </a:r>
          </a:p>
          <a:p>
            <a:r>
              <a:rPr lang="en-US" sz="1200" kern="1200" baseline="0" dirty="0" smtClean="0">
                <a:solidFill>
                  <a:schemeClr val="tx1"/>
                </a:solidFill>
                <a:latin typeface="+mn-lt"/>
                <a:ea typeface="+mn-ea"/>
                <a:cs typeface="+mn-cs"/>
              </a:rPr>
              <a:t>By including internal motivation in the form of intrinsic rewards and external motivation as extrinsic rewards, the Porter and Lawler model implies that both the individual worker and the organization are responsible for motivation. But despite the organization's influence, the vast majority of the responsibility for his motivation rests with the individual worker. Hence, his motivation or satisfaction depends on his performance as it is affected by the value he places on rewards; the probability that effort will result in rewards; his effort; his abilities and traits; and his role perceptions. Porter and Lawler do not claim that their model is the final word in motivation theory or that it totally explains the relationships between job attitudes and performance. Their objective was to identify some of the important variables and the relationships though to exist between them. </a:t>
            </a:r>
          </a:p>
          <a:p>
            <a:r>
              <a:rPr lang="en-US" sz="1200" kern="1200" baseline="0" dirty="0" smtClean="0">
                <a:solidFill>
                  <a:schemeClr val="tx1"/>
                </a:solidFill>
                <a:latin typeface="+mn-lt"/>
                <a:ea typeface="+mn-ea"/>
                <a:cs typeface="+mn-cs"/>
              </a:rPr>
              <a:t>As performance is influenced by a person's effort and abilities. A person may exhibit a great amount of effort but perform very poorly if the individual does not have a satisfactory level of ability. Similarly, a person may have a great deal of ability but perform poorly if the individual does not try hard enough.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50</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kern="1200" baseline="0" dirty="0" smtClean="0">
                <a:solidFill>
                  <a:schemeClr val="tx1"/>
                </a:solidFill>
                <a:latin typeface="+mn-lt"/>
                <a:ea typeface="+mn-ea"/>
                <a:cs typeface="+mn-cs"/>
              </a:rPr>
              <a:t>Intrinsic and extrinsic rewards are seen as consequences of performance. The broken line means that there may not be a clear, direct relationship. That is, a person may perform well but be rewarded poorly. This situation is very common in industry since techniques of linking rewards to performance are not well developed with the exception of a few jobs such as that of a commissioned salesman. To briefly review, intrinsic rewards refer to positive feelings workers give themselves for performing well the job itself. Feelings of mastery, competence, personal achievement, dignity and self-esteem are examples of intrinsic rewards. Extrinsic rewards come from the environment in which a job is performed. Pay, fringe benefits and supervisory praise are some extrinsic rewards. One task of managers in using this as well as other models is to find out which rewards are important to their subordinates. It makes no sense to reward a person highly for a good performance with a reward of no value to the individual. </a:t>
            </a:r>
          </a:p>
          <a:p>
            <a:r>
              <a:rPr lang="en-US" sz="1200" kern="1200" baseline="0" dirty="0" smtClean="0">
                <a:solidFill>
                  <a:schemeClr val="tx1"/>
                </a:solidFill>
                <a:latin typeface="+mn-lt"/>
                <a:ea typeface="+mn-ea"/>
                <a:cs typeface="+mn-cs"/>
              </a:rPr>
              <a:t>The Model in Figure 6 represents one work cycle. For example, picture a student writing a term paper. The student expends high efforts and has adequate abilities and understands how to conduct a thorough library search. Performance on the term paper should be high. Imagine that the student receives a grade of C on the well written and factually correct paper. Satisfaction with the reward (the grade of C) will probably below). The resulting dissatisfaction will affect the value of reward and perceived effort-reward probability on the next work cycle (terms paper). If the student believed that high effort was expended on the first assignment and associates the grade with working at maximum ability it is questionable whether similar effort will be expanded on the next paper. However, an argument can be advanced that the grade received may spur higher effort if the student believes that trying harder will lead to a valued higher grade.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51</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Maslow's theory is based on the following proposition: </a:t>
            </a:r>
          </a:p>
          <a:p>
            <a:r>
              <a:rPr lang="en-US" sz="1200" kern="1200" baseline="0" dirty="0" smtClean="0">
                <a:solidFill>
                  <a:schemeClr val="tx1"/>
                </a:solidFill>
                <a:latin typeface="+mn-lt"/>
                <a:ea typeface="+mn-ea"/>
                <a:cs typeface="+mn-cs"/>
              </a:rPr>
              <a:t>1. Man's needs are arranged in a hierarchy of importance, ranging from the lowest need-physiological-to safety, love (social), esteem (ego), and finally, self-actualization. This hierarchy of "prepotency" or urgency of satisfaction means that the most urgent need will monopolize the individual's attention </a:t>
            </a:r>
          </a:p>
          <a:p>
            <a:r>
              <a:rPr lang="en-US" sz="1200" kern="1200" baseline="0" dirty="0" smtClean="0">
                <a:solidFill>
                  <a:schemeClr val="tx1"/>
                </a:solidFill>
                <a:latin typeface="+mn-lt"/>
                <a:ea typeface="+mn-ea"/>
                <a:cs typeface="+mn-cs"/>
              </a:rPr>
              <a:t>while less </a:t>
            </a:r>
            <a:r>
              <a:rPr lang="en-US" sz="1200" kern="1200" baseline="0" dirty="0" err="1" smtClean="0">
                <a:solidFill>
                  <a:schemeClr val="tx1"/>
                </a:solidFill>
                <a:latin typeface="+mn-lt"/>
                <a:ea typeface="+mn-ea"/>
                <a:cs typeface="+mn-cs"/>
              </a:rPr>
              <a:t>prepotent</a:t>
            </a:r>
            <a:r>
              <a:rPr lang="en-US" sz="1200" kern="1200" baseline="0" dirty="0" smtClean="0">
                <a:solidFill>
                  <a:schemeClr val="tx1"/>
                </a:solidFill>
                <a:latin typeface="+mn-lt"/>
                <a:ea typeface="+mn-ea"/>
                <a:cs typeface="+mn-cs"/>
              </a:rPr>
              <a:t> needs are minimized, even forgotten. Maslow's hierarchy is shown as Figure 1.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2. Man is continually wanting, therefore, all needs are never fully satisfied. As soon as one need is satisfied, its prepotency diminishes, and another need emerges to replace it. This is never-ending process, which serves to motivate man to strive to satisfy his needs.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3. Once a need is fairly well satisfied, it no longer motivated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Man is then motivated by the next higher level of unsatisfied need, but he can be motivated in a reverse direction if a lower-level need is threatened.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4. The needs are interdependent and overlapping. Since one need does not disappear when another emerges, all needs tend to be partially satisfied in each area.</a:t>
            </a:r>
          </a:p>
          <a:p>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11</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kern="1200" baseline="0" dirty="0" smtClean="0">
                <a:solidFill>
                  <a:schemeClr val="tx1"/>
                </a:solidFill>
                <a:latin typeface="+mn-lt"/>
                <a:ea typeface="+mn-ea"/>
                <a:cs typeface="+mn-cs"/>
              </a:rPr>
              <a:t>As mentioned earlier, rewards come in many forms: Some workers value co-worker interacting as an important reward from work: others consider interaction with a supervisor as a more important reward. The guiding principles for properly rewarding workers to increase job effort are: </a:t>
            </a:r>
          </a:p>
          <a:p>
            <a:r>
              <a:rPr lang="en-US" sz="1200" kern="1200" baseline="0" dirty="0" smtClean="0">
                <a:solidFill>
                  <a:schemeClr val="tx1"/>
                </a:solidFill>
                <a:latin typeface="+mn-lt"/>
                <a:ea typeface="+mn-ea"/>
                <a:cs typeface="+mn-cs"/>
              </a:rPr>
              <a:t>Tie valued and important reward to performance. </a:t>
            </a:r>
          </a:p>
          <a:p>
            <a:r>
              <a:rPr lang="en-US" sz="1200" kern="1200" baseline="0" dirty="0" smtClean="0">
                <a:solidFill>
                  <a:schemeClr val="tx1"/>
                </a:solidFill>
                <a:latin typeface="+mn-lt"/>
                <a:ea typeface="+mn-ea"/>
                <a:cs typeface="+mn-cs"/>
              </a:rPr>
              <a:t>Reward high performance better than low performance and make these rewards visible to all to see.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first principle directs managers to reward workers with something of value to them. Some workers would rather have time-off or an extended vacation rather than a salary increase or bonus. Other workers perform effectively only to have </a:t>
            </a:r>
            <a:r>
              <a:rPr lang="en-US" sz="1200" kern="1200" baseline="0" dirty="0" err="1" smtClean="0">
                <a:solidFill>
                  <a:schemeClr val="tx1"/>
                </a:solidFill>
                <a:latin typeface="+mn-lt"/>
                <a:ea typeface="+mn-ea"/>
                <a:cs typeface="+mn-cs"/>
              </a:rPr>
              <a:t>favourable</a:t>
            </a:r>
            <a:r>
              <a:rPr lang="en-US" sz="1200" kern="1200" baseline="0" dirty="0" smtClean="0">
                <a:solidFill>
                  <a:schemeClr val="tx1"/>
                </a:solidFill>
                <a:latin typeface="+mn-lt"/>
                <a:ea typeface="+mn-ea"/>
                <a:cs typeface="+mn-cs"/>
              </a:rPr>
              <a:t> supervisory attention directed toward them. Still others work hard only to feel a sense of efficacy of competence from doing a good job. </a:t>
            </a:r>
          </a:p>
          <a:p>
            <a:r>
              <a:rPr lang="en-US" sz="1200" kern="1200" baseline="0" dirty="0" smtClean="0">
                <a:solidFill>
                  <a:schemeClr val="tx1"/>
                </a:solidFill>
                <a:latin typeface="+mn-lt"/>
                <a:ea typeface="+mn-ea"/>
                <a:cs typeface="+mn-cs"/>
              </a:rPr>
              <a:t>A manager must not only reward workers with valued rewards but must insure that workers associate these rewards with effective task performance. The timing or schedule of rewards is important-the dictum of "rewarding worker immediately after they perform well" is supported by a wealth of psychological evidence. Industry commonly distributes year-end bonuses with the intention of stimulating worker effort. What seems to occur is that employees associate the bonus more with job attendance or tenure than with job performance. The closer rewards can be linked to performance the more effect the rewards will have on task effort. </a:t>
            </a:r>
          </a:p>
          <a:p>
            <a:r>
              <a:rPr lang="en-US" sz="1200" kern="1200" baseline="0" dirty="0" smtClean="0">
                <a:solidFill>
                  <a:schemeClr val="tx1"/>
                </a:solidFill>
                <a:latin typeface="+mn-lt"/>
                <a:ea typeface="+mn-ea"/>
                <a:cs typeface="+mn-cs"/>
              </a:rPr>
              <a:t>The second principle suggests that the ineffective workers acknowledge that the effective workers are being rewarded handsomely. Only in this way will the ineffective worker clearly realize that rewards are actually tied to performance in the organization. A common error in organizations involves the inequitable distribution of a blanket salary or "across the board" increase or bonus. For instance, in a secretarial pool of eight employees, three are-of high performance, three are of average, and two are of poor performers. A blanket salary increase (not a cost-of-living increase) is awarded to all eight secretaries. Equity theory would predict that the high performing secretaries will reduce both work quality and work quantity in order to attain equity and to reduce tension caused by feelings of underpayment. The task performance of average and poor performers will be reinforced, resulting in continued poor performance because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which is reinforce tends to be repeated.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52</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It is important, of course, to know what "motivators" people are most interested in. What is valued by a particular individual is dependent upon the motives that directly depends on person's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Everyone has some mixture of the motives that are directing that person's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Everyone has some mixture of the motives identified: </a:t>
            </a:r>
          </a:p>
          <a:p>
            <a:r>
              <a:rPr lang="en-US" sz="1200" kern="1200" baseline="0" dirty="0" smtClean="0">
                <a:solidFill>
                  <a:schemeClr val="tx1"/>
                </a:solidFill>
                <a:latin typeface="+mn-lt"/>
                <a:ea typeface="+mn-ea"/>
                <a:cs typeface="+mn-cs"/>
              </a:rPr>
              <a:t>• The need to achieve' </a:t>
            </a:r>
          </a:p>
          <a:p>
            <a:r>
              <a:rPr lang="en-US" sz="1200" kern="1200" baseline="0" dirty="0" smtClean="0">
                <a:solidFill>
                  <a:schemeClr val="tx1"/>
                </a:solidFill>
                <a:latin typeface="+mn-lt"/>
                <a:ea typeface="+mn-ea"/>
                <a:cs typeface="+mn-cs"/>
              </a:rPr>
              <a:t>• The affiliation need </a:t>
            </a:r>
          </a:p>
          <a:p>
            <a:r>
              <a:rPr lang="en-US" sz="1200" kern="1200" baseline="0" dirty="0" smtClean="0">
                <a:solidFill>
                  <a:schemeClr val="tx1"/>
                </a:solidFill>
                <a:latin typeface="+mn-lt"/>
                <a:ea typeface="+mn-ea"/>
                <a:cs typeface="+mn-cs"/>
              </a:rPr>
              <a:t>• The need of power </a:t>
            </a:r>
          </a:p>
          <a:p>
            <a:r>
              <a:rPr lang="en-US" sz="1200" kern="1200" baseline="0" dirty="0" smtClean="0">
                <a:solidFill>
                  <a:schemeClr val="tx1"/>
                </a:solidFill>
                <a:latin typeface="+mn-lt"/>
                <a:ea typeface="+mn-ea"/>
                <a:cs typeface="+mn-cs"/>
              </a:rPr>
              <a:t>However, it appears that effective managers and leaders have motives that are somewhat unique. </a:t>
            </a:r>
          </a:p>
          <a:p>
            <a:endParaRPr lang="en-US" sz="1200"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53</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kern="1200" baseline="0" dirty="0" smtClean="0">
                <a:solidFill>
                  <a:schemeClr val="tx1"/>
                </a:solidFill>
                <a:latin typeface="+mn-lt"/>
                <a:ea typeface="+mn-ea"/>
                <a:cs typeface="+mn-cs"/>
              </a:rPr>
              <a:t>From a managerial viewpoint, and using overview model as a guide, where does "motivation" fit in, and what causes it? </a:t>
            </a:r>
          </a:p>
          <a:p>
            <a:r>
              <a:rPr lang="en-US" sz="1200" kern="1200" baseline="0" dirty="0" smtClean="0">
                <a:solidFill>
                  <a:schemeClr val="tx1"/>
                </a:solidFill>
                <a:latin typeface="+mn-lt"/>
                <a:ea typeface="+mn-ea"/>
                <a:cs typeface="+mn-cs"/>
              </a:rPr>
              <a:t>A manager's interest in motivation, either someone else's or his or her own motivation, comes about because of an interest in some result. The result may be strictly work-related matter, such as whether a particular order will be filled or a diagnosis of why sales fell below budget. It may also be concern for other organizational outcomes, such as the satisfaction and well-being of employees, or a concern about turnover, or it may be a personal concern, such as one's own reputation as a manager. </a:t>
            </a:r>
          </a:p>
          <a:p>
            <a:r>
              <a:rPr lang="en-US" sz="1200" kern="1200" baseline="0" dirty="0" smtClean="0">
                <a:solidFill>
                  <a:schemeClr val="tx1"/>
                </a:solidFill>
                <a:latin typeface="+mn-lt"/>
                <a:ea typeface="+mn-ea"/>
                <a:cs typeface="+mn-cs"/>
              </a:rPr>
              <a:t>Their concerns over results should lead to a number of other questions pertaining to work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and perspective: what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and by whom, is the cause of or potential cause of the results in question? And then: what is the perspective of the individual or individuals whose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has been pinpointed? It is here, as part of the diagnosis of perspective, that the concept of motivations fits into the model. </a:t>
            </a:r>
          </a:p>
          <a:p>
            <a:r>
              <a:rPr lang="en-US" sz="1200" kern="1200" baseline="0" dirty="0" smtClean="0">
                <a:solidFill>
                  <a:schemeClr val="tx1"/>
                </a:solidFill>
                <a:latin typeface="+mn-lt"/>
                <a:ea typeface="+mn-ea"/>
                <a:cs typeface="+mn-cs"/>
              </a:rPr>
              <a:t>For example, let us say a computer programmer has missed an important deadline for completing a particular </a:t>
            </a:r>
            <a:r>
              <a:rPr lang="en-US" sz="1200" kern="1200" baseline="0" dirty="0" err="1" smtClean="0">
                <a:solidFill>
                  <a:schemeClr val="tx1"/>
                </a:solidFill>
                <a:latin typeface="+mn-lt"/>
                <a:ea typeface="+mn-ea"/>
                <a:cs typeface="+mn-cs"/>
              </a:rPr>
              <a:t>programme</a:t>
            </a:r>
            <a:r>
              <a:rPr lang="en-US" sz="1200" kern="1200" baseline="0" dirty="0" smtClean="0">
                <a:solidFill>
                  <a:schemeClr val="tx1"/>
                </a:solidFill>
                <a:latin typeface="+mn-lt"/>
                <a:ea typeface="+mn-ea"/>
                <a:cs typeface="+mn-cs"/>
              </a:rPr>
              <a:t>. Does this evidence mean the programmer's motivation is low? Obviously it does not necessarily mean this. It may be that the person is generally poorly motivated at this time, for reasons such as health or personal anxieties. On the other hand, the person may be working very hard, and be highly motivated toward programming work, but may be so involve in the intrinsic rewards of the kind of work that the need for meeting the deadline has become less important in his or her perspective. There are still other possible explanations for the missed deadline. </a:t>
            </a:r>
          </a:p>
          <a:p>
            <a:r>
              <a:rPr lang="en-US" sz="1200" kern="1200" baseline="0" dirty="0" smtClean="0">
                <a:solidFill>
                  <a:schemeClr val="tx1"/>
                </a:solidFill>
                <a:latin typeface="+mn-lt"/>
                <a:ea typeface="+mn-ea"/>
                <a:cs typeface="+mn-cs"/>
              </a:rPr>
              <a:t>What they are? </a:t>
            </a:r>
          </a:p>
          <a:p>
            <a:r>
              <a:rPr lang="en-US" sz="1200" kern="1200" baseline="0" dirty="0" smtClean="0">
                <a:solidFill>
                  <a:schemeClr val="tx1"/>
                </a:solidFill>
                <a:latin typeface="+mn-lt"/>
                <a:ea typeface="+mn-ea"/>
                <a:cs typeface="+mn-cs"/>
              </a:rPr>
              <a:t>The point of this illustration is the diagnosing a state of work motivation a manager is dealing with an invisible world the perspective of the person. As such, the manager must use evidence of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(past and present) to infer </a:t>
            </a:r>
            <a:r>
              <a:rPr lang="en-US" sz="1200" b="1" kern="1200" baseline="0" dirty="0" smtClean="0">
                <a:solidFill>
                  <a:schemeClr val="tx1"/>
                </a:solidFill>
                <a:latin typeface="+mn-lt"/>
                <a:ea typeface="+mn-ea"/>
                <a:cs typeface="+mn-cs"/>
              </a:rPr>
              <a:t>Motivation in the Overview Model (Gibson, 1980) </a:t>
            </a:r>
          </a:p>
          <a:p>
            <a:r>
              <a:rPr lang="en-US" sz="1200" kern="1200" baseline="0" smtClean="0">
                <a:solidFill>
                  <a:schemeClr val="tx1"/>
                </a:solidFill>
                <a:latin typeface="+mn-lt"/>
                <a:ea typeface="+mn-ea"/>
                <a:cs typeface="+mn-cs"/>
              </a:rPr>
              <a:t>what </a:t>
            </a:r>
            <a:r>
              <a:rPr lang="en-US" sz="1200" kern="1200" baseline="0" dirty="0" smtClean="0">
                <a:solidFill>
                  <a:schemeClr val="tx1"/>
                </a:solidFill>
                <a:latin typeface="+mn-lt"/>
                <a:ea typeface="+mn-ea"/>
                <a:cs typeface="+mn-cs"/>
              </a:rPr>
              <a:t>that person's perspective is. In order to be useful for action, this inference-drawing or model-building process must recognize the total competing motivation is the other's perspective. </a:t>
            </a:r>
          </a:p>
          <a:p>
            <a:r>
              <a:rPr lang="en-US" sz="1200" kern="1200" baseline="0" dirty="0" smtClean="0">
                <a:solidFill>
                  <a:schemeClr val="tx1"/>
                </a:solidFill>
                <a:latin typeface="+mn-lt"/>
                <a:ea typeface="+mn-ea"/>
                <a:cs typeface="+mn-cs"/>
              </a:rPr>
              <a:t>As suggested in the above illustration about the computer programmer's missed deadline, a diagnosis stimulated by a concern for results may or may not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54</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The Path-goal Theory of Motivation </a:t>
            </a:r>
          </a:p>
          <a:p>
            <a:r>
              <a:rPr lang="en-US" sz="1200" kern="1200" baseline="0" dirty="0" smtClean="0">
                <a:solidFill>
                  <a:schemeClr val="tx1"/>
                </a:solidFill>
                <a:latin typeface="+mn-lt"/>
                <a:ea typeface="+mn-ea"/>
                <a:cs typeface="+mn-cs"/>
              </a:rPr>
              <a:t>Different perspectives can be </a:t>
            </a:r>
            <a:r>
              <a:rPr lang="en-US" sz="1200" kern="1200" baseline="0" dirty="0" err="1" smtClean="0">
                <a:solidFill>
                  <a:schemeClr val="tx1"/>
                </a:solidFill>
                <a:latin typeface="+mn-lt"/>
                <a:ea typeface="+mn-ea"/>
                <a:cs typeface="+mn-cs"/>
              </a:rPr>
              <a:t>analysed</a:t>
            </a:r>
            <a:r>
              <a:rPr lang="en-US" sz="1200" kern="1200" baseline="0" dirty="0" smtClean="0">
                <a:solidFill>
                  <a:schemeClr val="tx1"/>
                </a:solidFill>
                <a:latin typeface="+mn-lt"/>
                <a:ea typeface="+mn-ea"/>
                <a:cs typeface="+mn-cs"/>
              </a:rPr>
              <a:t> by inferring what assumptions, perceptions and feelings an individual apparently holds. These same concepts may be applied to motivation. More particularly, one stream of research has developed the "path-goal theory" of motivation (House and Mitchell 1974). The concept of this theory represents more specific notions of assumptions, perceptions and feelings as they apply to motivation. The path-goal theory of motivation may be </a:t>
            </a:r>
            <a:r>
              <a:rPr lang="en-US" sz="1200" kern="1200" baseline="0" dirty="0" err="1" smtClean="0">
                <a:solidFill>
                  <a:schemeClr val="tx1"/>
                </a:solidFill>
                <a:latin typeface="+mn-lt"/>
                <a:ea typeface="+mn-ea"/>
                <a:cs typeface="+mn-cs"/>
              </a:rPr>
              <a:t>summarised</a:t>
            </a:r>
            <a:r>
              <a:rPr lang="en-US" sz="1200" kern="1200" baseline="0" dirty="0" smtClean="0">
                <a:solidFill>
                  <a:schemeClr val="tx1"/>
                </a:solidFill>
                <a:latin typeface="+mn-lt"/>
                <a:ea typeface="+mn-ea"/>
                <a:cs typeface="+mn-cs"/>
              </a:rPr>
              <a:t> as a formula: M=V X E where M is an individual's motivation to behave in a certain way; V is the value a person holds for a reward or outcome which may come as the result of the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(his or her assumption or belief about the reward), and E is the expectancy (a combination of assumption and perception) that the reward will be achieved if the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is carried out. The expectancy part of this formula for motivation can be thought of as the probability that the person implicitly places on the event that the reward in question will be forthcoming. 71 </a:t>
            </a:r>
          </a:p>
          <a:p>
            <a:r>
              <a:rPr lang="en-US" sz="1200" kern="1200" baseline="0" dirty="0" smtClean="0">
                <a:solidFill>
                  <a:schemeClr val="tx1"/>
                </a:solidFill>
                <a:latin typeface="+mn-lt"/>
                <a:ea typeface="+mn-ea"/>
                <a:cs typeface="+mn-cs"/>
              </a:rPr>
              <a:t>Thus, according to the path-goal formula, high motivation depends both on a person holding a potential reward or outcome high in his or her beliefs and on believing the reward will be forthcoming. </a:t>
            </a:r>
          </a:p>
          <a:p>
            <a:r>
              <a:rPr lang="en-US" sz="1200" kern="1200" baseline="0" dirty="0" smtClean="0">
                <a:solidFill>
                  <a:schemeClr val="tx1"/>
                </a:solidFill>
                <a:latin typeface="+mn-lt"/>
                <a:ea typeface="+mn-ea"/>
                <a:cs typeface="+mn-cs"/>
              </a:rPr>
              <a:t>An individual's perspective of perceptions and assumptions regarding the value or certain rewards as outcomes for himself or herself and the expectancy of those rewards being forthcoming are a function of the expectancy of those rewards being forthcoming are a function of two things. First, they are functions of the individual's personal value system, or the goals which he or she values. In terms of our overview model, this comes in part from the personal inputs to perspective. Second, they are functions of the situation or context in which the person finds himself or herself, or the potential path to the goal. This is represented by the inputs from the inner environment, including what rewards are available in compensation system, from other people, and from within the individual and how well the availability and linkage of these rewards are communicated, particularly by the management styles of the boss. This discussion of motivation and the path goal theory in terms of the overview model is illustrated in Figure 6.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56</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The Path-goal Theory of Motivation </a:t>
            </a:r>
          </a:p>
          <a:p>
            <a:r>
              <a:rPr lang="en-US" sz="1200" kern="1200" baseline="0" dirty="0" smtClean="0">
                <a:solidFill>
                  <a:schemeClr val="tx1"/>
                </a:solidFill>
                <a:latin typeface="+mn-lt"/>
                <a:ea typeface="+mn-ea"/>
                <a:cs typeface="+mn-cs"/>
              </a:rPr>
              <a:t>Different perspectives can be </a:t>
            </a:r>
            <a:r>
              <a:rPr lang="en-US" sz="1200" kern="1200" baseline="0" dirty="0" err="1" smtClean="0">
                <a:solidFill>
                  <a:schemeClr val="tx1"/>
                </a:solidFill>
                <a:latin typeface="+mn-lt"/>
                <a:ea typeface="+mn-ea"/>
                <a:cs typeface="+mn-cs"/>
              </a:rPr>
              <a:t>analysed</a:t>
            </a:r>
            <a:r>
              <a:rPr lang="en-US" sz="1200" kern="1200" baseline="0" dirty="0" smtClean="0">
                <a:solidFill>
                  <a:schemeClr val="tx1"/>
                </a:solidFill>
                <a:latin typeface="+mn-lt"/>
                <a:ea typeface="+mn-ea"/>
                <a:cs typeface="+mn-cs"/>
              </a:rPr>
              <a:t> by inferring what assumptions, perceptions and feelings an individual apparently holds. These same concepts may be applied to motivation. More particularly, one stream of research has developed the "path-goal theory" of motivation (House and Mitchell 1974). The concept of this theory represents more specific notions of assumptions, perceptions and feelings as they apply to motivation. The path-goal theory of motivation may be </a:t>
            </a:r>
            <a:r>
              <a:rPr lang="en-US" sz="1200" kern="1200" baseline="0" dirty="0" err="1" smtClean="0">
                <a:solidFill>
                  <a:schemeClr val="tx1"/>
                </a:solidFill>
                <a:latin typeface="+mn-lt"/>
                <a:ea typeface="+mn-ea"/>
                <a:cs typeface="+mn-cs"/>
              </a:rPr>
              <a:t>summarised</a:t>
            </a:r>
            <a:r>
              <a:rPr lang="en-US" sz="1200" kern="1200" baseline="0" dirty="0" smtClean="0">
                <a:solidFill>
                  <a:schemeClr val="tx1"/>
                </a:solidFill>
                <a:latin typeface="+mn-lt"/>
                <a:ea typeface="+mn-ea"/>
                <a:cs typeface="+mn-cs"/>
              </a:rPr>
              <a:t> as a formula: M=V X E where M is an individual's motivation to behave in a certain way; V is the value a person holds for a reward or outcome which may come as the result of the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(his or her assumption or belief about the reward), and E is the expectancy (a combination of assumption and perception) that the reward will be achieved if the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is carried out. The expectancy part of this formula for motivation can be thought of as the probability that the person implicitly places on the event that the reward in question will be forthcoming. 71 </a:t>
            </a:r>
          </a:p>
          <a:p>
            <a:r>
              <a:rPr lang="en-US" sz="1200" kern="1200" baseline="0" dirty="0" smtClean="0">
                <a:solidFill>
                  <a:schemeClr val="tx1"/>
                </a:solidFill>
                <a:latin typeface="+mn-lt"/>
                <a:ea typeface="+mn-ea"/>
                <a:cs typeface="+mn-cs"/>
              </a:rPr>
              <a:t>Thus, according to the path-goal formula, high motivation depends both on a person holding a potential reward or outcome high in his or her beliefs and on believing the reward will be forthcoming. </a:t>
            </a:r>
          </a:p>
          <a:p>
            <a:r>
              <a:rPr lang="en-US" sz="1200" kern="1200" baseline="0" dirty="0" smtClean="0">
                <a:solidFill>
                  <a:schemeClr val="tx1"/>
                </a:solidFill>
                <a:latin typeface="+mn-lt"/>
                <a:ea typeface="+mn-ea"/>
                <a:cs typeface="+mn-cs"/>
              </a:rPr>
              <a:t>An individual's perspective of perceptions and assumptions regarding the value or certain rewards as outcomes for himself or herself and the expectancy of those rewards being forthcoming are a function of the expectancy of those rewards being forthcoming are a function of two things. First, they are functions of the individual's personal value system, or the goals which he or she values. In terms of our overview model, this comes in part from the personal inputs to perspective. Second, they are functions of the situation or context in which the person finds himself or herself, or the potential path to the goal. This is represented by the inputs from the inner environment, including what rewards are available in compensation system, from other people, and from within the individual and how well the availability and linkage of these rewards are communicated, particularly by the management styles of the boss. This discussion of motivation and the path goal theory in terms of the overview model is illustrated in Figure 6.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57</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err="1" smtClean="0"/>
              <a:t>Schien's</a:t>
            </a:r>
            <a:r>
              <a:rPr lang="en-US" b="1" dirty="0" smtClean="0"/>
              <a:t> Approach</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Historically and psychologically there are several answers to this. Schein (1970) has outlined these in description of "management assumptions" about people. There are three primary sets of assumptions, each of which includes assumptions about what rewards will motivate others, and then a fourth set which is conceptually and philosophically different from the first three. Let us approach the answer to "what motivates people?" by a paraphrasing of Schein's set of managerial assumption about people.</a:t>
            </a:r>
          </a:p>
          <a:p>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58</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Assumption set l: People are motivated by materials reward</a:t>
            </a:r>
          </a:p>
          <a:p>
            <a:r>
              <a:rPr lang="en-US" sz="1200" kern="1200" baseline="0" dirty="0" smtClean="0">
                <a:solidFill>
                  <a:schemeClr val="tx1"/>
                </a:solidFill>
                <a:latin typeface="+mn-lt"/>
                <a:ea typeface="+mn-ea"/>
                <a:cs typeface="+mn-cs"/>
              </a:rPr>
              <a:t>The first set of assumptions is basically that people are motivated for their expectation of material or economic reward. People are viewed as essentially rational in their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in that they will respond with more work effort if there is promise of greater pay. Other potential influences on perspective, such as peer group pressure, praise, or a need for control and mastery over their work, are seen as secondary and unimportant compared to people's needs to maximize material gain. </a:t>
            </a:r>
          </a:p>
          <a:p>
            <a:r>
              <a:rPr lang="en-US" sz="1200" kern="1200" baseline="0" dirty="0" smtClean="0">
                <a:solidFill>
                  <a:schemeClr val="tx1"/>
                </a:solidFill>
                <a:latin typeface="+mn-lt"/>
                <a:ea typeface="+mn-ea"/>
                <a:cs typeface="+mn-cs"/>
              </a:rPr>
              <a:t>These basic assumptions about what motives lead to other managerial assumptions and to policies and normative styles for managerial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towards employees. The notion that people respond only to material rewards and in proportion to the amount of such rewards has as its complement the proposition that unless the rewards of pay are offered, people will not work. Thus, people are viewed as inherently lazy, like machines which must be fueled by pay and which will do productive work only under those conditions. Similarly, employees must be carefully programmed and guided; they are seen in this set of assumptions to prefer the known to the unknown and to resist any change in familiar patterns. </a:t>
            </a:r>
          </a:p>
          <a:p>
            <a:r>
              <a:rPr lang="en-US" sz="1200" kern="1200" baseline="0" dirty="0" smtClean="0">
                <a:solidFill>
                  <a:schemeClr val="tx1"/>
                </a:solidFill>
                <a:latin typeface="+mn-lt"/>
                <a:ea typeface="+mn-ea"/>
                <a:cs typeface="+mn-cs"/>
              </a:rPr>
              <a:t>The implications for organizational and managerial practices of these rational-economic assumptions are straightforward. Assuming people are motivated primarily by rational-economic factors organizations must be designed to deal with essentially unimaginative noncreative perspectives of employees. This means a tops-down, bureaucratic structure, supplemented with extensive rules to cover every conceivable contingency. Elaborate incentive schemes, including a high percentage of bonus based on performance, are called for. </a:t>
            </a:r>
          </a:p>
          <a:p>
            <a:r>
              <a:rPr lang="en-US" sz="1200" kern="1200" baseline="0" dirty="0" smtClean="0">
                <a:solidFill>
                  <a:schemeClr val="tx1"/>
                </a:solidFill>
                <a:latin typeface="+mn-lt"/>
                <a:ea typeface="+mn-ea"/>
                <a:cs typeface="+mn-cs"/>
              </a:rPr>
              <a:t>The type of management style or the pattern of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for a manager, which would elicit motivation from an employee who valued these rewards would be a directive, authoritarian style in which the manager closely plans, directs, and controls the work of subordinates: 72 Intra Personal Processes </a:t>
            </a:r>
          </a:p>
          <a:p>
            <a:r>
              <a:rPr lang="en-US" sz="1200" kern="1200" baseline="0" dirty="0" smtClean="0">
                <a:solidFill>
                  <a:schemeClr val="tx1"/>
                </a:solidFill>
                <a:latin typeface="+mn-lt"/>
                <a:ea typeface="+mn-ea"/>
                <a:cs typeface="+mn-cs"/>
              </a:rPr>
              <a:t>Most practicing managers quickly recognize the limitations and oversimplifications of the rational-economic assumptions. At the same time, the experienced manager (and many inexperienced young managers trained in the modern equivalents of scientific management) in fact behave as though these were their assumptions about motivations. And, in many instances, these managers get results. That is, employees do sometimes respond to strictly economic incentives, show no interest in new and higher levels of responsibility, seek direction and control, and resist any innovation or change. </a:t>
            </a:r>
          </a:p>
          <a:p>
            <a:r>
              <a:rPr lang="en-US" sz="1200" kern="1200" baseline="0" dirty="0" smtClean="0">
                <a:solidFill>
                  <a:schemeClr val="tx1"/>
                </a:solidFill>
                <a:latin typeface="+mn-lt"/>
                <a:ea typeface="+mn-ea"/>
                <a:cs typeface="+mn-cs"/>
              </a:rPr>
              <a:t>Despite a great deal of research, not to mention common sense and insight, which suggest that people do not exclusively seek economic rewards, any full explanation of what motivates people must allow for the continuing partial validity of the rational-economic assumption as reasonable explanations of what occurs in practice. We shall return to this later.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Assumption Set II: People motivated by social rewards </a:t>
            </a:r>
          </a:p>
          <a:p>
            <a:r>
              <a:rPr lang="en-US" sz="1200" kern="1200" baseline="0" dirty="0" smtClean="0">
                <a:solidFill>
                  <a:schemeClr val="tx1"/>
                </a:solidFill>
                <a:latin typeface="+mn-lt"/>
                <a:ea typeface="+mn-ea"/>
                <a:cs typeface="+mn-cs"/>
              </a:rPr>
              <a:t>The basic assumption here is that people are essentially social animals and as such are motivated by their need for human relationships. If people are </a:t>
            </a:r>
            <a:r>
              <a:rPr lang="en-US" sz="1200" kern="1200" baseline="0" dirty="0" err="1" smtClean="0">
                <a:solidFill>
                  <a:schemeClr val="tx1"/>
                </a:solidFill>
                <a:latin typeface="+mn-lt"/>
                <a:ea typeface="+mn-ea"/>
                <a:cs typeface="+mn-cs"/>
              </a:rPr>
              <a:t>demotivated</a:t>
            </a:r>
            <a:r>
              <a:rPr lang="en-US" sz="1200" kern="1200" baseline="0" dirty="0" smtClean="0">
                <a:solidFill>
                  <a:schemeClr val="tx1"/>
                </a:solidFill>
                <a:latin typeface="+mn-lt"/>
                <a:ea typeface="+mn-ea"/>
                <a:cs typeface="+mn-cs"/>
              </a:rPr>
              <a:t> or anti management, these assumptions suggest that they have not been communicated with, have not been listened to and provided the opportunity of human contact, of that some other relationships, such as may be provided by an effective union or a strong emergent group within the organization, are fulfilling the basic need for relationships. The assumption is that people with social support and encouragement can adapt to change and be creative in developing new solutions to problems. It follows that management's role is to structure the work environment so that social contact is possible. Examples would be to structure the work environment so that social contact is possible. Examples would be to structure work so that it can be done by groups, to provide supportive human contact between superiors and subordinates, and to establish open-door policies, counseling services, and the like. </a:t>
            </a:r>
          </a:p>
          <a:p>
            <a:r>
              <a:rPr lang="en-US" sz="1200" kern="1200" baseline="0" dirty="0" smtClean="0">
                <a:solidFill>
                  <a:schemeClr val="tx1"/>
                </a:solidFill>
                <a:latin typeface="+mn-lt"/>
                <a:ea typeface="+mn-ea"/>
                <a:cs typeface="+mn-cs"/>
              </a:rPr>
              <a:t>The social rewards assumption imply a management style that is, in many ways, diametrically opposed to that implied by the economic rewards assumptions. The latter relegates people in organizations to the status of machines and places emphasis on getting the job done, while assuming people will be satisfied with pay. The former emphasized the human element as most important and assumes that a happy worker is a productive worker. The dichotomy between these two basic types of management styles has deep roots. The rational-economic person emphasis is on production, task, things, clarity and predictability and the sacrifice of the human element to larger institutional goals. The social person emphasis is on people and human relationships, on the importance of meaning in terms of the relative point of view of the individual, and flexibility of organization to human needs. The two basic dimensions of task-oriented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and relationships oriented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are the underlying emphasis of each distinct style. </a:t>
            </a:r>
          </a:p>
          <a:p>
            <a:r>
              <a:rPr lang="en-US" sz="1200" kern="1200" baseline="0" dirty="0" smtClean="0">
                <a:solidFill>
                  <a:schemeClr val="tx1"/>
                </a:solidFill>
                <a:latin typeface="+mn-lt"/>
                <a:ea typeface="+mn-ea"/>
                <a:cs typeface="+mn-cs"/>
              </a:rPr>
              <a:t>Despite its over simplifications and obvious limitations, management style based on the social motivation assumptions is, that like based on the rational-economic assumptions, alive and well. Sometimes it works, not only in leading to satisfied employees but also in getting other results. Then again, sometimes it doesn't. The inadequacies of both these approaches suggest the need to look further for the valid underlying set of assumptions and a management style which exhibits them in a leadership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Assumption Set III: People are motivated by intrinsic rewards</a:t>
            </a:r>
            <a:endParaRPr lang="en-US" sz="1200" b="1"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third set of assumptions is labeled by Schein (1970) "self-actualizing man". The basic assumption is that the most important motivating force is a need to achieve feelings of mastery in activities and the full realization of one's potential. The assumptions continue that if the work environment does not provide the appropriate challenges and opportunities, people can lose interest and be demodulated. It follows from this that individuals will welcome change if it promises to enrich their experiences and give them additional opportunities for self-fulfillment. Management's role, then, is to structure work and relationship to provide challenge an opportunity for learning and to encourage the participation of subordinates in decision which affect them. The classical management-by-objectives approach, in which superior and subordinate jointly set objectives and the subordinate is given wide leeway in deciding how to reach these objectives, is a direct off shoot of this set of assumptions. </a:t>
            </a:r>
          </a:p>
          <a:p>
            <a:r>
              <a:rPr lang="en-US" sz="1200" kern="1200" baseline="0" dirty="0" smtClean="0">
                <a:solidFill>
                  <a:schemeClr val="tx1"/>
                </a:solidFill>
                <a:latin typeface="+mn-lt"/>
                <a:ea typeface="+mn-ea"/>
                <a:cs typeface="+mn-cs"/>
              </a:rPr>
              <a:t>The self-</a:t>
            </a:r>
            <a:r>
              <a:rPr lang="en-US" sz="1200" kern="1200" baseline="0" dirty="0" err="1" smtClean="0">
                <a:solidFill>
                  <a:schemeClr val="tx1"/>
                </a:solidFill>
                <a:latin typeface="+mn-lt"/>
                <a:ea typeface="+mn-ea"/>
                <a:cs typeface="+mn-cs"/>
              </a:rPr>
              <a:t>actualisation</a:t>
            </a:r>
            <a:r>
              <a:rPr lang="en-US" sz="1200" kern="1200" baseline="0" dirty="0" smtClean="0">
                <a:solidFill>
                  <a:schemeClr val="tx1"/>
                </a:solidFill>
                <a:latin typeface="+mn-lt"/>
                <a:ea typeface="+mn-ea"/>
                <a:cs typeface="+mn-cs"/>
              </a:rPr>
              <a:t> assumption correspond to McGregor's (1960) Theory Y, to </a:t>
            </a:r>
            <a:r>
              <a:rPr lang="en-US" sz="1200" kern="1200" baseline="0" dirty="0" err="1" smtClean="0">
                <a:solidFill>
                  <a:schemeClr val="tx1"/>
                </a:solidFill>
                <a:latin typeface="+mn-lt"/>
                <a:ea typeface="+mn-ea"/>
                <a:cs typeface="+mn-cs"/>
              </a:rPr>
              <a:t>Likert's</a:t>
            </a:r>
            <a:r>
              <a:rPr lang="en-US" sz="1200" kern="1200" baseline="0" dirty="0" smtClean="0">
                <a:solidFill>
                  <a:schemeClr val="tx1"/>
                </a:solidFill>
                <a:latin typeface="+mn-lt"/>
                <a:ea typeface="+mn-ea"/>
                <a:cs typeface="+mn-cs"/>
              </a:rPr>
              <a:t> (1967) System IV, Blake and Mouton's (1964) "9,9" style and to communication that are "Adult to Adult" in the terminology of transactional analysis (Harris, 1969). In the Human Side of Enterprise, McGregor (1960) pointed out that earlier "theories" about motivation were not so much wrong as they were dated. People may have been motivated primarily by money and the need for material comforts in our society at the turn of the century, but he argues that this is no longer the case. Maslow's (1954) "Need hierarchy" applies to the three sets of assumptions. The lowest order needs are those for food, shelter, and the basis of subsistence, that is, for at least some minimum level of material necessities. Once these are attained, their function as a motivator gives way to social needs. When those are satisfied the higher order need for ego gratification and self-actualization become salient and motivating. Thus, as individuals and societies mature, argue Maslow (1954) and McGregor (1960), they eventually come </a:t>
            </a:r>
            <a:r>
              <a:rPr lang="en-US" sz="1200" i="1" kern="1200" baseline="0" dirty="0" smtClean="0">
                <a:solidFill>
                  <a:schemeClr val="tx1"/>
                </a:solidFill>
                <a:latin typeface="+mn-lt"/>
                <a:ea typeface="+mn-ea"/>
                <a:cs typeface="+mn-cs"/>
              </a:rPr>
              <a:t>to be motivated, by the highest order of needs. Herzberg (1966) also points out that rewards, aimed at satisfying economic and social needs are really motivators for employees, but what he calls "satisfiers" or "hygiene factors". They are extrinsic in nature, whereas true motivation comes from within the person and is intrinsic in nature. Conditions which can release intrinsic motivation include restriction jobs, promotions, and granting autonomy and control to an employee over his or her own work. </a:t>
            </a:r>
          </a:p>
          <a:p>
            <a:r>
              <a:rPr lang="en-US" sz="1200" kern="1200" baseline="0" dirty="0" smtClean="0">
                <a:solidFill>
                  <a:schemeClr val="tx1"/>
                </a:solidFill>
                <a:latin typeface="+mn-lt"/>
                <a:ea typeface="+mn-ea"/>
                <a:cs typeface="+mn-cs"/>
              </a:rPr>
              <a:t>Like the earlier sets of assumptions, self-actualization has its adherents in organizations and manifestations in styles of managers. Sometimes people are very responsive to setting which permit and encourage self-actualization. But sometimes they are not. </a:t>
            </a:r>
          </a:p>
          <a:p>
            <a:r>
              <a:rPr lang="en-US" sz="1200" kern="1200" baseline="0" dirty="0" smtClean="0">
                <a:solidFill>
                  <a:schemeClr val="tx1"/>
                </a:solidFill>
                <a:latin typeface="+mn-lt"/>
                <a:ea typeface="+mn-ea"/>
                <a:cs typeface="+mn-cs"/>
              </a:rPr>
              <a:t>Thus, we have reviewed three common sets of assumptions about what people value as rewards for work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In each set we have referred to how the set fits with the 'writing of theorists in human motivation. We have also noted how each set, if held by a manager with respect to subordinates leads to a different management style and to .different organization structures and policies for getting results.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59</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The Complexity of People</a:t>
            </a:r>
          </a:p>
          <a:p>
            <a:r>
              <a:rPr lang="en-US" sz="1200" kern="1200" baseline="0" dirty="0" smtClean="0">
                <a:solidFill>
                  <a:schemeClr val="tx1"/>
                </a:solidFill>
                <a:latin typeface="+mn-lt"/>
                <a:ea typeface="+mn-ea"/>
                <a:cs typeface="+mn-cs"/>
              </a:rPr>
              <a:t>No single set of assumption about a single type of rewards will predict what will motivate everyone </a:t>
            </a:r>
            <a:r>
              <a:rPr lang="en-US" sz="1200" i="1" kern="1200" baseline="0" dirty="0" smtClean="0">
                <a:solidFill>
                  <a:schemeClr val="tx1"/>
                </a:solidFill>
                <a:latin typeface="+mn-lt"/>
                <a:ea typeface="+mn-ea"/>
                <a:cs typeface="+mn-cs"/>
              </a:rPr>
              <a:t>or even the same person all the time. By looking at the motivation formula from the path-goal theory, M = V x E, the reason for this become clear. First of all, people differ in what they value, and what they value may change over time, In a way, each individual has his or her own M = V x E formula. A person who has fallen heir to a fortune or won the grand prize in a lottery would probably have little motivation to work on an incentive pay basis. More realistically, while financial rewards can never be entirely dismissed from  </a:t>
            </a:r>
            <a:r>
              <a:rPr lang="en-US" sz="1200" kern="1200" baseline="0" dirty="0" smtClean="0">
                <a:solidFill>
                  <a:schemeClr val="tx1"/>
                </a:solidFill>
                <a:latin typeface="+mn-lt"/>
                <a:ea typeface="+mn-ea"/>
                <a:cs typeface="+mn-cs"/>
              </a:rPr>
              <a:t>most people's valued goals, it should be recognized that money may be important up to some minimum threshold, but not thereafter. Moreover, money is often valued as a symbolic indicator and measure of ego and self-worth rather than exclusively as a means to further material gain. Thus, money may be valued or not, even by a well-paid employee, depending on its meaning and the special circumstances in his or her life at given time. 74 Intra Personal Processes </a:t>
            </a:r>
          </a:p>
          <a:p>
            <a:r>
              <a:rPr lang="en-US" sz="1200" kern="1200" baseline="0" dirty="0" smtClean="0">
                <a:solidFill>
                  <a:schemeClr val="tx1"/>
                </a:solidFill>
                <a:latin typeface="+mn-lt"/>
                <a:ea typeface="+mn-ea"/>
                <a:cs typeface="+mn-cs"/>
              </a:rPr>
              <a:t>Furthermore, people may have certain long-term valued goals but different short-terms ones. Thus, a young professional considering new jobs may wisely give up the highest paying job for one which will provide greater learning opportunity in the short run, or an older employee may forego some income for the assurance of a secure job. </a:t>
            </a:r>
          </a:p>
          <a:p>
            <a:r>
              <a:rPr lang="en-US" sz="1200" kern="1200" baseline="0" dirty="0" smtClean="0">
                <a:solidFill>
                  <a:schemeClr val="tx1"/>
                </a:solidFill>
                <a:latin typeface="+mn-lt"/>
                <a:ea typeface="+mn-ea"/>
                <a:cs typeface="+mn-cs"/>
              </a:rPr>
              <a:t>These and many other examples simply point out that people value different things and that people are too complex to be categorized as valuing only one type of work reward. In his discussion of the sets of assumptions about what motivated people, </a:t>
            </a:r>
            <a:r>
              <a:rPr lang="en-US" sz="1200" kern="1200" baseline="0" dirty="0" err="1" smtClean="0">
                <a:solidFill>
                  <a:schemeClr val="tx1"/>
                </a:solidFill>
                <a:latin typeface="+mn-lt"/>
                <a:ea typeface="+mn-ea"/>
                <a:cs typeface="+mn-cs"/>
              </a:rPr>
              <a:t>Schien</a:t>
            </a:r>
            <a:r>
              <a:rPr lang="en-US" sz="1200" kern="1200" baseline="0" dirty="0" smtClean="0">
                <a:solidFill>
                  <a:schemeClr val="tx1"/>
                </a:solidFill>
                <a:latin typeface="+mn-lt"/>
                <a:ea typeface="+mn-ea"/>
                <a:cs typeface="+mn-cs"/>
              </a:rPr>
              <a:t> (1970) refers to a fourth set of assumptions about "complex man" as those recognizing this complexity. Recognizing that people are complex, that their valued rewards vary, is the first rule for the manager who would motivate others. As we have suggested, that the diagnostic process can follow the guides of the overview model, and when motivation is the problem, the path-goal theory can suggest steps to managerial action. </a:t>
            </a:r>
          </a:p>
          <a:p>
            <a:r>
              <a:rPr lang="en-US" sz="1200" kern="1200" baseline="0" dirty="0" smtClean="0">
                <a:solidFill>
                  <a:schemeClr val="tx1"/>
                </a:solidFill>
                <a:latin typeface="+mn-lt"/>
                <a:ea typeface="+mn-ea"/>
                <a:cs typeface="+mn-cs"/>
              </a:rPr>
              <a:t>Path-goal theory suggests another difficulty with a straight forward application of what people value as leading directly to motivation. That is, even if a person did value highly a particular reward, say social relationships with respected others, the situation of the work may not be perceived by the individual as leading to that reward. In another words, his or her expectation of achieving the reward may be too low for its presence to create a high level of work motivation. </a:t>
            </a:r>
          </a:p>
          <a:p>
            <a:r>
              <a:rPr lang="en-US" sz="1200" kern="1200" baseline="0" dirty="0" smtClean="0">
                <a:solidFill>
                  <a:schemeClr val="tx1"/>
                </a:solidFill>
                <a:latin typeface="+mn-lt"/>
                <a:ea typeface="+mn-ea"/>
                <a:cs typeface="+mn-cs"/>
              </a:rPr>
              <a:t>On the whole, then, what motivates people is in part a function of what they bring to the work place as assumptions about valued rewards. Porter (1973) has provided a useful list of the kinds of rewards which can be valued by employees and which can be provided by organizations. His list of rewards and their typical organizational, sources is given in Figure 8. Note that the categories of reward types are approximately the same as Schein's (1970) three categories of assumptions of valued reward, with Porter adding a fourth, "development", which may be thought of as an outgrowth of intrinsic of self-fulfillment rewards. </a:t>
            </a:r>
          </a:p>
          <a:p>
            <a:r>
              <a:rPr lang="en-US" sz="1200" kern="1200" baseline="0" dirty="0" smtClean="0">
                <a:solidFill>
                  <a:schemeClr val="tx1"/>
                </a:solidFill>
                <a:latin typeface="+mn-lt"/>
                <a:ea typeface="+mn-ea"/>
                <a:cs typeface="+mn-cs"/>
              </a:rPr>
              <a:t>Up to now, the emphasis in this section has been on what motivates people in terms of a way of conceptualizing motivation in the context of the overview model and in terms of the path-goal theory, and with emphasis on what assumptions of values people hold about different rewards. We have laid a basis for managerial understanding of motivation. Now let us elaborate on action managers can take to facilitate motivation.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60</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The Complexity of People</a:t>
            </a:r>
          </a:p>
          <a:p>
            <a:r>
              <a:rPr lang="en-US" sz="1200" kern="1200" baseline="0" dirty="0" smtClean="0">
                <a:solidFill>
                  <a:schemeClr val="tx1"/>
                </a:solidFill>
                <a:latin typeface="+mn-lt"/>
                <a:ea typeface="+mn-ea"/>
                <a:cs typeface="+mn-cs"/>
              </a:rPr>
              <a:t>No single set of assumption about a single type of rewards will predict what will motivate everyone </a:t>
            </a:r>
            <a:r>
              <a:rPr lang="en-US" sz="1200" i="1" kern="1200" baseline="0" dirty="0" smtClean="0">
                <a:solidFill>
                  <a:schemeClr val="tx1"/>
                </a:solidFill>
                <a:latin typeface="+mn-lt"/>
                <a:ea typeface="+mn-ea"/>
                <a:cs typeface="+mn-cs"/>
              </a:rPr>
              <a:t>or even the same person all the time. By looking at the motivation formula from the path-goal theory, M = V x E, the reason for this become clear. First of all, people differ in what they value, and what they value may change over time, In a way, each individual has his or her own M = V x E formula. A person who has fallen heir to a fortune or won the grand prize in a lottery would probably have little motivation to work on an incentive pay basis. More realistically, while financial rewards can never be entirely dismissed from  </a:t>
            </a:r>
            <a:r>
              <a:rPr lang="en-US" sz="1200" kern="1200" baseline="0" dirty="0" smtClean="0">
                <a:solidFill>
                  <a:schemeClr val="tx1"/>
                </a:solidFill>
                <a:latin typeface="+mn-lt"/>
                <a:ea typeface="+mn-ea"/>
                <a:cs typeface="+mn-cs"/>
              </a:rPr>
              <a:t>most people's valued goals, it should be recognized that money may be important up to some minimum threshold, but not thereafter. Moreover, money is often valued as a symbolic indicator and measure of ego and self-worth rather than exclusively as a means to further material gain. Thus, money may be valued or not, even by a well-paid employee, depending on its meaning and the special circumstances in his or her life at given time. 74 Intra Personal Processes </a:t>
            </a:r>
          </a:p>
          <a:p>
            <a:r>
              <a:rPr lang="en-US" sz="1200" kern="1200" baseline="0" dirty="0" smtClean="0">
                <a:solidFill>
                  <a:schemeClr val="tx1"/>
                </a:solidFill>
                <a:latin typeface="+mn-lt"/>
                <a:ea typeface="+mn-ea"/>
                <a:cs typeface="+mn-cs"/>
              </a:rPr>
              <a:t>Furthermore, people may have certain long-term valued goals but different short-terms ones. Thus, a young professional considering new jobs may wisely give up the highest paying job for one which will provide greater learning opportunity in the short run, or an older employee may forego some income for the assurance of a secure job. </a:t>
            </a:r>
          </a:p>
          <a:p>
            <a:r>
              <a:rPr lang="en-US" sz="1200" kern="1200" baseline="0" dirty="0" smtClean="0">
                <a:solidFill>
                  <a:schemeClr val="tx1"/>
                </a:solidFill>
                <a:latin typeface="+mn-lt"/>
                <a:ea typeface="+mn-ea"/>
                <a:cs typeface="+mn-cs"/>
              </a:rPr>
              <a:t>These and many other examples simply point out that people value different things and that people are too complex to be categorized as valuing only one type of work reward. In his discussion of the sets of assumptions about what motivated people, </a:t>
            </a:r>
            <a:r>
              <a:rPr lang="en-US" sz="1200" kern="1200" baseline="0" dirty="0" err="1" smtClean="0">
                <a:solidFill>
                  <a:schemeClr val="tx1"/>
                </a:solidFill>
                <a:latin typeface="+mn-lt"/>
                <a:ea typeface="+mn-ea"/>
                <a:cs typeface="+mn-cs"/>
              </a:rPr>
              <a:t>Schien</a:t>
            </a:r>
            <a:r>
              <a:rPr lang="en-US" sz="1200" kern="1200" baseline="0" dirty="0" smtClean="0">
                <a:solidFill>
                  <a:schemeClr val="tx1"/>
                </a:solidFill>
                <a:latin typeface="+mn-lt"/>
                <a:ea typeface="+mn-ea"/>
                <a:cs typeface="+mn-cs"/>
              </a:rPr>
              <a:t> (1970) refers to a fourth set of assumptions about "complex man" as those recognizing this complexity. Recognizing that people are complex, that their valued rewards vary, is the first rule for the manager who would motivate others. As we have suggested, that the diagnostic process can follow the guides of the overview model, and when motivation is the problem, the path-goal theory can suggest steps to managerial action. </a:t>
            </a:r>
          </a:p>
          <a:p>
            <a:r>
              <a:rPr lang="en-US" sz="1200" kern="1200" baseline="0" dirty="0" smtClean="0">
                <a:solidFill>
                  <a:schemeClr val="tx1"/>
                </a:solidFill>
                <a:latin typeface="+mn-lt"/>
                <a:ea typeface="+mn-ea"/>
                <a:cs typeface="+mn-cs"/>
              </a:rPr>
              <a:t>Path-goal theory suggests another difficulty with a straight forward application of what people value as leading directly to motivation. That is, even if a person did value highly a particular reward, say social relationships with respected others, the situation of the work may not be perceived by the individual as leading to that reward. In another words, his or her expectation of achieving the reward may be too low for its presence to create a high level of work motivation. </a:t>
            </a:r>
          </a:p>
          <a:p>
            <a:r>
              <a:rPr lang="en-US" sz="1200" kern="1200" baseline="0" dirty="0" smtClean="0">
                <a:solidFill>
                  <a:schemeClr val="tx1"/>
                </a:solidFill>
                <a:latin typeface="+mn-lt"/>
                <a:ea typeface="+mn-ea"/>
                <a:cs typeface="+mn-cs"/>
              </a:rPr>
              <a:t>On the whole, then, what motivates people is in part a function of what they bring to the work place as assumptions about valued rewards. Porter (1973) has provided a useful list of the kinds of rewards which can be valued by employees and which can be provided by organizations. His list of rewards and their typical organizational, sources is given in Figure 8. Note that the categories of reward types are approximately the same as Schein's (1970) three categories of assumptions of valued reward, with Porter adding a fourth, "development", which may be thought of as an outgrowth of intrinsic of self-fulfillment rewards. </a:t>
            </a:r>
          </a:p>
          <a:p>
            <a:r>
              <a:rPr lang="en-US" sz="1200" kern="1200" baseline="0" dirty="0" smtClean="0">
                <a:solidFill>
                  <a:schemeClr val="tx1"/>
                </a:solidFill>
                <a:latin typeface="+mn-lt"/>
                <a:ea typeface="+mn-ea"/>
                <a:cs typeface="+mn-cs"/>
              </a:rPr>
              <a:t>Up to now, the emphasis in this section has been on what motivates people in terms of a way of conceptualizing motivation in the context of the overview model and in terms of the path-goal theory, and with emphasis on what assumptions of values people hold about different rewards. We have laid a basis for managerial understanding of motivation. Now let us elaborate on action managers can take to facilitate motivation.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61</a:t>
            </a:fld>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How Can I Motivate People?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A common answer to the question, "How can I motive other people?" is "You can't. Motivation only comes from within the other person".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To some extent this is true. As we have seen, motivation is a state of a person's perspective. As such, it lies within that person and is a function of a particular assumptions and perceptions which determine that person's valued rewards and expectancies of achieving those rewards. This has been discussed in the beginning of this lesson.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However, a manager most definitely can affect the level of motivation of another. He or she can work to provide the appropriate reward and can work on the values and expectancies of employees. In general, this is done through exercising one or all three of the forms of influence towards others described earlier.</a:t>
            </a:r>
          </a:p>
        </p:txBody>
      </p:sp>
      <p:sp>
        <p:nvSpPr>
          <p:cNvPr id="4" name="Slide Number Placeholder 3"/>
          <p:cNvSpPr>
            <a:spLocks noGrp="1"/>
          </p:cNvSpPr>
          <p:nvPr>
            <p:ph type="sldNum" sz="quarter" idx="10"/>
          </p:nvPr>
        </p:nvSpPr>
        <p:spPr/>
        <p:txBody>
          <a:bodyPr/>
          <a:lstStyle/>
          <a:p>
            <a:fld id="{6E04C938-7FB1-4297-97B6-E7228C0C11F3}" type="slidenum">
              <a:rPr lang="en-US" smtClean="0"/>
              <a:pPr/>
              <a:t>63</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Maslow's theory is based on the following proposition: </a:t>
            </a:r>
          </a:p>
          <a:p>
            <a:r>
              <a:rPr lang="en-US" sz="1200" kern="1200" baseline="0" dirty="0" smtClean="0">
                <a:solidFill>
                  <a:schemeClr val="tx1"/>
                </a:solidFill>
                <a:latin typeface="+mn-lt"/>
                <a:ea typeface="+mn-ea"/>
                <a:cs typeface="+mn-cs"/>
              </a:rPr>
              <a:t>1. Man's needs are arranged in a hierarchy of importance, ranging from the lowest need-physiological-to safety, love (social), esteem (ego), and finally, self-actualization. This hierarchy of "prepotency" or urgency of satisfaction means that the most urgent need will monopolize the individual's attention </a:t>
            </a:r>
          </a:p>
          <a:p>
            <a:r>
              <a:rPr lang="en-US" sz="1200" kern="1200" baseline="0" dirty="0" smtClean="0">
                <a:solidFill>
                  <a:schemeClr val="tx1"/>
                </a:solidFill>
                <a:latin typeface="+mn-lt"/>
                <a:ea typeface="+mn-ea"/>
                <a:cs typeface="+mn-cs"/>
              </a:rPr>
              <a:t>while less </a:t>
            </a:r>
            <a:r>
              <a:rPr lang="en-US" sz="1200" kern="1200" baseline="0" dirty="0" err="1" smtClean="0">
                <a:solidFill>
                  <a:schemeClr val="tx1"/>
                </a:solidFill>
                <a:latin typeface="+mn-lt"/>
                <a:ea typeface="+mn-ea"/>
                <a:cs typeface="+mn-cs"/>
              </a:rPr>
              <a:t>prepotent</a:t>
            </a:r>
            <a:r>
              <a:rPr lang="en-US" sz="1200" kern="1200" baseline="0" dirty="0" smtClean="0">
                <a:solidFill>
                  <a:schemeClr val="tx1"/>
                </a:solidFill>
                <a:latin typeface="+mn-lt"/>
                <a:ea typeface="+mn-ea"/>
                <a:cs typeface="+mn-cs"/>
              </a:rPr>
              <a:t> needs are minimized, even forgotten. Maslow's hierarchy is shown as Figure 1.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2. Man is continually wanting, therefore, all needs are never fully satisfied. As soon as one need is satisfied, its prepotency diminishes, and another need emerges to replace it. This is never-ending process, which serves to motivate man to strive to satisfy his needs.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3. Once a need is fairly well satisfied, it no longer motivated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Man is then motivated by the next higher level of unsatisfied need, but he can be motivated in a reverse direction if a lower-level need is threatened.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4. The needs are interdependent and overlapping. Since one need does not disappear when another emerges, all needs tend to be partially satisfied in each area.</a:t>
            </a:r>
          </a:p>
          <a:p>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12</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a:buNone/>
            </a:pPr>
            <a:r>
              <a:rPr lang="en-US" b="1" dirty="0" smtClean="0"/>
              <a:t>Specific actions to motivate others </a:t>
            </a:r>
          </a:p>
          <a:p>
            <a:pPr marL="0" indent="0">
              <a:buNone/>
            </a:pPr>
            <a:r>
              <a:rPr lang="en-US" dirty="0" smtClean="0"/>
              <a:t>Managerial action, in general, can take four forms:</a:t>
            </a:r>
          </a:p>
          <a:p>
            <a:pPr marL="514350" indent="-514350">
              <a:buFont typeface="+mj-lt"/>
              <a:buAutoNum type="arabicPeriod"/>
            </a:pPr>
            <a:r>
              <a:rPr lang="en-US" dirty="0" smtClean="0"/>
              <a:t>Provide more of the valued rewards to the person. </a:t>
            </a:r>
          </a:p>
          <a:p>
            <a:pPr marL="514350" indent="-514350">
              <a:buFont typeface="+mj-lt"/>
              <a:buAutoNum type="arabicPeriod"/>
            </a:pPr>
            <a:r>
              <a:rPr lang="en-US" dirty="0" smtClean="0"/>
              <a:t>Change the values of the person toward the rewards which are available. </a:t>
            </a:r>
          </a:p>
          <a:p>
            <a:pPr marL="514350" indent="-514350">
              <a:buFont typeface="+mj-lt"/>
              <a:buAutoNum type="arabicPeriod"/>
            </a:pPr>
            <a:r>
              <a:rPr lang="en-US" dirty="0" smtClean="0"/>
              <a:t>Improve the person's perception of the </a:t>
            </a:r>
            <a:r>
              <a:rPr lang="en-US" dirty="0" err="1" smtClean="0"/>
              <a:t>behaviour</a:t>
            </a:r>
            <a:r>
              <a:rPr lang="en-US" dirty="0" smtClean="0"/>
              <a:t>-reward linkage. </a:t>
            </a:r>
          </a:p>
          <a:p>
            <a:pPr marL="514350" marR="0" indent="-514350" algn="l" defTabSz="914400" rtl="0" eaLnBrk="1" fontAlgn="auto" latinLnBrk="0" hangingPunct="1">
              <a:lnSpc>
                <a:spcPct val="100000"/>
              </a:lnSpc>
              <a:spcBef>
                <a:spcPts val="0"/>
              </a:spcBef>
              <a:spcAft>
                <a:spcPts val="0"/>
              </a:spcAft>
              <a:buClrTx/>
              <a:buSzTx/>
              <a:buFont typeface="+mj-lt"/>
              <a:buAutoNum type="arabicPeriod"/>
              <a:tabLst/>
              <a:defRPr/>
            </a:pPr>
            <a:r>
              <a:rPr lang="en-US" dirty="0" smtClean="0"/>
              <a:t>Improve the reality of the </a:t>
            </a:r>
            <a:r>
              <a:rPr lang="en-US" dirty="0" err="1" smtClean="0"/>
              <a:t>behaviour</a:t>
            </a:r>
            <a:r>
              <a:rPr lang="en-US" dirty="0" smtClean="0"/>
              <a:t>-reward linkage.</a:t>
            </a:r>
          </a:p>
          <a:p>
            <a:pPr marL="514350" marR="0" indent="-514350" algn="l" defTabSz="914400" rtl="0" eaLnBrk="1" fontAlgn="auto" latinLnBrk="0" hangingPunct="1">
              <a:lnSpc>
                <a:spcPct val="100000"/>
              </a:lnSpc>
              <a:spcBef>
                <a:spcPts val="0"/>
              </a:spcBef>
              <a:spcAft>
                <a:spcPts val="0"/>
              </a:spcAft>
              <a:buClrTx/>
              <a:buSzTx/>
              <a:buFont typeface="+mj-lt"/>
              <a:buNone/>
              <a:tabLst/>
              <a:defRPr/>
            </a:pPr>
            <a:endParaRPr lang="en-US" dirty="0" smtClean="0"/>
          </a:p>
          <a:p>
            <a:r>
              <a:rPr lang="en-US" sz="1200" kern="1200" baseline="0" dirty="0" smtClean="0">
                <a:solidFill>
                  <a:schemeClr val="tx1"/>
                </a:solidFill>
                <a:latin typeface="+mn-lt"/>
                <a:ea typeface="+mn-ea"/>
                <a:cs typeface="+mn-cs"/>
              </a:rPr>
              <a:t>The first two of these deal with actions which affect the goals which people value as outcome for their work; the latter two deal with their expectation of whether the paths available to them will lead to those rewards. Let us see how each of the three forms of influence may be used to achieve one or more of these four forms of action. </a:t>
            </a:r>
          </a:p>
          <a:p>
            <a:r>
              <a:rPr lang="en-US" sz="1200" kern="1200" baseline="0" dirty="0" smtClean="0">
                <a:solidFill>
                  <a:schemeClr val="tx1"/>
                </a:solidFill>
                <a:latin typeface="+mn-lt"/>
                <a:ea typeface="+mn-ea"/>
                <a:cs typeface="+mn-cs"/>
              </a:rPr>
              <a:t>With respect to individual motivation, and in the context of the path-goal theory, managerial action which constitutes indirect influence is aimed at arranging the appropriate strategies, structures and policies to encourage and support motivated people to achieve organization goals. This includes, for example, establishing incentive and reward system which will be valued by employees. Indirect influence also includes selecting and employing people who have necessary skills and who value the kinds of rewards available in the organization. Finally, indirect influence includes developing in oneself and others the managerial skills, particularly the management style of pattern of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in dealing with subordinates, which will have the effect of creating higher motivation. We shall say more about the selection and development of management style for an individual manager below, for it is an element of organizational input for indirect influence and face-to-face direct influence as well. </a:t>
            </a:r>
          </a:p>
          <a:p>
            <a:r>
              <a:rPr lang="en-US" sz="1200" kern="1200" baseline="0" dirty="0" err="1" smtClean="0">
                <a:solidFill>
                  <a:schemeClr val="tx1"/>
                </a:solidFill>
                <a:latin typeface="+mn-lt"/>
                <a:ea typeface="+mn-ea"/>
                <a:cs typeface="+mn-cs"/>
              </a:rPr>
              <a:t>Semidirect</a:t>
            </a:r>
            <a:r>
              <a:rPr lang="en-US" sz="1200" kern="1200" baseline="0" dirty="0" smtClean="0">
                <a:solidFill>
                  <a:schemeClr val="tx1"/>
                </a:solidFill>
                <a:latin typeface="+mn-lt"/>
                <a:ea typeface="+mn-ea"/>
                <a:cs typeface="+mn-cs"/>
              </a:rPr>
              <a:t> influence, it will be recalled, is exercised when a manager acts to affect an individual through his or her social relationships at work. The emergent group has a strong effect on what its members value and what their expectations are with respect to the outcomes from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 good example of this is a case of Data Terminals Corporation (Solomon, 1979). In 1977 and 1978 president, Robert </a:t>
            </a:r>
            <a:r>
              <a:rPr lang="en-US" sz="1200" kern="1200" baseline="0" dirty="0" err="1" smtClean="0">
                <a:solidFill>
                  <a:schemeClr val="tx1"/>
                </a:solidFill>
                <a:latin typeface="+mn-lt"/>
                <a:ea typeface="+mn-ea"/>
                <a:cs typeface="+mn-cs"/>
              </a:rPr>
              <a:t>Collings</a:t>
            </a:r>
            <a:r>
              <a:rPr lang="en-US" sz="1200" kern="1200" baseline="0" dirty="0" smtClean="0">
                <a:solidFill>
                  <a:schemeClr val="tx1"/>
                </a:solidFill>
                <a:latin typeface="+mn-lt"/>
                <a:ea typeface="+mn-ea"/>
                <a:cs typeface="+mn-cs"/>
              </a:rPr>
              <a:t>, offered all his employees free vacation trips, one year to Disneyland and the next year to Italy, if company scales and earnings doubled each year. They made it both years. Apparently, this group reward not only appealed to what most employees valued, but served as a highly visible symbol of the need for </a:t>
            </a:r>
            <a:r>
              <a:rPr lang="en-US" sz="1200" kern="1200" baseline="0" dirty="0" err="1" smtClean="0">
                <a:solidFill>
                  <a:schemeClr val="tx1"/>
                </a:solidFill>
                <a:latin typeface="+mn-lt"/>
                <a:ea typeface="+mn-ea"/>
                <a:cs typeface="+mn-cs"/>
              </a:rPr>
              <a:t>intracompany</a:t>
            </a:r>
            <a:r>
              <a:rPr lang="en-US" sz="1200" kern="1200" baseline="0" dirty="0" smtClean="0">
                <a:solidFill>
                  <a:schemeClr val="tx1"/>
                </a:solidFill>
                <a:latin typeface="+mn-lt"/>
                <a:ea typeface="+mn-ea"/>
                <a:cs typeface="+mn-cs"/>
              </a:rPr>
              <a:t> cooperation as well.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64</a:t>
            </a:fld>
            <a:endParaRPr 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1200" kern="1200" baseline="0" dirty="0" smtClean="0">
                <a:solidFill>
                  <a:schemeClr val="tx1"/>
                </a:solidFill>
                <a:latin typeface="+mn-lt"/>
                <a:ea typeface="+mn-ea"/>
                <a:cs typeface="+mn-cs"/>
              </a:rPr>
              <a:t>What is it that motivates managers to become successful in running a large organization? Among other things it is their need to have an impact to be strong, and to influence the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of others for the organizational good. What separates good managers from poor managers is the "need for power" according to Dr. David McClelland, a recognized expert on the power motive. </a:t>
            </a:r>
          </a:p>
          <a:p>
            <a:r>
              <a:rPr lang="en-US" sz="1200" kern="1200" baseline="0" dirty="0" smtClean="0">
                <a:solidFill>
                  <a:schemeClr val="tx1"/>
                </a:solidFill>
                <a:latin typeface="+mn-lt"/>
                <a:ea typeface="+mn-ea"/>
                <a:cs typeface="+mn-cs"/>
              </a:rPr>
              <a:t>What they need is a special kind of power. It is not dictatorial, nor is it power for personal goals. It is not a crude kind of power, or power used impulsively. It can be referred to as altruistic power, meaning the power to influence people for the good of the organization for which they work. It also may be called socialized power, meaning power which is tempered by a large dose of self-control and perspective. </a:t>
            </a:r>
          </a:p>
          <a:p>
            <a:r>
              <a:rPr lang="en-US" sz="1200" kern="1200" baseline="0" dirty="0" smtClean="0">
                <a:solidFill>
                  <a:schemeClr val="tx1"/>
                </a:solidFill>
                <a:latin typeface="+mn-lt"/>
                <a:ea typeface="+mn-ea"/>
                <a:cs typeface="+mn-cs"/>
              </a:rPr>
              <a:t>When a large number of executives are grouped according to their success in running large, complex corporation, the profile of the effective manager looks like this: </a:t>
            </a:r>
          </a:p>
          <a:p>
            <a:r>
              <a:rPr lang="en-US" sz="1200" i="1" kern="1200" baseline="0" dirty="0" smtClean="0">
                <a:solidFill>
                  <a:schemeClr val="tx1"/>
                </a:solidFill>
                <a:latin typeface="+mn-lt"/>
                <a:ea typeface="+mn-ea"/>
                <a:cs typeface="+mn-cs"/>
              </a:rPr>
              <a:t>The top managers of a company must possess a high need for power, that is a concern for influencing people. However, this need must be disciplined and controlled so that it is directed toward the benefit of an institution as a whole and not toward the manager's personal benefits. Moreover, the top manager's </a:t>
            </a:r>
            <a:r>
              <a:rPr lang="en-US" sz="1200" i="1" kern="1200" baseline="0" dirty="0" err="1" smtClean="0">
                <a:solidFill>
                  <a:schemeClr val="tx1"/>
                </a:solidFill>
                <a:latin typeface="+mn-lt"/>
                <a:ea typeface="+mn-ea"/>
                <a:cs typeface="+mn-cs"/>
              </a:rPr>
              <a:t>need,for</a:t>
            </a:r>
            <a:r>
              <a:rPr lang="en-US" sz="1200" i="1" kern="1200" baseline="0" dirty="0" smtClean="0">
                <a:solidFill>
                  <a:schemeClr val="tx1"/>
                </a:solidFill>
                <a:latin typeface="+mn-lt"/>
                <a:ea typeface="+mn-ea"/>
                <a:cs typeface="+mn-cs"/>
              </a:rPr>
              <a:t> power ought to be greater than his need for being liked by people. </a:t>
            </a:r>
          </a:p>
          <a:p>
            <a:r>
              <a:rPr lang="en-US" sz="1200" kern="1200" baseline="0" dirty="0" smtClean="0">
                <a:solidFill>
                  <a:schemeClr val="tx1"/>
                </a:solidFill>
                <a:latin typeface="+mn-lt"/>
                <a:ea typeface="+mn-ea"/>
                <a:cs typeface="+mn-cs"/>
              </a:rPr>
              <a:t>A good manager is not primarily motivated by the need for affiliation. The affiliation need refers to the desire to be liked and accepted by other people. People with strong affiliation need to not typically do well in management positions. To maintain a high morale and productive environment, policies must be applied </a:t>
            </a:r>
            <a:r>
              <a:rPr lang="en-US" sz="1200" kern="1200" baseline="0" dirty="0" err="1" smtClean="0">
                <a:solidFill>
                  <a:schemeClr val="tx1"/>
                </a:solidFill>
                <a:latin typeface="+mn-lt"/>
                <a:ea typeface="+mn-ea"/>
                <a:cs typeface="+mn-cs"/>
              </a:rPr>
              <a:t>universly</a:t>
            </a:r>
            <a:r>
              <a:rPr lang="en-US" sz="1200" kern="1200" baseline="0" dirty="0" smtClean="0">
                <a:solidFill>
                  <a:schemeClr val="tx1"/>
                </a:solidFill>
                <a:latin typeface="+mn-lt"/>
                <a:ea typeface="+mn-ea"/>
                <a:cs typeface="+mn-cs"/>
              </a:rPr>
              <a:t> and consistently. A manager concerned with developing friendly relationships may make too many "exceptions to the rule" for certain subordinates, thereby upsetting subordinates not receiving special </a:t>
            </a:r>
            <a:r>
              <a:rPr lang="en-US" sz="1200" kern="1200" baseline="0" dirty="0" err="1" smtClean="0">
                <a:solidFill>
                  <a:schemeClr val="tx1"/>
                </a:solidFill>
                <a:latin typeface="+mn-lt"/>
                <a:ea typeface="+mn-ea"/>
                <a:cs typeface="+mn-cs"/>
              </a:rPr>
              <a:t>favour</a:t>
            </a:r>
            <a:r>
              <a:rPr lang="en-US" sz="1200" kern="1200" baseline="0" dirty="0" smtClean="0">
                <a:solidFill>
                  <a:schemeClr val="tx1"/>
                </a:solidFill>
                <a:latin typeface="+mn-lt"/>
                <a:ea typeface="+mn-ea"/>
                <a:cs typeface="+mn-cs"/>
              </a:rPr>
              <a:t>. A manager motivated by the affiliation need may create poor teamwork and low morale. This, of course, would be inadvertent, as such an individual would not purposefully do anything to upset the relationships in the work group. It would occur most likely because of the failure of the manager to focus on the task to be accomplished. </a:t>
            </a:r>
          </a:p>
          <a:p>
            <a:r>
              <a:rPr lang="en-US" sz="1200" kern="1200" baseline="0" dirty="0" smtClean="0">
                <a:solidFill>
                  <a:schemeClr val="tx1"/>
                </a:solidFill>
                <a:latin typeface="+mn-lt"/>
                <a:ea typeface="+mn-ea"/>
                <a:cs typeface="+mn-cs"/>
              </a:rPr>
              <a:t>Likewise, the need for achievement is not extreme among effective managers. The need for achievement means a desire to do things better and to attain personal accomplishment means a desire to do things better entrepreneurs for example, are high in the need to achieve. This is understandable since people high in this need try to do things better themselves and want constant feedback on their performance to see how well they are working. While good managers may be high in the need to achieve, it is usually not greatly out of balance when compared to the power and affiliation motives. </a:t>
            </a:r>
          </a:p>
          <a:p>
            <a:r>
              <a:rPr lang="en-US" sz="1200" kern="1200" baseline="0" dirty="0" smtClean="0">
                <a:solidFill>
                  <a:schemeClr val="tx1"/>
                </a:solidFill>
                <a:latin typeface="+mn-lt"/>
                <a:ea typeface="+mn-ea"/>
                <a:cs typeface="+mn-cs"/>
              </a:rPr>
              <a:t>A manager with an usually high need to achieve would probably be characterized by the inability to delegate authority. Managers are required to get things done with and through other people. They must delegate authority. The manager must get others to do things through influence or through </a:t>
            </a:r>
            <a:r>
              <a:rPr lang="en-US" sz="1200" kern="1200" baseline="0" dirty="0" err="1" smtClean="0">
                <a:solidFill>
                  <a:schemeClr val="tx1"/>
                </a:solidFill>
                <a:latin typeface="+mn-lt"/>
                <a:ea typeface="+mn-ea"/>
                <a:cs typeface="+mn-cs"/>
              </a:rPr>
              <a:t>persuation</a:t>
            </a:r>
            <a:r>
              <a:rPr lang="en-US" sz="1200" kern="1200" baseline="0" dirty="0" smtClean="0">
                <a:solidFill>
                  <a:schemeClr val="tx1"/>
                </a:solidFill>
                <a:latin typeface="+mn-lt"/>
                <a:ea typeface="+mn-ea"/>
                <a:cs typeface="+mn-cs"/>
              </a:rPr>
              <a:t>. By definition</a:t>
            </a:r>
            <a:r>
              <a:rPr lang="en-US" sz="1200" b="1" kern="1200" baseline="0" dirty="0" smtClean="0">
                <a:solidFill>
                  <a:schemeClr val="tx1"/>
                </a:solidFill>
                <a:latin typeface="+mn-lt"/>
                <a:ea typeface="+mn-ea"/>
                <a:cs typeface="+mn-cs"/>
              </a:rPr>
              <a:t>, then, one aspect of a manager's job is to help others perform their jobs better, rather than trying to better perform the many short-term projects alone. </a:t>
            </a:r>
          </a:p>
          <a:p>
            <a:r>
              <a:rPr lang="en-US" sz="1200" kern="1200" baseline="0" dirty="0" smtClean="0">
                <a:solidFill>
                  <a:schemeClr val="tx1"/>
                </a:solidFill>
                <a:latin typeface="+mn-lt"/>
                <a:ea typeface="+mn-ea"/>
                <a:cs typeface="+mn-cs"/>
              </a:rPr>
              <a:t>A mature, self-controlled need for power will help create a good manager who </a:t>
            </a:r>
            <a:r>
              <a:rPr lang="en-US" sz="1200" i="1" kern="1200" baseline="0" dirty="0" smtClean="0">
                <a:solidFill>
                  <a:schemeClr val="tx1"/>
                </a:solidFill>
                <a:latin typeface="+mn-lt"/>
                <a:ea typeface="+mn-ea"/>
                <a:cs typeface="+mn-cs"/>
              </a:rPr>
              <a:t>Helps subordinates feel strong and responsible, who rewards them properly for good performance and who sees that things are organized in such a way 'that subordinates feel they know what they should be doing. Above all, managers should foster among others a strong sense of team spirit, of pride in working as part of a particular team. If a manager creates and encourages this spirit, his subordinates) certainly should perform better. 78 Intra Personal Processes </a:t>
            </a:r>
          </a:p>
          <a:p>
            <a:r>
              <a:rPr lang="en-US" sz="1200" kern="1200" baseline="0" dirty="0" smtClean="0">
                <a:solidFill>
                  <a:schemeClr val="tx1"/>
                </a:solidFill>
                <a:latin typeface="+mn-lt"/>
                <a:ea typeface="+mn-ea"/>
                <a:cs typeface="+mn-cs"/>
              </a:rPr>
              <a:t>The actions of managers can be measured along two dimensions---a </a:t>
            </a:r>
            <a:r>
              <a:rPr lang="en-US" sz="1200" i="1" kern="1200" baseline="0" dirty="0" smtClean="0">
                <a:solidFill>
                  <a:schemeClr val="tx1"/>
                </a:solidFill>
                <a:latin typeface="+mn-lt"/>
                <a:ea typeface="+mn-ea"/>
                <a:cs typeface="+mn-cs"/>
              </a:rPr>
              <a:t>concern for people and a concern for productive output. A strong power need combined with a weak need for affiliation does not conflict with being people-oriented or democratic toward subordinates. Power is a motive while being people-oriented is a </a:t>
            </a:r>
            <a:r>
              <a:rPr lang="en-US" sz="1200" i="1" kern="1200" baseline="0" dirty="0" err="1" smtClean="0">
                <a:solidFill>
                  <a:schemeClr val="tx1"/>
                </a:solidFill>
                <a:latin typeface="+mn-lt"/>
                <a:ea typeface="+mn-ea"/>
                <a:cs typeface="+mn-cs"/>
              </a:rPr>
              <a:t>behaviour</a:t>
            </a:r>
            <a:r>
              <a:rPr lang="en-US" sz="1200" i="1" kern="1200" baseline="0" dirty="0" smtClean="0">
                <a:solidFill>
                  <a:schemeClr val="tx1"/>
                </a:solidFill>
                <a:latin typeface="+mn-lt"/>
                <a:ea typeface="+mn-ea"/>
                <a:cs typeface="+mn-cs"/>
              </a:rPr>
              <a:t> or an action. Motives are internal; </a:t>
            </a:r>
            <a:r>
              <a:rPr lang="en-US" sz="1200" i="1" kern="1200" baseline="0" dirty="0" err="1" smtClean="0">
                <a:solidFill>
                  <a:schemeClr val="tx1"/>
                </a:solidFill>
                <a:latin typeface="+mn-lt"/>
                <a:ea typeface="+mn-ea"/>
                <a:cs typeface="+mn-cs"/>
              </a:rPr>
              <a:t>behaviour</a:t>
            </a:r>
            <a:r>
              <a:rPr lang="en-US" sz="1200" i="1" kern="1200" baseline="0" dirty="0" smtClean="0">
                <a:solidFill>
                  <a:schemeClr val="tx1"/>
                </a:solidFill>
                <a:latin typeface="+mn-lt"/>
                <a:ea typeface="+mn-ea"/>
                <a:cs typeface="+mn-cs"/>
              </a:rPr>
              <a:t> is external, in the words of David McClelland. </a:t>
            </a:r>
          </a:p>
          <a:p>
            <a:r>
              <a:rPr lang="en-US" sz="1200" i="1" kern="1200" baseline="0" dirty="0" smtClean="0">
                <a:solidFill>
                  <a:schemeClr val="tx1"/>
                </a:solidFill>
                <a:latin typeface="+mn-lt"/>
                <a:ea typeface="+mn-ea"/>
                <a:cs typeface="+mn-cs"/>
              </a:rPr>
              <a:t>Management is an influence game. Some proponents of democratic management seem to have forgotten this feet, using managers to be primarily concerned with people's human needs, rather than with helping them to get things done. </a:t>
            </a:r>
          </a:p>
          <a:p>
            <a:r>
              <a:rPr lang="en-US" sz="1200" kern="1200" baseline="0" dirty="0" smtClean="0">
                <a:solidFill>
                  <a:schemeClr val="tx1"/>
                </a:solidFill>
                <a:latin typeface="+mn-lt"/>
                <a:ea typeface="+mn-ea"/>
                <a:cs typeface="+mn-cs"/>
              </a:rPr>
              <a:t>Effective managers, in their efforts to influence subordinates to get work done, express their strong power needs in democratic, people-oriented ways. Research on power in organizations indicates that the managers who were strong in power needs were also rated strong on the people-oriented supervisory style by their own subordinates.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66</a:t>
            </a:fld>
            <a:endParaRPr 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sz="1200" kern="1200" baseline="0" dirty="0" smtClean="0">
                <a:solidFill>
                  <a:schemeClr val="tx1"/>
                </a:solidFill>
                <a:latin typeface="+mn-lt"/>
                <a:ea typeface="+mn-ea"/>
                <a:cs typeface="+mn-cs"/>
              </a:rPr>
              <a:t>What is it that motivates managers to become successful in running a large organization? Among other things it is their need to have an impact to be strong, and to influence the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of others for the organizational good. What separates good managers from poor managers is the "need for power" according to Dr. David McClelland, a recognized expert on the power motive. </a:t>
            </a:r>
          </a:p>
          <a:p>
            <a:r>
              <a:rPr lang="en-US" sz="1200" kern="1200" baseline="0" dirty="0" smtClean="0">
                <a:solidFill>
                  <a:schemeClr val="tx1"/>
                </a:solidFill>
                <a:latin typeface="+mn-lt"/>
                <a:ea typeface="+mn-ea"/>
                <a:cs typeface="+mn-cs"/>
              </a:rPr>
              <a:t>What they need is a special kind of power. It is not dictatorial, nor is it power for personal goals. It is not a crude kind of power, or power used impulsively. It can be referred to as altruistic power, meaning the power to influence people for the good of the organization for which they work. It also may be called socialized power, meaning power which is tempered by a large dose of self-control and perspective. </a:t>
            </a:r>
          </a:p>
          <a:p>
            <a:r>
              <a:rPr lang="en-US" sz="1200" kern="1200" baseline="0" dirty="0" smtClean="0">
                <a:solidFill>
                  <a:schemeClr val="tx1"/>
                </a:solidFill>
                <a:latin typeface="+mn-lt"/>
                <a:ea typeface="+mn-ea"/>
                <a:cs typeface="+mn-cs"/>
              </a:rPr>
              <a:t>When a large number of executives are grouped according to their success in running large, complex corporation, the profile of the effective manager looks like this: </a:t>
            </a:r>
          </a:p>
          <a:p>
            <a:r>
              <a:rPr lang="en-US" sz="1200" i="1" kern="1200" baseline="0" dirty="0" smtClean="0">
                <a:solidFill>
                  <a:schemeClr val="tx1"/>
                </a:solidFill>
                <a:latin typeface="+mn-lt"/>
                <a:ea typeface="+mn-ea"/>
                <a:cs typeface="+mn-cs"/>
              </a:rPr>
              <a:t>The top managers of a company must possess a high need for power, that is a concern for influencing people. However, this need must be disciplined and controlled so that it is directed toward the benefit of an institution as a whole and not toward the manager's personal benefits. Moreover, the top manager's </a:t>
            </a:r>
            <a:r>
              <a:rPr lang="en-US" sz="1200" i="1" kern="1200" baseline="0" dirty="0" err="1" smtClean="0">
                <a:solidFill>
                  <a:schemeClr val="tx1"/>
                </a:solidFill>
                <a:latin typeface="+mn-lt"/>
                <a:ea typeface="+mn-ea"/>
                <a:cs typeface="+mn-cs"/>
              </a:rPr>
              <a:t>need,for</a:t>
            </a:r>
            <a:r>
              <a:rPr lang="en-US" sz="1200" i="1" kern="1200" baseline="0" dirty="0" smtClean="0">
                <a:solidFill>
                  <a:schemeClr val="tx1"/>
                </a:solidFill>
                <a:latin typeface="+mn-lt"/>
                <a:ea typeface="+mn-ea"/>
                <a:cs typeface="+mn-cs"/>
              </a:rPr>
              <a:t> power ought to be greater than his need for being liked by people. </a:t>
            </a:r>
          </a:p>
          <a:p>
            <a:r>
              <a:rPr lang="en-US" sz="1200" kern="1200" baseline="0" dirty="0" smtClean="0">
                <a:solidFill>
                  <a:schemeClr val="tx1"/>
                </a:solidFill>
                <a:latin typeface="+mn-lt"/>
                <a:ea typeface="+mn-ea"/>
                <a:cs typeface="+mn-cs"/>
              </a:rPr>
              <a:t>A good manager is not primarily motivated by the need for affiliation. The affiliation need refers to the desire to be liked and accepted by other people. People with strong affiliation need to not typically do well in management positions. To maintain a high morale and productive environment, policies must be applied </a:t>
            </a:r>
            <a:r>
              <a:rPr lang="en-US" sz="1200" kern="1200" baseline="0" dirty="0" err="1" smtClean="0">
                <a:solidFill>
                  <a:schemeClr val="tx1"/>
                </a:solidFill>
                <a:latin typeface="+mn-lt"/>
                <a:ea typeface="+mn-ea"/>
                <a:cs typeface="+mn-cs"/>
              </a:rPr>
              <a:t>universly</a:t>
            </a:r>
            <a:r>
              <a:rPr lang="en-US" sz="1200" kern="1200" baseline="0" dirty="0" smtClean="0">
                <a:solidFill>
                  <a:schemeClr val="tx1"/>
                </a:solidFill>
                <a:latin typeface="+mn-lt"/>
                <a:ea typeface="+mn-ea"/>
                <a:cs typeface="+mn-cs"/>
              </a:rPr>
              <a:t> and consistently. A manager concerned with developing friendly relationships may make too many "exceptions to the rule" for certain subordinates, thereby upsetting subordinates not receiving special </a:t>
            </a:r>
            <a:r>
              <a:rPr lang="en-US" sz="1200" kern="1200" baseline="0" dirty="0" err="1" smtClean="0">
                <a:solidFill>
                  <a:schemeClr val="tx1"/>
                </a:solidFill>
                <a:latin typeface="+mn-lt"/>
                <a:ea typeface="+mn-ea"/>
                <a:cs typeface="+mn-cs"/>
              </a:rPr>
              <a:t>favour</a:t>
            </a:r>
            <a:r>
              <a:rPr lang="en-US" sz="1200" kern="1200" baseline="0" dirty="0" smtClean="0">
                <a:solidFill>
                  <a:schemeClr val="tx1"/>
                </a:solidFill>
                <a:latin typeface="+mn-lt"/>
                <a:ea typeface="+mn-ea"/>
                <a:cs typeface="+mn-cs"/>
              </a:rPr>
              <a:t>. A manager motivated by the affiliation need may create poor teamwork and low morale. This, of course, would be inadvertent, as such an individual would not purposefully do anything to upset the relationships in the work group. It would occur most likely because of the failure of the manager to focus on the task to be accomplished. </a:t>
            </a:r>
          </a:p>
          <a:p>
            <a:r>
              <a:rPr lang="en-US" sz="1200" kern="1200" baseline="0" dirty="0" smtClean="0">
                <a:solidFill>
                  <a:schemeClr val="tx1"/>
                </a:solidFill>
                <a:latin typeface="+mn-lt"/>
                <a:ea typeface="+mn-ea"/>
                <a:cs typeface="+mn-cs"/>
              </a:rPr>
              <a:t>Likewise, the need for achievement is not extreme among effective managers. The need for achievement means a desire to do things better and to attain personal accomplishment means a desire to do things better entrepreneurs for example, are high in the need to achieve. This is understandable since people high in this need try to do things better themselves and want constant feedback on their performance to see how well they are working. While good managers may be high in the need to achieve, it is usually not greatly out of balance when compared to the power and affiliation motives. </a:t>
            </a:r>
          </a:p>
          <a:p>
            <a:r>
              <a:rPr lang="en-US" sz="1200" kern="1200" baseline="0" dirty="0" smtClean="0">
                <a:solidFill>
                  <a:schemeClr val="tx1"/>
                </a:solidFill>
                <a:latin typeface="+mn-lt"/>
                <a:ea typeface="+mn-ea"/>
                <a:cs typeface="+mn-cs"/>
              </a:rPr>
              <a:t>A manager with an usually high need to achieve would probably be characterized by the inability to delegate authority. Managers are required to get things done with and through other people. They must delegate authority. The manager must get others to do things through influence or through </a:t>
            </a:r>
            <a:r>
              <a:rPr lang="en-US" sz="1200" kern="1200" baseline="0" dirty="0" err="1" smtClean="0">
                <a:solidFill>
                  <a:schemeClr val="tx1"/>
                </a:solidFill>
                <a:latin typeface="+mn-lt"/>
                <a:ea typeface="+mn-ea"/>
                <a:cs typeface="+mn-cs"/>
              </a:rPr>
              <a:t>persuation</a:t>
            </a:r>
            <a:r>
              <a:rPr lang="en-US" sz="1200" kern="1200" baseline="0" dirty="0" smtClean="0">
                <a:solidFill>
                  <a:schemeClr val="tx1"/>
                </a:solidFill>
                <a:latin typeface="+mn-lt"/>
                <a:ea typeface="+mn-ea"/>
                <a:cs typeface="+mn-cs"/>
              </a:rPr>
              <a:t>. By definition</a:t>
            </a:r>
            <a:r>
              <a:rPr lang="en-US" sz="1200" b="1" kern="1200" baseline="0" dirty="0" smtClean="0">
                <a:solidFill>
                  <a:schemeClr val="tx1"/>
                </a:solidFill>
                <a:latin typeface="+mn-lt"/>
                <a:ea typeface="+mn-ea"/>
                <a:cs typeface="+mn-cs"/>
              </a:rPr>
              <a:t>, then, one aspect of a manager's job is to help others perform their jobs better, rather than trying to better perform the many short-term projects alone. </a:t>
            </a:r>
          </a:p>
          <a:p>
            <a:r>
              <a:rPr lang="en-US" sz="1200" kern="1200" baseline="0" dirty="0" smtClean="0">
                <a:solidFill>
                  <a:schemeClr val="tx1"/>
                </a:solidFill>
                <a:latin typeface="+mn-lt"/>
                <a:ea typeface="+mn-ea"/>
                <a:cs typeface="+mn-cs"/>
              </a:rPr>
              <a:t>A mature, self-controlled need for power will help create a good manager who </a:t>
            </a:r>
            <a:r>
              <a:rPr lang="en-US" sz="1200" i="1" kern="1200" baseline="0" dirty="0" smtClean="0">
                <a:solidFill>
                  <a:schemeClr val="tx1"/>
                </a:solidFill>
                <a:latin typeface="+mn-lt"/>
                <a:ea typeface="+mn-ea"/>
                <a:cs typeface="+mn-cs"/>
              </a:rPr>
              <a:t>Helps subordinates feel strong and responsible, who rewards them properly for good performance and who sees that things are organized in such a way 'that subordinates feel they know what they should be doing. Above all, managers should foster among others a strong sense of team spirit, of pride in working as part of a particular team. If a manager creates and encourages this spirit, his subordinates) certainly should perform better. 78 Intra Personal Processes </a:t>
            </a:r>
          </a:p>
          <a:p>
            <a:r>
              <a:rPr lang="en-US" sz="1200" kern="1200" baseline="0" dirty="0" smtClean="0">
                <a:solidFill>
                  <a:schemeClr val="tx1"/>
                </a:solidFill>
                <a:latin typeface="+mn-lt"/>
                <a:ea typeface="+mn-ea"/>
                <a:cs typeface="+mn-cs"/>
              </a:rPr>
              <a:t>The actions of managers can be measured along two dimensions---a </a:t>
            </a:r>
            <a:r>
              <a:rPr lang="en-US" sz="1200" i="1" kern="1200" baseline="0" dirty="0" smtClean="0">
                <a:solidFill>
                  <a:schemeClr val="tx1"/>
                </a:solidFill>
                <a:latin typeface="+mn-lt"/>
                <a:ea typeface="+mn-ea"/>
                <a:cs typeface="+mn-cs"/>
              </a:rPr>
              <a:t>concern for people and a concern for productive output. A strong power need combined with a weak need for affiliation does not conflict with being people-oriented or democratic toward subordinates. Power is a motive while being people-oriented is a </a:t>
            </a:r>
            <a:r>
              <a:rPr lang="en-US" sz="1200" i="1" kern="1200" baseline="0" dirty="0" err="1" smtClean="0">
                <a:solidFill>
                  <a:schemeClr val="tx1"/>
                </a:solidFill>
                <a:latin typeface="+mn-lt"/>
                <a:ea typeface="+mn-ea"/>
                <a:cs typeface="+mn-cs"/>
              </a:rPr>
              <a:t>behaviour</a:t>
            </a:r>
            <a:r>
              <a:rPr lang="en-US" sz="1200" i="1" kern="1200" baseline="0" dirty="0" smtClean="0">
                <a:solidFill>
                  <a:schemeClr val="tx1"/>
                </a:solidFill>
                <a:latin typeface="+mn-lt"/>
                <a:ea typeface="+mn-ea"/>
                <a:cs typeface="+mn-cs"/>
              </a:rPr>
              <a:t> or an action. Motives are internal; </a:t>
            </a:r>
            <a:r>
              <a:rPr lang="en-US" sz="1200" i="1" kern="1200" baseline="0" dirty="0" err="1" smtClean="0">
                <a:solidFill>
                  <a:schemeClr val="tx1"/>
                </a:solidFill>
                <a:latin typeface="+mn-lt"/>
                <a:ea typeface="+mn-ea"/>
                <a:cs typeface="+mn-cs"/>
              </a:rPr>
              <a:t>behaviour</a:t>
            </a:r>
            <a:r>
              <a:rPr lang="en-US" sz="1200" i="1" kern="1200" baseline="0" dirty="0" smtClean="0">
                <a:solidFill>
                  <a:schemeClr val="tx1"/>
                </a:solidFill>
                <a:latin typeface="+mn-lt"/>
                <a:ea typeface="+mn-ea"/>
                <a:cs typeface="+mn-cs"/>
              </a:rPr>
              <a:t> is external, in the words of David McClelland. </a:t>
            </a:r>
          </a:p>
          <a:p>
            <a:r>
              <a:rPr lang="en-US" sz="1200" i="1" kern="1200" baseline="0" dirty="0" smtClean="0">
                <a:solidFill>
                  <a:schemeClr val="tx1"/>
                </a:solidFill>
                <a:latin typeface="+mn-lt"/>
                <a:ea typeface="+mn-ea"/>
                <a:cs typeface="+mn-cs"/>
              </a:rPr>
              <a:t>Management is an influence game. Some proponents of democratic management seem to have forgotten this feet, using managers to be primarily concerned with people's human needs, rather than with helping them to get things done. </a:t>
            </a:r>
          </a:p>
          <a:p>
            <a:r>
              <a:rPr lang="en-US" sz="1200" kern="1200" baseline="0" dirty="0" smtClean="0">
                <a:solidFill>
                  <a:schemeClr val="tx1"/>
                </a:solidFill>
                <a:latin typeface="+mn-lt"/>
                <a:ea typeface="+mn-ea"/>
                <a:cs typeface="+mn-cs"/>
              </a:rPr>
              <a:t>Effective managers, in their efforts to influence subordinates to get work done, express their strong power needs in democratic, people-oriented ways. Research on power in organizations indicates that the managers who were strong in power needs were also rated strong on the people-oriented supervisory style by their own subordinates. </a:t>
            </a:r>
          </a:p>
          <a:p>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67</a:t>
            </a:fld>
            <a:endParaRPr 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sz="1200" kern="1200" baseline="0" dirty="0" smtClean="0">
                <a:solidFill>
                  <a:schemeClr val="tx1"/>
                </a:solidFill>
                <a:latin typeface="+mn-lt"/>
                <a:ea typeface="+mn-ea"/>
                <a:cs typeface="+mn-cs"/>
              </a:rPr>
              <a:t>What is it that motivates managers to become successful in running a large organization? Among other things it is their need to have an impact to be strong, and to influence the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of others for the organizational good. What separates good managers from poor managers is the "need for power" according to Dr. David McClelland, a recognized expert on the power motive. </a:t>
            </a:r>
          </a:p>
          <a:p>
            <a:r>
              <a:rPr lang="en-US" sz="1200" kern="1200" baseline="0" dirty="0" smtClean="0">
                <a:solidFill>
                  <a:schemeClr val="tx1"/>
                </a:solidFill>
                <a:latin typeface="+mn-lt"/>
                <a:ea typeface="+mn-ea"/>
                <a:cs typeface="+mn-cs"/>
              </a:rPr>
              <a:t>What they need is a special kind of power. It is not dictatorial, nor is it power for personal goals. It is not a crude kind of power, or power used impulsively. It can be referred to as altruistic power, meaning the power to influence people for the good of the organization for which they work. It also may be called socialized power, meaning power which is tempered by a large dose of self-control and perspective. </a:t>
            </a:r>
          </a:p>
          <a:p>
            <a:r>
              <a:rPr lang="en-US" sz="1200" kern="1200" baseline="0" dirty="0" smtClean="0">
                <a:solidFill>
                  <a:schemeClr val="tx1"/>
                </a:solidFill>
                <a:latin typeface="+mn-lt"/>
                <a:ea typeface="+mn-ea"/>
                <a:cs typeface="+mn-cs"/>
              </a:rPr>
              <a:t>When a large number of executives are grouped according to their success in running large, complex corporation, the profile of the effective manager looks like this: </a:t>
            </a:r>
          </a:p>
          <a:p>
            <a:r>
              <a:rPr lang="en-US" sz="1200" i="1" kern="1200" baseline="0" dirty="0" smtClean="0">
                <a:solidFill>
                  <a:schemeClr val="tx1"/>
                </a:solidFill>
                <a:latin typeface="+mn-lt"/>
                <a:ea typeface="+mn-ea"/>
                <a:cs typeface="+mn-cs"/>
              </a:rPr>
              <a:t>The top managers of a company must possess a high need for power, that is a concern for influencing people. However, this need must be disciplined and controlled so that it is directed toward the benefit of an institution as a whole and not toward the manager's personal benefits. Moreover, the top manager's </a:t>
            </a:r>
            <a:r>
              <a:rPr lang="en-US" sz="1200" i="1" kern="1200" baseline="0" dirty="0" err="1" smtClean="0">
                <a:solidFill>
                  <a:schemeClr val="tx1"/>
                </a:solidFill>
                <a:latin typeface="+mn-lt"/>
                <a:ea typeface="+mn-ea"/>
                <a:cs typeface="+mn-cs"/>
              </a:rPr>
              <a:t>need,for</a:t>
            </a:r>
            <a:r>
              <a:rPr lang="en-US" sz="1200" i="1" kern="1200" baseline="0" dirty="0" smtClean="0">
                <a:solidFill>
                  <a:schemeClr val="tx1"/>
                </a:solidFill>
                <a:latin typeface="+mn-lt"/>
                <a:ea typeface="+mn-ea"/>
                <a:cs typeface="+mn-cs"/>
              </a:rPr>
              <a:t> power ought to be greater than his need for being liked by people. </a:t>
            </a:r>
          </a:p>
          <a:p>
            <a:r>
              <a:rPr lang="en-US" sz="1200" kern="1200" baseline="0" dirty="0" smtClean="0">
                <a:solidFill>
                  <a:schemeClr val="tx1"/>
                </a:solidFill>
                <a:latin typeface="+mn-lt"/>
                <a:ea typeface="+mn-ea"/>
                <a:cs typeface="+mn-cs"/>
              </a:rPr>
              <a:t>A good manager is not primarily motivated by the need for affiliation. The affiliation need refers to the desire to be liked and accepted by other people. People with strong affiliation need to not typically do well in management positions. To maintain a high morale and productive environment, policies must be applied </a:t>
            </a:r>
            <a:r>
              <a:rPr lang="en-US" sz="1200" kern="1200" baseline="0" dirty="0" err="1" smtClean="0">
                <a:solidFill>
                  <a:schemeClr val="tx1"/>
                </a:solidFill>
                <a:latin typeface="+mn-lt"/>
                <a:ea typeface="+mn-ea"/>
                <a:cs typeface="+mn-cs"/>
              </a:rPr>
              <a:t>universly</a:t>
            </a:r>
            <a:r>
              <a:rPr lang="en-US" sz="1200" kern="1200" baseline="0" dirty="0" smtClean="0">
                <a:solidFill>
                  <a:schemeClr val="tx1"/>
                </a:solidFill>
                <a:latin typeface="+mn-lt"/>
                <a:ea typeface="+mn-ea"/>
                <a:cs typeface="+mn-cs"/>
              </a:rPr>
              <a:t> and consistently. A manager concerned with developing friendly relationships may make too many "exceptions to the rule" for certain subordinates, thereby upsetting subordinates not receiving special </a:t>
            </a:r>
            <a:r>
              <a:rPr lang="en-US" sz="1200" kern="1200" baseline="0" dirty="0" err="1" smtClean="0">
                <a:solidFill>
                  <a:schemeClr val="tx1"/>
                </a:solidFill>
                <a:latin typeface="+mn-lt"/>
                <a:ea typeface="+mn-ea"/>
                <a:cs typeface="+mn-cs"/>
              </a:rPr>
              <a:t>favour</a:t>
            </a:r>
            <a:r>
              <a:rPr lang="en-US" sz="1200" kern="1200" baseline="0" dirty="0" smtClean="0">
                <a:solidFill>
                  <a:schemeClr val="tx1"/>
                </a:solidFill>
                <a:latin typeface="+mn-lt"/>
                <a:ea typeface="+mn-ea"/>
                <a:cs typeface="+mn-cs"/>
              </a:rPr>
              <a:t>. A manager motivated by the affiliation need may create poor teamwork and low morale. This, of course, would be inadvertent, as such an individual would not purposefully do anything to upset the relationships in the work group. It would occur most likely because of the failure of the manager to focus on the task to be accomplished. </a:t>
            </a:r>
          </a:p>
          <a:p>
            <a:r>
              <a:rPr lang="en-US" sz="1200" kern="1200" baseline="0" dirty="0" smtClean="0">
                <a:solidFill>
                  <a:schemeClr val="tx1"/>
                </a:solidFill>
                <a:latin typeface="+mn-lt"/>
                <a:ea typeface="+mn-ea"/>
                <a:cs typeface="+mn-cs"/>
              </a:rPr>
              <a:t>Likewise, the need for achievement is not extreme among effective managers. The need for achievement means a desire to do things better and to attain personal accomplishment means a desire to do things better entrepreneurs for example, are high in the need to achieve. This is understandable since people high in this need try to do things better themselves and want constant feedback on their performance to see how well they are working. While good managers may be high in the need to achieve, it is usually not greatly out of balance when compared to the power and affiliation motives. </a:t>
            </a:r>
          </a:p>
          <a:p>
            <a:r>
              <a:rPr lang="en-US" sz="1200" kern="1200" baseline="0" dirty="0" smtClean="0">
                <a:solidFill>
                  <a:schemeClr val="tx1"/>
                </a:solidFill>
                <a:latin typeface="+mn-lt"/>
                <a:ea typeface="+mn-ea"/>
                <a:cs typeface="+mn-cs"/>
              </a:rPr>
              <a:t>A manager with an usually high need to achieve would probably be characterized by the inability to delegate authority. Managers are required to get things done with and through other people. They must delegate authority. The manager must get others to do things through influence or through </a:t>
            </a:r>
            <a:r>
              <a:rPr lang="en-US" sz="1200" kern="1200" baseline="0" dirty="0" err="1" smtClean="0">
                <a:solidFill>
                  <a:schemeClr val="tx1"/>
                </a:solidFill>
                <a:latin typeface="+mn-lt"/>
                <a:ea typeface="+mn-ea"/>
                <a:cs typeface="+mn-cs"/>
              </a:rPr>
              <a:t>persuation</a:t>
            </a:r>
            <a:r>
              <a:rPr lang="en-US" sz="1200" kern="1200" baseline="0" dirty="0" smtClean="0">
                <a:solidFill>
                  <a:schemeClr val="tx1"/>
                </a:solidFill>
                <a:latin typeface="+mn-lt"/>
                <a:ea typeface="+mn-ea"/>
                <a:cs typeface="+mn-cs"/>
              </a:rPr>
              <a:t>. By definition</a:t>
            </a:r>
            <a:r>
              <a:rPr lang="en-US" sz="1200" b="1" kern="1200" baseline="0" dirty="0" smtClean="0">
                <a:solidFill>
                  <a:schemeClr val="tx1"/>
                </a:solidFill>
                <a:latin typeface="+mn-lt"/>
                <a:ea typeface="+mn-ea"/>
                <a:cs typeface="+mn-cs"/>
              </a:rPr>
              <a:t>, then, one aspect of a manager's job is to help others perform their jobs better, rather than trying to better perform the many short-term projects alone. </a:t>
            </a:r>
          </a:p>
          <a:p>
            <a:r>
              <a:rPr lang="en-US" sz="1200" kern="1200" baseline="0" dirty="0" smtClean="0">
                <a:solidFill>
                  <a:schemeClr val="tx1"/>
                </a:solidFill>
                <a:latin typeface="+mn-lt"/>
                <a:ea typeface="+mn-ea"/>
                <a:cs typeface="+mn-cs"/>
              </a:rPr>
              <a:t>A mature, self-controlled need for power will help create a good manager who </a:t>
            </a:r>
            <a:r>
              <a:rPr lang="en-US" sz="1200" i="1" kern="1200" baseline="0" dirty="0" smtClean="0">
                <a:solidFill>
                  <a:schemeClr val="tx1"/>
                </a:solidFill>
                <a:latin typeface="+mn-lt"/>
                <a:ea typeface="+mn-ea"/>
                <a:cs typeface="+mn-cs"/>
              </a:rPr>
              <a:t>Helps subordinates feel strong and responsible, who rewards them properly for good performance and who sees that things are organized in such a way 'that subordinates feel they know what they should be doing. Above all, managers should foster among others a strong sense of team spirit, of pride in working as part of a particular team. If a manager creates and encourages this spirit, his subordinates) certainly should perform better. 78 Intra Personal Processes </a:t>
            </a:r>
          </a:p>
          <a:p>
            <a:r>
              <a:rPr lang="en-US" sz="1200" kern="1200" baseline="0" dirty="0" smtClean="0">
                <a:solidFill>
                  <a:schemeClr val="tx1"/>
                </a:solidFill>
                <a:latin typeface="+mn-lt"/>
                <a:ea typeface="+mn-ea"/>
                <a:cs typeface="+mn-cs"/>
              </a:rPr>
              <a:t>The actions of managers can be measured along two dimensions---a </a:t>
            </a:r>
            <a:r>
              <a:rPr lang="en-US" sz="1200" i="1" kern="1200" baseline="0" dirty="0" smtClean="0">
                <a:solidFill>
                  <a:schemeClr val="tx1"/>
                </a:solidFill>
                <a:latin typeface="+mn-lt"/>
                <a:ea typeface="+mn-ea"/>
                <a:cs typeface="+mn-cs"/>
              </a:rPr>
              <a:t>concern for people and a concern for productive output. A strong power need combined with a weak need for affiliation does not conflict with being people-oriented or democratic toward subordinates. Power is a motive while being people-oriented is a </a:t>
            </a:r>
            <a:r>
              <a:rPr lang="en-US" sz="1200" i="1" kern="1200" baseline="0" dirty="0" err="1" smtClean="0">
                <a:solidFill>
                  <a:schemeClr val="tx1"/>
                </a:solidFill>
                <a:latin typeface="+mn-lt"/>
                <a:ea typeface="+mn-ea"/>
                <a:cs typeface="+mn-cs"/>
              </a:rPr>
              <a:t>behaviour</a:t>
            </a:r>
            <a:r>
              <a:rPr lang="en-US" sz="1200" i="1" kern="1200" baseline="0" dirty="0" smtClean="0">
                <a:solidFill>
                  <a:schemeClr val="tx1"/>
                </a:solidFill>
                <a:latin typeface="+mn-lt"/>
                <a:ea typeface="+mn-ea"/>
                <a:cs typeface="+mn-cs"/>
              </a:rPr>
              <a:t> or an action. Motives are internal; </a:t>
            </a:r>
            <a:r>
              <a:rPr lang="en-US" sz="1200" i="1" kern="1200" baseline="0" dirty="0" err="1" smtClean="0">
                <a:solidFill>
                  <a:schemeClr val="tx1"/>
                </a:solidFill>
                <a:latin typeface="+mn-lt"/>
                <a:ea typeface="+mn-ea"/>
                <a:cs typeface="+mn-cs"/>
              </a:rPr>
              <a:t>behaviour</a:t>
            </a:r>
            <a:r>
              <a:rPr lang="en-US" sz="1200" i="1" kern="1200" baseline="0" dirty="0" smtClean="0">
                <a:solidFill>
                  <a:schemeClr val="tx1"/>
                </a:solidFill>
                <a:latin typeface="+mn-lt"/>
                <a:ea typeface="+mn-ea"/>
                <a:cs typeface="+mn-cs"/>
              </a:rPr>
              <a:t> is external, in the words of David McClelland. </a:t>
            </a:r>
          </a:p>
          <a:p>
            <a:r>
              <a:rPr lang="en-US" sz="1200" i="1" kern="1200" baseline="0" dirty="0" smtClean="0">
                <a:solidFill>
                  <a:schemeClr val="tx1"/>
                </a:solidFill>
                <a:latin typeface="+mn-lt"/>
                <a:ea typeface="+mn-ea"/>
                <a:cs typeface="+mn-cs"/>
              </a:rPr>
              <a:t>Management is an influence game. Some proponents of democratic management seem to have forgotten this feet, using managers to be primarily concerned with people's human needs, rather than with helping them to get things done. </a:t>
            </a:r>
          </a:p>
          <a:p>
            <a:r>
              <a:rPr lang="en-US" sz="1200" kern="1200" baseline="0" dirty="0" smtClean="0">
                <a:solidFill>
                  <a:schemeClr val="tx1"/>
                </a:solidFill>
                <a:latin typeface="+mn-lt"/>
                <a:ea typeface="+mn-ea"/>
                <a:cs typeface="+mn-cs"/>
              </a:rPr>
              <a:t>Effective managers, in their efforts to influence subordinates to get work done, express their strong power needs in democratic, people-oriented ways. Research on power in organizations indicates that the managers who were strong in power needs were also rated strong on the people-oriented supervisory style by their own subordinates. </a:t>
            </a:r>
          </a:p>
        </p:txBody>
      </p:sp>
      <p:sp>
        <p:nvSpPr>
          <p:cNvPr id="4" name="Slide Number Placeholder 3"/>
          <p:cNvSpPr>
            <a:spLocks noGrp="1"/>
          </p:cNvSpPr>
          <p:nvPr>
            <p:ph type="sldNum" sz="quarter" idx="10"/>
          </p:nvPr>
        </p:nvSpPr>
        <p:spPr/>
        <p:txBody>
          <a:bodyPr/>
          <a:lstStyle/>
          <a:p>
            <a:fld id="{6E04C938-7FB1-4297-97B6-E7228C0C11F3}" type="slidenum">
              <a:rPr lang="en-US" smtClean="0"/>
              <a:pPr/>
              <a:t>68</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tx1"/>
                </a:solidFill>
                <a:latin typeface="+mn-lt"/>
                <a:ea typeface="+mn-ea"/>
                <a:cs typeface="+mn-cs"/>
              </a:rPr>
              <a:t>Physiological Needs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As mentioned before, physiological needs must be satisfied in order to sustain life. Included on this level are air, food, water, sleep, elimination, mating, and temperature regulation. These needs take precedence over other needs when frustrated. A person who lacks food, safety, love and esteem would probably seek food more strongly than anything else. When a man is dominated by a certain need, his thoughts for the future also tend to change, For an extremely cold man, his ideal can be defined as a place that is warm. He may think he would be perfectly happy and never want anything else if he were guaranteed warmth for the rest of his life. He defines life itself in terms of warmth. Everything else is considered unimportant. All physiological needs have certain characteristics in common: (1) they are relatively independent of each other; (2) they can usually be identified with a specific location in the body (for example, thirst can be identified with the throat); (3) in an affluent society such as ours, these needs re unusual rather than typical motivators; (4) in order to remain satisfied, they must be repeatedly within relatively short periods or time (a person's drive oxygen must be met at least twelve times a minute); and(5) they require some conscious provision for their future satisfaction.</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13</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tx1"/>
                </a:solidFill>
                <a:latin typeface="+mn-lt"/>
                <a:ea typeface="+mn-ea"/>
                <a:cs typeface="+mn-cs"/>
              </a:rPr>
              <a:t>Physiological Needs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As mentioned before, physiological needs must be satisfied in order to sustain life. Included on this level are air, food, water, sleep, elimination, mating, and temperature regulation. These needs take precedence over other needs when frustrated. A person who lacks food, safety, love and esteem would probably seek food more strongly than anything else. When a man is dominated by a certain need, his thoughts for the future also tend to change, For an extremely cold man, his ideal can be defined as a place that is warm. He may think he would be perfectly happy and never want anything else if he were guaranteed warmth for the rest of his life. He defines life itself in terms of warmth. Everything else is considered unimportant. All physiological needs have certain characteristics in common: (1) they are relatively independent of each other; (2) they can usually be identified with a specific location in the body (for example, thirst can be identified with the throat); (3) in an affluent society such as ours, these needs re unusual rather than typical motivators; (4) in order to remain satisfied, they must be repeatedly within relatively short periods or time (a person's drive oxygen must be met at least twelve times a minute); and(5) they require some conscious provision for their future satisfaction.</a:t>
            </a:r>
          </a:p>
        </p:txBody>
      </p:sp>
      <p:sp>
        <p:nvSpPr>
          <p:cNvPr id="4" name="Slide Number Placeholder 3"/>
          <p:cNvSpPr>
            <a:spLocks noGrp="1"/>
          </p:cNvSpPr>
          <p:nvPr>
            <p:ph type="sldNum" sz="quarter" idx="10"/>
          </p:nvPr>
        </p:nvSpPr>
        <p:spPr/>
        <p:txBody>
          <a:bodyPr/>
          <a:lstStyle/>
          <a:p>
            <a:fld id="{6E04C938-7FB1-4297-97B6-E7228C0C11F3}" type="slidenum">
              <a:rPr lang="en-US" smtClean="0"/>
              <a:pPr/>
              <a:t>14</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b="1" dirty="0" smtClean="0"/>
              <a:t>Safety Needs </a:t>
            </a:r>
          </a:p>
          <a:p>
            <a:r>
              <a:rPr lang="en-US" sz="1200" dirty="0" smtClean="0"/>
              <a:t>When physiological needs are relatively well satisfied, needs at the next higher level emerge to dominate man's </a:t>
            </a:r>
            <a:r>
              <a:rPr lang="en-US" sz="1200" dirty="0" err="1" smtClean="0"/>
              <a:t>behaviour</a:t>
            </a:r>
            <a:r>
              <a:rPr lang="en-US" sz="1200" dirty="0" smtClean="0"/>
              <a:t>. </a:t>
            </a:r>
          </a:p>
          <a:p>
            <a:r>
              <a:rPr lang="en-US" sz="1200" dirty="0" smtClean="0"/>
              <a:t>These are the safety needs, expressed as desires for protection against danger, threat, and deprivation.</a:t>
            </a:r>
          </a:p>
          <a:p>
            <a:r>
              <a:rPr lang="en-US" sz="1200" dirty="0" smtClean="0"/>
              <a:t>What has been said of the physiological needs also holds true for these needs. Since every industrial employee is at least partially dependent upon his employer, safety needs, expressed as a desire for security,</a:t>
            </a:r>
            <a:r>
              <a:rPr lang="en-US" sz="1200" kern="1200" baseline="0" dirty="0" smtClean="0">
                <a:solidFill>
                  <a:schemeClr val="tx1"/>
                </a:solidFill>
                <a:latin typeface="+mn-lt"/>
                <a:ea typeface="+mn-ea"/>
                <a:cs typeface="+mn-cs"/>
              </a:rPr>
              <a:t> can also be very important. Desire for security takes the form of quests for economic security (saving account and a job with tenure and protection); preference for the familiar rather than the unfamiliar; desire for an orderly, predictable world; and knowledge of the limit of acceptable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a:t>
            </a:r>
            <a:endParaRPr lang="en-US" dirty="0" smtClean="0"/>
          </a:p>
          <a:p>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15</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Social Needs </a:t>
            </a:r>
          </a:p>
          <a:p>
            <a:r>
              <a:rPr lang="en-US" sz="1200" kern="1200" baseline="0" dirty="0" smtClean="0">
                <a:solidFill>
                  <a:schemeClr val="tx1"/>
                </a:solidFill>
                <a:latin typeface="+mn-lt"/>
                <a:ea typeface="+mn-ea"/>
                <a:cs typeface="+mn-cs"/>
              </a:rPr>
              <a:t>When physiological and safety needs are relatively satisfied, social needs become the major motivation of man's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It is a feeling of accomplishment and attainment, and of being satisfied with one's self. </a:t>
            </a:r>
          </a:p>
          <a:p>
            <a:r>
              <a:rPr lang="en-US" sz="1200" kern="1200" baseline="0" dirty="0" err="1" smtClean="0">
                <a:solidFill>
                  <a:schemeClr val="tx1"/>
                </a:solidFill>
                <a:latin typeface="+mn-lt"/>
                <a:ea typeface="+mn-ea"/>
                <a:cs typeface="+mn-cs"/>
              </a:rPr>
              <a:t>Classicial</a:t>
            </a:r>
            <a:r>
              <a:rPr lang="en-US" sz="1200" kern="1200" baseline="0" dirty="0" smtClean="0">
                <a:solidFill>
                  <a:schemeClr val="tx1"/>
                </a:solidFill>
                <a:latin typeface="+mn-lt"/>
                <a:ea typeface="+mn-ea"/>
                <a:cs typeface="+mn-cs"/>
              </a:rPr>
              <a:t> theorists may disagree with some of the concepts of need theory since they think that money is the primary motivator of the worker, and contend that the worker is motivated primarily by intrinsic rewards which are provided by the worker himself. These theories possibly may be reconciled in a way suggested by </a:t>
            </a:r>
            <a:r>
              <a:rPr lang="en-US" sz="1200" kern="1200" baseline="0" dirty="0" err="1" smtClean="0">
                <a:solidFill>
                  <a:schemeClr val="tx1"/>
                </a:solidFill>
                <a:latin typeface="+mn-lt"/>
                <a:ea typeface="+mn-ea"/>
                <a:cs typeface="+mn-cs"/>
              </a:rPr>
              <a:t>McDermid</a:t>
            </a:r>
            <a:r>
              <a:rPr lang="en-US" sz="1200" kern="1200" baseline="0" dirty="0" smtClean="0">
                <a:solidFill>
                  <a:schemeClr val="tx1"/>
                </a:solidFill>
                <a:latin typeface="+mn-lt"/>
                <a:ea typeface="+mn-ea"/>
                <a:cs typeface="+mn-cs"/>
              </a:rPr>
              <a:t>. Charles D. </a:t>
            </a:r>
            <a:r>
              <a:rPr lang="en-US" sz="1200" kern="1200" baseline="0" dirty="0" err="1" smtClean="0">
                <a:solidFill>
                  <a:schemeClr val="tx1"/>
                </a:solidFill>
                <a:latin typeface="+mn-lt"/>
                <a:ea typeface="+mn-ea"/>
                <a:cs typeface="+mn-cs"/>
              </a:rPr>
              <a:t>McDermind</a:t>
            </a:r>
            <a:r>
              <a:rPr lang="en-US" sz="1200" kern="1200" baseline="0" dirty="0" smtClean="0">
                <a:solidFill>
                  <a:schemeClr val="tx1"/>
                </a:solidFill>
                <a:latin typeface="+mn-lt"/>
                <a:ea typeface="+mn-ea"/>
                <a:cs typeface="+mn-cs"/>
              </a:rPr>
              <a:t> has suggested that money could be used to help satisfy all the need level in Maslow's hierarchy of need theory. According to </a:t>
            </a:r>
            <a:r>
              <a:rPr lang="en-US" sz="1200" kern="1200" baseline="0" dirty="0" err="1" smtClean="0">
                <a:solidFill>
                  <a:schemeClr val="tx1"/>
                </a:solidFill>
                <a:latin typeface="+mn-lt"/>
                <a:ea typeface="+mn-ea"/>
                <a:cs typeface="+mn-cs"/>
              </a:rPr>
              <a:t>McDermid</a:t>
            </a:r>
            <a:r>
              <a:rPr lang="en-US" sz="1200" kern="1200" baseline="0" dirty="0" smtClean="0">
                <a:solidFill>
                  <a:schemeClr val="tx1"/>
                </a:solidFill>
                <a:latin typeface="+mn-lt"/>
                <a:ea typeface="+mn-ea"/>
                <a:cs typeface="+mn-cs"/>
              </a:rPr>
              <a:t> the initial meanings of money is to satisfy the basic physiological needs-food, clothing, and shelter. Only after these fundamental needs have been relatively well satisfied can any major amount of money be directed toward the satisfaction of other needs. </a:t>
            </a:r>
          </a:p>
          <a:p>
            <a:r>
              <a:rPr lang="en-US" sz="1200" kern="1200" baseline="0" dirty="0" err="1" smtClean="0">
                <a:solidFill>
                  <a:schemeClr val="tx1"/>
                </a:solidFill>
                <a:latin typeface="+mn-lt"/>
                <a:ea typeface="+mn-ea"/>
                <a:cs typeface="+mn-cs"/>
              </a:rPr>
              <a:t>McDermid</a:t>
            </a:r>
            <a:r>
              <a:rPr lang="en-US" sz="1200" kern="1200" baseline="0" dirty="0" smtClean="0">
                <a:solidFill>
                  <a:schemeClr val="tx1"/>
                </a:solidFill>
                <a:latin typeface="+mn-lt"/>
                <a:ea typeface="+mn-ea"/>
                <a:cs typeface="+mn-cs"/>
              </a:rPr>
              <a:t> saw safety needs expressed as a need of financial security. Money serves as insurance against physiological want and against the high costs and financial drain of poor health, old age, and unemployment. Money can also assist in the satisfaction of the social needs but only indirectly. For example, membership in a country club can be purchased, but there is no guarantee that friendships will result. Perhaps, the major benefit of money at the social level is that it relieves the individual from the continuous demand of his physiological and safety needs so that he can pursue his social wants. </a:t>
            </a:r>
          </a:p>
          <a:p>
            <a:r>
              <a:rPr lang="en-US" sz="1200" kern="1200" baseline="0" dirty="0" smtClean="0">
                <a:solidFill>
                  <a:schemeClr val="tx1"/>
                </a:solidFill>
                <a:latin typeface="+mn-lt"/>
                <a:ea typeface="+mn-ea"/>
                <a:cs typeface="+mn-cs"/>
              </a:rPr>
              <a:t>In the case of the esteem needs, </a:t>
            </a:r>
            <a:r>
              <a:rPr lang="en-US" sz="1200" kern="1200" baseline="0" dirty="0" err="1" smtClean="0">
                <a:solidFill>
                  <a:schemeClr val="tx1"/>
                </a:solidFill>
                <a:latin typeface="+mn-lt"/>
                <a:ea typeface="+mn-ea"/>
                <a:cs typeface="+mn-cs"/>
              </a:rPr>
              <a:t>McDermid</a:t>
            </a:r>
            <a:r>
              <a:rPr lang="en-US" sz="1200" kern="1200" baseline="0" dirty="0" smtClean="0">
                <a:solidFill>
                  <a:schemeClr val="tx1"/>
                </a:solidFill>
                <a:latin typeface="+mn-lt"/>
                <a:ea typeface="+mn-ea"/>
                <a:cs typeface="+mn-cs"/>
              </a:rPr>
              <a:t> saw money becoming the measure of status and achievement. An individual not only measures others on the basis of their financial ability, but also his self-concept depends on the amount of money he makes. To many persons, their salary is an </a:t>
            </a:r>
            <a:r>
              <a:rPr lang="en-US" sz="1200" kern="1200" baseline="0" dirty="0" err="1" smtClean="0">
                <a:solidFill>
                  <a:schemeClr val="tx1"/>
                </a:solidFill>
                <a:latin typeface="+mn-lt"/>
                <a:ea typeface="+mn-ea"/>
                <a:cs typeface="+mn-cs"/>
              </a:rPr>
              <a:t>indiction</a:t>
            </a:r>
            <a:r>
              <a:rPr lang="en-US" sz="1200" kern="1200" baseline="0" dirty="0" smtClean="0">
                <a:solidFill>
                  <a:schemeClr val="tx1"/>
                </a:solidFill>
                <a:latin typeface="+mn-lt"/>
                <a:ea typeface="+mn-ea"/>
                <a:cs typeface="+mn-cs"/>
              </a:rPr>
              <a:t> of their worth. </a:t>
            </a:r>
          </a:p>
          <a:p>
            <a:r>
              <a:rPr lang="en-US" sz="1200" kern="1200" baseline="0" dirty="0" smtClean="0">
                <a:solidFill>
                  <a:schemeClr val="tx1"/>
                </a:solidFill>
                <a:latin typeface="+mn-lt"/>
                <a:ea typeface="+mn-ea"/>
                <a:cs typeface="+mn-cs"/>
              </a:rPr>
              <a:t>Man will aspire for a place in his own group and will strive to achieve it. Attaining such a place will become the most important thing in the world to him. </a:t>
            </a:r>
            <a:r>
              <a:rPr lang="en-US" sz="1200" kern="1200" baseline="0" dirty="0" err="1" smtClean="0">
                <a:solidFill>
                  <a:schemeClr val="tx1"/>
                </a:solidFill>
                <a:latin typeface="+mn-lt"/>
                <a:ea typeface="+mn-ea"/>
                <a:cs typeface="+mn-cs"/>
              </a:rPr>
              <a:t>Inspite</a:t>
            </a:r>
            <a:r>
              <a:rPr lang="en-US" sz="1200" kern="1200" baseline="0" dirty="0" smtClean="0">
                <a:solidFill>
                  <a:schemeClr val="tx1"/>
                </a:solidFill>
                <a:latin typeface="+mn-lt"/>
                <a:ea typeface="+mn-ea"/>
                <a:cs typeface="+mn-cs"/>
              </a:rPr>
              <a:t> of knowing of these needs, managers often incorrectly assume that these needs and the resulting informal organizations represent a threat to the objectives of the formal organization. By fearing hostility and opposition from informal organizations, some managers attempt to direct and control employee relationships </a:t>
            </a:r>
            <a:r>
              <a:rPr lang="en-US" sz="1200" kern="1200" baseline="0" dirty="0" err="1" smtClean="0">
                <a:solidFill>
                  <a:schemeClr val="tx1"/>
                </a:solidFill>
                <a:latin typeface="+mn-lt"/>
                <a:ea typeface="+mn-ea"/>
                <a:cs typeface="+mn-cs"/>
              </a:rPr>
              <a:t>inways</a:t>
            </a:r>
            <a:r>
              <a:rPr lang="en-US" sz="1200" kern="1200" baseline="0" dirty="0" smtClean="0">
                <a:solidFill>
                  <a:schemeClr val="tx1"/>
                </a:solidFill>
                <a:latin typeface="+mn-lt"/>
                <a:ea typeface="+mn-ea"/>
                <a:cs typeface="+mn-cs"/>
              </a:rPr>
              <a:t> that frustrate the nature groupings of their employees. These employees may then react by being resistant, </a:t>
            </a:r>
            <a:r>
              <a:rPr lang="en-US" sz="1200" kern="1200" baseline="0" dirty="0" err="1" smtClean="0">
                <a:solidFill>
                  <a:schemeClr val="tx1"/>
                </a:solidFill>
                <a:latin typeface="+mn-lt"/>
                <a:ea typeface="+mn-ea"/>
                <a:cs typeface="+mn-cs"/>
              </a:rPr>
              <a:t>antagonisitc</a:t>
            </a:r>
            <a:r>
              <a:rPr lang="en-US" sz="1200" kern="1200" baseline="0" dirty="0" smtClean="0">
                <a:solidFill>
                  <a:schemeClr val="tx1"/>
                </a:solidFill>
                <a:latin typeface="+mn-lt"/>
                <a:ea typeface="+mn-ea"/>
                <a:cs typeface="+mn-cs"/>
              </a:rPr>
              <a:t>, and uncooperative. This </a:t>
            </a:r>
            <a:r>
              <a:rPr lang="en-US" sz="1200" kern="1200" baseline="0" dirty="0" err="1" smtClean="0">
                <a:solidFill>
                  <a:schemeClr val="tx1"/>
                </a:solidFill>
                <a:latin typeface="+mn-lt"/>
                <a:ea typeface="+mn-ea"/>
                <a:cs typeface="+mn-cs"/>
              </a:rPr>
              <a:t>behaviour</a:t>
            </a:r>
            <a:r>
              <a:rPr lang="en-US" sz="1200" kern="1200" baseline="0" dirty="0" smtClean="0">
                <a:solidFill>
                  <a:schemeClr val="tx1"/>
                </a:solidFill>
                <a:latin typeface="+mn-lt"/>
                <a:ea typeface="+mn-ea"/>
                <a:cs typeface="+mn-cs"/>
              </a:rPr>
              <a:t> is often a consequence and not a cause of the manager's actions, as will be seen later in this chapter. </a:t>
            </a:r>
            <a:endParaRPr lang="en-US" dirty="0"/>
          </a:p>
        </p:txBody>
      </p:sp>
      <p:sp>
        <p:nvSpPr>
          <p:cNvPr id="4" name="Slide Number Placeholder 3"/>
          <p:cNvSpPr>
            <a:spLocks noGrp="1"/>
          </p:cNvSpPr>
          <p:nvPr>
            <p:ph type="sldNum" sz="quarter" idx="10"/>
          </p:nvPr>
        </p:nvSpPr>
        <p:spPr/>
        <p:txBody>
          <a:bodyPr/>
          <a:lstStyle/>
          <a:p>
            <a:fld id="{6E04C938-7FB1-4297-97B6-E7228C0C11F3}" type="slidenum">
              <a:rPr lang="en-US" smtClean="0"/>
              <a:pPr/>
              <a:t>16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lvl1pPr algn="just">
              <a:defRPr/>
            </a:lvl1pPr>
            <a:extLst/>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lvl1pPr marL="438150" indent="-438150" algn="just">
              <a:defRPr/>
            </a:lvl1pPr>
            <a:lvl2pPr algn="just">
              <a:defRPr/>
            </a:lvl2pPr>
            <a:lvl3pPr algn="just">
              <a:defRPr/>
            </a:lvl3pPr>
            <a:lvl4pPr algn="just">
              <a:defRPr/>
            </a:lvl4pPr>
            <a:lvl5pPr algn="just">
              <a:defRPr/>
            </a:lvl5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9/20/2010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9/20/2010</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Unit 7</a:t>
            </a:r>
            <a:endParaRPr lang="en-US" dirty="0">
              <a:latin typeface="Arial" pitchFamily="34" charset="0"/>
              <a:cs typeface="Arial" pitchFamily="34" charset="0"/>
            </a:endParaRPr>
          </a:p>
        </p:txBody>
      </p:sp>
      <p:sp>
        <p:nvSpPr>
          <p:cNvPr id="3" name="Text Placeholder 2"/>
          <p:cNvSpPr>
            <a:spLocks noGrp="1"/>
          </p:cNvSpPr>
          <p:nvPr>
            <p:ph type="body" idx="1"/>
          </p:nvPr>
        </p:nvSpPr>
        <p:spPr>
          <a:xfrm>
            <a:off x="457200" y="3733800"/>
            <a:ext cx="8022336" cy="1752600"/>
          </a:xfrm>
        </p:spPr>
        <p:txBody>
          <a:bodyPr>
            <a:noAutofit/>
          </a:bodyPr>
          <a:lstStyle/>
          <a:p>
            <a:r>
              <a:rPr lang="en-US" sz="4800" dirty="0" smtClean="0"/>
              <a:t>Motivation</a:t>
            </a:r>
            <a:endParaRPr lang="en-US" sz="4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lstStyle/>
          <a:p>
            <a:pPr marL="0" indent="0">
              <a:buNone/>
            </a:pPr>
            <a:r>
              <a:rPr lang="en-US" b="1" dirty="0" smtClean="0"/>
              <a:t>Maslow's Theory </a:t>
            </a:r>
            <a:r>
              <a:rPr lang="en-US" dirty="0" smtClean="0"/>
              <a:t>is based on the following proposition: </a:t>
            </a:r>
          </a:p>
          <a:p>
            <a:pPr marL="514350" indent="-514350">
              <a:buFont typeface="+mj-lt"/>
              <a:buAutoNum type="arabicPeriod" startAt="2"/>
            </a:pPr>
            <a:r>
              <a:rPr lang="en-US" sz="2800" dirty="0" smtClean="0"/>
              <a:t>Man is continually wanting, therefore, all needs are never fully satisfied. As soon as one need is satisfied, its prepotency diminishes, and another need emerges to replace it. This is never-ending process, which serves to motivate man to strive to satisfy his needs.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marL="0" indent="0">
              <a:buNone/>
            </a:pPr>
            <a:r>
              <a:rPr lang="en-US" b="1" dirty="0" smtClean="0"/>
              <a:t>Maslow's Theory </a:t>
            </a:r>
            <a:r>
              <a:rPr lang="en-US" dirty="0" smtClean="0"/>
              <a:t>is based on the following proposition: </a:t>
            </a:r>
          </a:p>
          <a:p>
            <a:pPr marL="514350" indent="-514350">
              <a:buFont typeface="+mj-lt"/>
              <a:buAutoNum type="arabicPeriod" startAt="3"/>
            </a:pPr>
            <a:r>
              <a:rPr lang="en-US" sz="3000" dirty="0" smtClean="0"/>
              <a:t>Once a need is fairly well satisfied, it no longer motivated </a:t>
            </a:r>
            <a:r>
              <a:rPr lang="en-US" sz="3000" dirty="0" err="1" smtClean="0"/>
              <a:t>behaviour</a:t>
            </a:r>
            <a:r>
              <a:rPr lang="en-US" sz="3000" dirty="0" smtClean="0"/>
              <a:t>. Man is then motivated by the next higher level of unsatisfied need, but he can be motivated in a reverse direction if a lower-level need is threatened. </a:t>
            </a:r>
          </a:p>
          <a:p>
            <a:endParaRPr lang="en-US" sz="3000" dirty="0" smtClean="0"/>
          </a:p>
          <a:p>
            <a:pPr marL="514350" indent="-514350">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marL="0" indent="0">
              <a:buNone/>
            </a:pPr>
            <a:r>
              <a:rPr lang="en-US" b="1" dirty="0" smtClean="0"/>
              <a:t>Maslow's Theory </a:t>
            </a:r>
            <a:r>
              <a:rPr lang="en-US" dirty="0" smtClean="0"/>
              <a:t>is based on the following proposition: </a:t>
            </a:r>
          </a:p>
          <a:p>
            <a:pPr marL="514350" indent="-514350">
              <a:buFont typeface="+mj-lt"/>
              <a:buAutoNum type="arabicPeriod" startAt="4"/>
            </a:pPr>
            <a:r>
              <a:rPr lang="en-US" sz="3000" dirty="0" smtClean="0"/>
              <a:t>The needs are interdependent and overlapping. Since one need does not disappear when another emerges, all needs tend to be partially satisfied in each area. </a:t>
            </a:r>
          </a:p>
          <a:p>
            <a:pPr marL="514350" indent="-514350">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a:buNone/>
            </a:pPr>
            <a:r>
              <a:rPr lang="en-US" b="1" dirty="0" smtClean="0"/>
              <a:t>Maslow's Theory</a:t>
            </a:r>
          </a:p>
          <a:p>
            <a:pPr>
              <a:buNone/>
            </a:pPr>
            <a:r>
              <a:rPr lang="en-US" sz="3000" b="1" dirty="0" smtClean="0"/>
              <a:t>Physiological Needs:</a:t>
            </a:r>
          </a:p>
          <a:p>
            <a:pPr marL="0" indent="0">
              <a:buNone/>
            </a:pPr>
            <a:r>
              <a:rPr lang="en-US" sz="2800" dirty="0" smtClean="0"/>
              <a:t>All physiological needs have certain characteristics in common: </a:t>
            </a:r>
          </a:p>
          <a:p>
            <a:pPr marL="514350" indent="-514350">
              <a:buFont typeface="+mj-lt"/>
              <a:buAutoNum type="arabicPeriod"/>
            </a:pPr>
            <a:r>
              <a:rPr lang="en-US" sz="2800" dirty="0" smtClean="0"/>
              <a:t>They are relatively independent of each other;</a:t>
            </a:r>
          </a:p>
          <a:p>
            <a:pPr marL="514350" indent="-514350">
              <a:buFont typeface="+mj-lt"/>
              <a:buAutoNum type="arabicPeriod"/>
            </a:pPr>
            <a:r>
              <a:rPr lang="en-US" sz="2800" dirty="0" smtClean="0"/>
              <a:t>They can usually be identified with a specific location in the body (for example, thirst can be identified with the throat);</a:t>
            </a:r>
          </a:p>
          <a:p>
            <a:pPr marL="514350" indent="-514350">
              <a:buFont typeface="+mj-lt"/>
              <a:buAutoNum type="arabicPeriod"/>
            </a:pPr>
            <a:r>
              <a:rPr lang="en-US" sz="2800" dirty="0" smtClean="0"/>
              <a:t>In an affluent society such as ours, these needs re unusual rather than typical motivators;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a:buNone/>
            </a:pPr>
            <a:r>
              <a:rPr lang="en-US" b="1" dirty="0" smtClean="0"/>
              <a:t>Maslow's Theory</a:t>
            </a:r>
          </a:p>
          <a:p>
            <a:pPr>
              <a:buNone/>
            </a:pPr>
            <a:r>
              <a:rPr lang="en-US" sz="3000" b="1" dirty="0" smtClean="0"/>
              <a:t>Physiological Needs:</a:t>
            </a:r>
          </a:p>
          <a:p>
            <a:pPr marL="0" indent="0">
              <a:buNone/>
            </a:pPr>
            <a:r>
              <a:rPr lang="en-US" sz="2800" dirty="0" smtClean="0"/>
              <a:t>All physiological needs have certain characteristics in common: </a:t>
            </a:r>
          </a:p>
          <a:p>
            <a:pPr marL="514350" indent="-514350">
              <a:buFont typeface="+mj-lt"/>
              <a:buAutoNum type="arabicPeriod" startAt="4"/>
            </a:pPr>
            <a:r>
              <a:rPr lang="en-US" sz="2800" dirty="0" smtClean="0"/>
              <a:t>In order to remain satisfied, they must be repeatedly within relatively short periods or time (a person's drive oxygen must be met at least twelve times a minute); and</a:t>
            </a:r>
          </a:p>
          <a:p>
            <a:pPr marL="514350" indent="-514350">
              <a:buFont typeface="+mj-lt"/>
              <a:buAutoNum type="arabicPeriod" startAt="4"/>
            </a:pPr>
            <a:r>
              <a:rPr lang="en-US" sz="2800" dirty="0" smtClean="0"/>
              <a:t>They require some conscious provision for their future satisfaction.</a:t>
            </a:r>
            <a:endParaRPr lang="en-US" sz="3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a:buNone/>
            </a:pPr>
            <a:r>
              <a:rPr lang="en-US" b="1" dirty="0" smtClean="0"/>
              <a:t>Maslow's Theory</a:t>
            </a:r>
          </a:p>
          <a:p>
            <a:pPr>
              <a:buNone/>
            </a:pPr>
            <a:r>
              <a:rPr lang="en-US" sz="3000" b="1" dirty="0" smtClean="0"/>
              <a:t>Safety Needs </a:t>
            </a:r>
          </a:p>
          <a:p>
            <a:r>
              <a:rPr lang="en-US" sz="2800" dirty="0" smtClean="0"/>
              <a:t>When physiological needs are relatively well satisfied, needs at the next higher level emerge to dominate man's </a:t>
            </a:r>
            <a:r>
              <a:rPr lang="en-US" sz="2800" dirty="0" err="1" smtClean="0"/>
              <a:t>behaviour</a:t>
            </a:r>
            <a:r>
              <a:rPr lang="en-US" sz="2800" dirty="0" smtClean="0"/>
              <a:t>. </a:t>
            </a:r>
          </a:p>
          <a:p>
            <a:r>
              <a:rPr lang="en-US" sz="2800" dirty="0" smtClean="0"/>
              <a:t>These are the safety needs, expressed as desires for protection against danger, threat, and deprivation.</a:t>
            </a:r>
          </a:p>
          <a:p>
            <a:r>
              <a:rPr lang="en-US" sz="2800" dirty="0" smtClean="0"/>
              <a:t>What has been said of the physiological needs also holds true for these needs. </a:t>
            </a:r>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a:buNone/>
            </a:pPr>
            <a:r>
              <a:rPr lang="en-US" b="1" dirty="0" smtClean="0"/>
              <a:t>Maslow's Theory</a:t>
            </a:r>
          </a:p>
          <a:p>
            <a:pPr>
              <a:lnSpc>
                <a:spcPct val="110000"/>
              </a:lnSpc>
              <a:buNone/>
            </a:pPr>
            <a:r>
              <a:rPr lang="en-US" sz="3000" b="1" dirty="0" smtClean="0"/>
              <a:t>Social Needs </a:t>
            </a:r>
          </a:p>
          <a:p>
            <a:pPr>
              <a:lnSpc>
                <a:spcPct val="110000"/>
              </a:lnSpc>
            </a:pPr>
            <a:r>
              <a:rPr lang="en-US" sz="2800" dirty="0" smtClean="0"/>
              <a:t>When physiological and safety needs are relatively satisfied, social needs become the major motivation of man's </a:t>
            </a:r>
            <a:r>
              <a:rPr lang="en-US" sz="2800" dirty="0" err="1" smtClean="0"/>
              <a:t>behaviour</a:t>
            </a:r>
            <a:r>
              <a:rPr lang="en-US" sz="2800" dirty="0" smtClean="0"/>
              <a:t>. </a:t>
            </a:r>
          </a:p>
          <a:p>
            <a:r>
              <a:rPr lang="en-US" sz="2800" dirty="0" smtClean="0"/>
              <a:t>It is a feeling of accomplishment and attainment, and of being satisfied with one's self. </a:t>
            </a:r>
          </a:p>
          <a:p>
            <a:r>
              <a:rPr lang="en-US" sz="2800" dirty="0" err="1" smtClean="0"/>
              <a:t>McDermid</a:t>
            </a:r>
            <a:r>
              <a:rPr lang="en-US" sz="2800" dirty="0" smtClean="0"/>
              <a:t> saw safety needs expressed as a need of financial security. </a:t>
            </a:r>
            <a:endParaRPr lang="en-US"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a:buNone/>
            </a:pPr>
            <a:r>
              <a:rPr lang="en-US" b="1" dirty="0" smtClean="0"/>
              <a:t>Maslow's Theory</a:t>
            </a:r>
          </a:p>
          <a:p>
            <a:pPr>
              <a:buNone/>
            </a:pPr>
            <a:r>
              <a:rPr lang="en-US" sz="3000" b="1" dirty="0" smtClean="0"/>
              <a:t>Esteem Needs </a:t>
            </a:r>
          </a:p>
          <a:p>
            <a:r>
              <a:rPr lang="en-US" sz="2800" dirty="0" smtClean="0"/>
              <a:t>Esteem or ego needs-next above the lower-level needs of physiological, safety and social-do not become motivators until the lower-level needs have been reasonably satisfied. </a:t>
            </a:r>
          </a:p>
          <a:p>
            <a:r>
              <a:rPr lang="en-US" sz="2800" dirty="0" smtClean="0"/>
              <a:t>Unlike the lower-level needs, these are rarely completely satisfied. But once these needs become important to an individual, he will continually seek satisfaction of them.</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a:buNone/>
            </a:pPr>
            <a:r>
              <a:rPr lang="en-US" b="1" dirty="0" smtClean="0"/>
              <a:t>Maslow's Theory</a:t>
            </a:r>
          </a:p>
          <a:p>
            <a:pPr>
              <a:buNone/>
            </a:pPr>
            <a:r>
              <a:rPr lang="en-US" sz="3000" b="1" dirty="0" smtClean="0"/>
              <a:t>Self-</a:t>
            </a:r>
            <a:r>
              <a:rPr lang="en-US" sz="3000" b="1" dirty="0" err="1" smtClean="0"/>
              <a:t>Actualisation</a:t>
            </a:r>
            <a:r>
              <a:rPr lang="en-US" sz="3000" b="1" dirty="0" smtClean="0"/>
              <a:t> Needs </a:t>
            </a:r>
          </a:p>
          <a:p>
            <a:r>
              <a:rPr lang="en-US" sz="2800" dirty="0" smtClean="0"/>
              <a:t>The emergence of self-</a:t>
            </a:r>
            <a:r>
              <a:rPr lang="en-US" sz="2800" dirty="0" err="1" smtClean="0"/>
              <a:t>actualisation</a:t>
            </a:r>
            <a:r>
              <a:rPr lang="en-US" sz="2800" dirty="0" smtClean="0"/>
              <a:t> needs comes only after all other needs have been satisfied. </a:t>
            </a:r>
          </a:p>
          <a:p>
            <a:r>
              <a:rPr lang="en-US" sz="2800" dirty="0" smtClean="0"/>
              <a:t>Self-</a:t>
            </a:r>
            <a:r>
              <a:rPr lang="en-US" sz="2800" dirty="0" err="1" smtClean="0"/>
              <a:t>actualisation</a:t>
            </a:r>
            <a:r>
              <a:rPr lang="en-US" sz="2800" dirty="0" smtClean="0"/>
              <a:t> needs include the </a:t>
            </a:r>
            <a:r>
              <a:rPr lang="en-US" sz="2800" dirty="0" err="1" smtClean="0"/>
              <a:t>realisation</a:t>
            </a:r>
            <a:r>
              <a:rPr lang="en-US" sz="2800" dirty="0" smtClean="0"/>
              <a:t> of one's potentialities, self-fulfillment, continued self-development, and being creative in the broadest sense of that term. </a:t>
            </a:r>
          </a:p>
          <a:p>
            <a:r>
              <a:rPr lang="en-US" sz="2800" dirty="0" smtClean="0"/>
              <a:t>The form that these needs takes varies from person to person just as a human personalities vary.</a:t>
            </a:r>
          </a:p>
          <a:p>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a:buNone/>
            </a:pPr>
            <a:r>
              <a:rPr lang="en-US" b="1" dirty="0" smtClean="0"/>
              <a:t>Maslow's Theory</a:t>
            </a:r>
          </a:p>
          <a:p>
            <a:pPr>
              <a:buNone/>
            </a:pPr>
            <a:r>
              <a:rPr lang="en-US" sz="3000" b="1" dirty="0" smtClean="0"/>
              <a:t>Self-</a:t>
            </a:r>
            <a:r>
              <a:rPr lang="en-US" sz="3000" b="1" dirty="0" err="1" smtClean="0"/>
              <a:t>Actualisation</a:t>
            </a:r>
            <a:r>
              <a:rPr lang="en-US" sz="3000" b="1" dirty="0" smtClean="0"/>
              <a:t> Needs </a:t>
            </a:r>
          </a:p>
          <a:p>
            <a:r>
              <a:rPr lang="en-US" sz="2800" dirty="0" smtClean="0"/>
              <a:t>Self-</a:t>
            </a:r>
            <a:r>
              <a:rPr lang="en-US" sz="2800" dirty="0" err="1" smtClean="0"/>
              <a:t>actualisation</a:t>
            </a:r>
            <a:r>
              <a:rPr lang="en-US" sz="2800" dirty="0" smtClean="0"/>
              <a:t> needs can be satisfied through one or any combination of athletics, politics, academics, the family, religion, hobbies or business.</a:t>
            </a:r>
          </a:p>
          <a:p>
            <a:r>
              <a:rPr lang="en-US" sz="2800" dirty="0" smtClean="0"/>
              <a:t>A creative state is involved in the sense that creativeness is </a:t>
            </a:r>
            <a:r>
              <a:rPr lang="en-US" sz="2800" dirty="0" err="1" smtClean="0"/>
              <a:t>realising</a:t>
            </a:r>
            <a:r>
              <a:rPr lang="en-US" sz="2800" dirty="0" smtClean="0"/>
              <a:t> one's own potential to the fullest degree, whatever it buys, but also for that it means in judging one's self and others.</a:t>
            </a:r>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Unit </a:t>
            </a:r>
            <a:r>
              <a:rPr lang="en-US" dirty="0" smtClean="0">
                <a:latin typeface="Arial" pitchFamily="34" charset="0"/>
                <a:cs typeface="Arial" pitchFamily="34" charset="0"/>
              </a:rPr>
              <a:t>7 Motivation</a:t>
            </a:r>
            <a:endParaRPr lang="en-US" dirty="0"/>
          </a:p>
        </p:txBody>
      </p:sp>
      <p:sp>
        <p:nvSpPr>
          <p:cNvPr id="3" name="Content Placeholder 2"/>
          <p:cNvSpPr>
            <a:spLocks noGrp="1"/>
          </p:cNvSpPr>
          <p:nvPr>
            <p:ph idx="1"/>
          </p:nvPr>
        </p:nvSpPr>
        <p:spPr/>
        <p:txBody>
          <a:bodyPr>
            <a:normAutofit/>
          </a:bodyPr>
          <a:lstStyle/>
          <a:p>
            <a:r>
              <a:rPr lang="en-US" b="1" dirty="0" smtClean="0">
                <a:hlinkClick r:id="" action="ppaction://customshow?id=0&amp;return=true"/>
              </a:rPr>
              <a:t>Introduction </a:t>
            </a:r>
            <a:endParaRPr lang="en-US" b="1" dirty="0" smtClean="0"/>
          </a:p>
          <a:p>
            <a:r>
              <a:rPr lang="en-US" b="1" dirty="0" smtClean="0">
                <a:hlinkClick r:id="" action="ppaction://customshow?id=1&amp;return=true"/>
              </a:rPr>
              <a:t>Evolution of the Concept of Motivation </a:t>
            </a:r>
            <a:endParaRPr lang="en-US" b="1"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a:buNone/>
            </a:pPr>
            <a:r>
              <a:rPr lang="en-US" b="1" dirty="0" smtClean="0"/>
              <a:t>McClelland's Achievement Motive</a:t>
            </a:r>
          </a:p>
          <a:p>
            <a:pPr>
              <a:buNone/>
            </a:pPr>
            <a:r>
              <a:rPr lang="en-US" sz="3000" dirty="0" smtClean="0"/>
              <a:t>These characteristics of an achiever are:</a:t>
            </a:r>
          </a:p>
          <a:p>
            <a:pPr marL="465138" indent="-465138">
              <a:buFont typeface="+mj-lt"/>
              <a:buAutoNum type="arabicPeriod"/>
            </a:pPr>
            <a:r>
              <a:rPr lang="en-US" sz="2800" dirty="0" smtClean="0"/>
              <a:t>He prefers tasks in which he can take personal responsibility for the outcome. </a:t>
            </a:r>
          </a:p>
          <a:p>
            <a:pPr marL="465138" indent="-465138">
              <a:buFont typeface="+mj-lt"/>
              <a:buAutoNum type="arabicPeriod"/>
            </a:pPr>
            <a:r>
              <a:rPr lang="en-US" sz="2800" dirty="0" smtClean="0"/>
              <a:t>He sets moderate goals and takes "calculated risks". </a:t>
            </a:r>
          </a:p>
          <a:p>
            <a:pPr marL="465138" indent="-465138">
              <a:buFont typeface="+mj-lt"/>
              <a:buAutoNum type="arabicPeriod"/>
            </a:pPr>
            <a:r>
              <a:rPr lang="en-US" sz="2800" dirty="0" smtClean="0"/>
              <a:t>He wants precise feedback concerning his successes or failures. </a:t>
            </a:r>
          </a:p>
          <a:p>
            <a:pPr marL="465138" indent="-465138">
              <a:buFont typeface="+mj-lt"/>
              <a:buAutoNum type="arabicPeriod"/>
            </a:pPr>
            <a:r>
              <a:rPr lang="en-US" sz="2800" dirty="0" smtClean="0"/>
              <a:t>He prefers co-workers who are competent despite his personal feelings about them.</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lstStyle/>
          <a:p>
            <a:pPr>
              <a:buNone/>
            </a:pPr>
            <a:r>
              <a:rPr lang="en-US" b="1" dirty="0" smtClean="0"/>
              <a:t>McClelland's Achievement Motive</a:t>
            </a:r>
          </a:p>
          <a:p>
            <a:pPr>
              <a:buNone/>
            </a:pPr>
            <a:r>
              <a:rPr lang="en-US" sz="3000" b="1" dirty="0" smtClean="0"/>
              <a:t>External Motivation</a:t>
            </a:r>
          </a:p>
          <a:p>
            <a:r>
              <a:rPr lang="en-US" sz="2800" dirty="0" smtClean="0"/>
              <a:t>External motivation theory includes the forces which exist inside the individual as well as the factors controlled by the manager, including job context items such as salaries, working conditions, and company policy, and job content items such as recognition, advancement and responsibility.</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lstStyle/>
          <a:p>
            <a:pPr>
              <a:buNone/>
            </a:pPr>
            <a:r>
              <a:rPr lang="en-US" b="1" dirty="0" smtClean="0"/>
              <a:t>McClelland's Achievement Motive</a:t>
            </a:r>
          </a:p>
          <a:p>
            <a:pPr>
              <a:buNone/>
            </a:pPr>
            <a:r>
              <a:rPr lang="en-US" sz="3000" b="1" dirty="0" smtClean="0"/>
              <a:t>Purpose and Need for External Motivation</a:t>
            </a:r>
          </a:p>
          <a:p>
            <a:r>
              <a:rPr lang="en-US" sz="2800" dirty="0" smtClean="0"/>
              <a:t>Persons find that organizations allow them to achieve goals that they cannot achieve alone.</a:t>
            </a:r>
          </a:p>
          <a:p>
            <a:r>
              <a:rPr lang="en-US" sz="2800" dirty="0" smtClean="0"/>
              <a:t>This may imply a large degree of self-motivation or internal motivation on the part of each individual. </a:t>
            </a:r>
          </a:p>
          <a:p>
            <a:r>
              <a:rPr lang="en-US" sz="2800" dirty="0" smtClean="0"/>
              <a:t>But many persons do not </a:t>
            </a:r>
            <a:r>
              <a:rPr lang="en-US" sz="2800" dirty="0" err="1" smtClean="0"/>
              <a:t>realise</a:t>
            </a:r>
            <a:r>
              <a:rPr lang="en-US" sz="2800" dirty="0" smtClean="0"/>
              <a:t> that by working toward the organization's goals they are also achieving their own goals.</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a:buNone/>
            </a:pPr>
            <a:r>
              <a:rPr lang="en-US" b="1" dirty="0" smtClean="0"/>
              <a:t>McGregor's View-The Self-</a:t>
            </a:r>
            <a:r>
              <a:rPr lang="en-US" b="1" dirty="0" err="1" smtClean="0"/>
              <a:t>Actualising</a:t>
            </a:r>
            <a:r>
              <a:rPr lang="en-US" b="1" dirty="0" smtClean="0"/>
              <a:t> Person</a:t>
            </a:r>
          </a:p>
          <a:p>
            <a:r>
              <a:rPr lang="en-US" sz="2800" dirty="0" smtClean="0"/>
              <a:t>One theory of motivation which incorporates both internal and external motivation is that of Douglas McGregor. </a:t>
            </a:r>
          </a:p>
          <a:p>
            <a:r>
              <a:rPr lang="en-US" sz="2800" dirty="0" smtClean="0"/>
              <a:t>In this theory, external motivation is manifested in the assumption the manager makes regarding the attitudes of his subordinates. </a:t>
            </a:r>
          </a:p>
          <a:p>
            <a:r>
              <a:rPr lang="en-US" sz="2800" dirty="0" smtClean="0"/>
              <a:t>That is, how a manager feels about human nature determines which leadership style he uses.</a:t>
            </a:r>
            <a:endParaRPr lang="en-US"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a:buNone/>
            </a:pPr>
            <a:r>
              <a:rPr lang="en-US" b="1" dirty="0" smtClean="0"/>
              <a:t>McGregor's View-The Self-</a:t>
            </a:r>
            <a:r>
              <a:rPr lang="en-US" b="1" dirty="0" err="1" smtClean="0"/>
              <a:t>Actualising</a:t>
            </a:r>
            <a:r>
              <a:rPr lang="en-US" b="1" dirty="0" smtClean="0"/>
              <a:t> Person</a:t>
            </a:r>
          </a:p>
          <a:p>
            <a:pPr>
              <a:buNone/>
            </a:pPr>
            <a:r>
              <a:rPr lang="en-US" sz="3000" dirty="0" smtClean="0"/>
              <a:t>The assumptions of theory </a:t>
            </a:r>
            <a:r>
              <a:rPr lang="en-US" sz="3000" b="1" dirty="0" smtClean="0"/>
              <a:t>X</a:t>
            </a:r>
            <a:r>
              <a:rPr lang="en-US" sz="3000" dirty="0" smtClean="0"/>
              <a:t> are: </a:t>
            </a:r>
          </a:p>
          <a:p>
            <a:pPr marL="514350" indent="-514350">
              <a:buFont typeface="+mj-lt"/>
              <a:buAutoNum type="arabicPeriod"/>
            </a:pPr>
            <a:r>
              <a:rPr lang="en-US" sz="2800" dirty="0" smtClean="0"/>
              <a:t>The average human being has an inherent dislike of work and will avoid it if he can. </a:t>
            </a:r>
          </a:p>
          <a:p>
            <a:pPr marL="514350" indent="-514350">
              <a:buFont typeface="+mj-lt"/>
              <a:buAutoNum type="arabicPeriod"/>
            </a:pPr>
            <a:r>
              <a:rPr lang="en-US" sz="2800" dirty="0" smtClean="0"/>
              <a:t>Because of the human characteristic of dislike of work, most people must be coerced, controlled, directed, threatened with punishment to get them to put forth adequate effort toward the achievement of </a:t>
            </a:r>
            <a:r>
              <a:rPr lang="en-US" sz="2800" dirty="0" err="1" smtClean="0"/>
              <a:t>organisational</a:t>
            </a:r>
            <a:r>
              <a:rPr lang="en-US" sz="2800" dirty="0" smtClean="0"/>
              <a:t> objectives.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lstStyle/>
          <a:p>
            <a:pPr>
              <a:buNone/>
            </a:pPr>
            <a:r>
              <a:rPr lang="en-US" b="1" dirty="0" smtClean="0"/>
              <a:t>McGregor's View-The Self-</a:t>
            </a:r>
            <a:r>
              <a:rPr lang="en-US" b="1" dirty="0" err="1" smtClean="0"/>
              <a:t>Actualising</a:t>
            </a:r>
            <a:r>
              <a:rPr lang="en-US" b="1" dirty="0" smtClean="0"/>
              <a:t> Person</a:t>
            </a:r>
          </a:p>
          <a:p>
            <a:pPr>
              <a:buNone/>
            </a:pPr>
            <a:r>
              <a:rPr lang="en-US" sz="3000" dirty="0" smtClean="0"/>
              <a:t>The assumptions of theory </a:t>
            </a:r>
            <a:r>
              <a:rPr lang="en-US" sz="3000" b="1" dirty="0" smtClean="0"/>
              <a:t>X</a:t>
            </a:r>
            <a:r>
              <a:rPr lang="en-US" sz="3000" dirty="0" smtClean="0"/>
              <a:t> are: </a:t>
            </a:r>
          </a:p>
          <a:p>
            <a:pPr marL="514350" indent="-514350">
              <a:buFont typeface="+mj-lt"/>
              <a:buAutoNum type="arabicPeriod" startAt="3"/>
            </a:pPr>
            <a:r>
              <a:rPr lang="en-US" sz="2800" dirty="0" smtClean="0"/>
              <a:t>The average human being prefers to be directed, wishes to avoid responsibility, has relatively little ambition, wants security above all.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a:buNone/>
            </a:pPr>
            <a:r>
              <a:rPr lang="en-US" b="1" dirty="0" smtClean="0"/>
              <a:t>McGregor's View-The Self-</a:t>
            </a:r>
            <a:r>
              <a:rPr lang="en-US" b="1" dirty="0" err="1" smtClean="0"/>
              <a:t>Actualising</a:t>
            </a:r>
            <a:r>
              <a:rPr lang="en-US" b="1" dirty="0" smtClean="0"/>
              <a:t> Person</a:t>
            </a:r>
          </a:p>
          <a:p>
            <a:pPr>
              <a:buNone/>
            </a:pPr>
            <a:r>
              <a:rPr lang="en-US" sz="3000" dirty="0" smtClean="0"/>
              <a:t>The assumptions of theory </a:t>
            </a:r>
            <a:r>
              <a:rPr lang="en-US" sz="3000" b="1" dirty="0" smtClean="0"/>
              <a:t>Y</a:t>
            </a:r>
            <a:r>
              <a:rPr lang="en-US" sz="3000" dirty="0" smtClean="0"/>
              <a:t> are:</a:t>
            </a:r>
            <a:r>
              <a:rPr lang="en-US" dirty="0" smtClean="0"/>
              <a:t> </a:t>
            </a:r>
          </a:p>
          <a:p>
            <a:pPr marL="514350" indent="-514350">
              <a:buFont typeface="+mj-lt"/>
              <a:buAutoNum type="arabicPeriod"/>
            </a:pPr>
            <a:r>
              <a:rPr lang="en-US" sz="2800" dirty="0" smtClean="0"/>
              <a:t>The expenditure of physical and mental effort in work is as natural as play or rest. </a:t>
            </a:r>
          </a:p>
          <a:p>
            <a:pPr marL="514350" indent="-514350">
              <a:buFont typeface="+mj-lt"/>
              <a:buAutoNum type="arabicPeriod"/>
            </a:pPr>
            <a:r>
              <a:rPr lang="en-US" sz="2800" dirty="0" smtClean="0"/>
              <a:t>External control and the threat of punishment are not the only means for bringing about effort toward </a:t>
            </a:r>
            <a:r>
              <a:rPr lang="en-US" sz="2800" dirty="0" err="1" smtClean="0"/>
              <a:t>organisational</a:t>
            </a:r>
            <a:r>
              <a:rPr lang="en-US" sz="2800" dirty="0" smtClean="0"/>
              <a:t> objectives. </a:t>
            </a:r>
          </a:p>
          <a:p>
            <a:pPr marL="514350" indent="-514350">
              <a:buFont typeface="+mj-lt"/>
              <a:buAutoNum type="arabicPeriod"/>
            </a:pPr>
            <a:r>
              <a:rPr lang="en-US" sz="2800" dirty="0" smtClean="0"/>
              <a:t>Commitment to objectives is a function of the rewards associated with their achievement.</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a:buNone/>
            </a:pPr>
            <a:r>
              <a:rPr lang="en-US" b="1" dirty="0" smtClean="0"/>
              <a:t>McGregor's View-The Self-</a:t>
            </a:r>
            <a:r>
              <a:rPr lang="en-US" b="1" dirty="0" err="1" smtClean="0"/>
              <a:t>Actualising</a:t>
            </a:r>
            <a:r>
              <a:rPr lang="en-US" b="1" dirty="0" smtClean="0"/>
              <a:t> Person</a:t>
            </a:r>
          </a:p>
          <a:p>
            <a:pPr>
              <a:buNone/>
            </a:pPr>
            <a:r>
              <a:rPr lang="en-US" sz="3000" dirty="0" smtClean="0"/>
              <a:t>The assumptions of theory </a:t>
            </a:r>
            <a:r>
              <a:rPr lang="en-US" sz="3000" b="1" dirty="0" smtClean="0"/>
              <a:t>Y</a:t>
            </a:r>
            <a:r>
              <a:rPr lang="en-US" sz="3000" dirty="0" smtClean="0"/>
              <a:t> are</a:t>
            </a:r>
            <a:r>
              <a:rPr lang="en-US" dirty="0" smtClean="0"/>
              <a:t>: </a:t>
            </a:r>
          </a:p>
          <a:p>
            <a:pPr marL="514350" indent="-514350">
              <a:buFont typeface="+mj-lt"/>
              <a:buAutoNum type="arabicPeriod" startAt="4"/>
            </a:pPr>
            <a:r>
              <a:rPr lang="en-US" sz="2800" dirty="0" smtClean="0"/>
              <a:t>The average human being learns, under proper conditions, not only to accept but seek responsibility. </a:t>
            </a:r>
          </a:p>
          <a:p>
            <a:pPr marL="514350" indent="-514350">
              <a:buFont typeface="+mj-lt"/>
              <a:buAutoNum type="arabicPeriod" startAt="4"/>
            </a:pPr>
            <a:r>
              <a:rPr lang="en-US" sz="2800" dirty="0" smtClean="0"/>
              <a:t>The capacity to exercise a relatively high degree of imagination, ingenuity, and creativity in the solution of organizational problems is widely, not narrowly, distributed in the population.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a:buNone/>
            </a:pPr>
            <a:r>
              <a:rPr lang="en-US" b="1" dirty="0" smtClean="0"/>
              <a:t>McGregor's View-The Self-</a:t>
            </a:r>
            <a:r>
              <a:rPr lang="en-US" b="1" dirty="0" err="1" smtClean="0"/>
              <a:t>Actualising</a:t>
            </a:r>
            <a:r>
              <a:rPr lang="en-US" b="1" dirty="0" smtClean="0"/>
              <a:t> Person</a:t>
            </a:r>
          </a:p>
          <a:p>
            <a:pPr>
              <a:buNone/>
            </a:pPr>
            <a:r>
              <a:rPr lang="en-US" sz="3000" dirty="0" smtClean="0"/>
              <a:t>The assumptions of theory </a:t>
            </a:r>
            <a:r>
              <a:rPr lang="en-US" sz="3000" b="1" dirty="0" smtClean="0"/>
              <a:t>Y</a:t>
            </a:r>
            <a:r>
              <a:rPr lang="en-US" sz="3000" dirty="0" smtClean="0"/>
              <a:t> are</a:t>
            </a:r>
            <a:r>
              <a:rPr lang="en-US" dirty="0" smtClean="0"/>
              <a:t>: </a:t>
            </a:r>
          </a:p>
          <a:p>
            <a:pPr marL="514350" indent="-514350">
              <a:buFont typeface="+mj-lt"/>
              <a:buAutoNum type="arabicPeriod" startAt="6"/>
            </a:pPr>
            <a:r>
              <a:rPr lang="en-US" sz="2800" dirty="0" smtClean="0"/>
              <a:t>Under the conditions of modern industrial life, the intellectual potentialities of the average human being are only partially utilized. </a:t>
            </a:r>
            <a:endParaRPr lang="en-US"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lstStyle/>
          <a:p>
            <a:pPr>
              <a:buNone/>
            </a:pPr>
            <a:r>
              <a:rPr lang="en-US" b="1" dirty="0" smtClean="0"/>
              <a:t>Herzberg's Motivation-Hygiene Theory </a:t>
            </a:r>
          </a:p>
          <a:p>
            <a:r>
              <a:rPr lang="en-US" sz="3000" dirty="0" smtClean="0"/>
              <a:t>The theory of motivation advanced by Frederick Herzberg and associates has been referred to as the motivation-hygiene (M-H) theory, the motivation-maintenance theory, and the two-factors theory. </a:t>
            </a:r>
          </a:p>
          <a:p>
            <a:r>
              <a:rPr lang="en-US" sz="3000" dirty="0" smtClean="0"/>
              <a:t>It is a theory of external motivation because the manager control the factors which produce job satisfaction or dissatisfaction. </a:t>
            </a:r>
            <a:endParaRPr lang="en-US" sz="3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Unit 7</a:t>
            </a:r>
            <a:endParaRPr lang="en-US" dirty="0"/>
          </a:p>
        </p:txBody>
      </p:sp>
      <p:sp>
        <p:nvSpPr>
          <p:cNvPr id="3" name="Content Placeholder 2"/>
          <p:cNvSpPr>
            <a:spLocks noGrp="1"/>
          </p:cNvSpPr>
          <p:nvPr>
            <p:ph idx="1"/>
          </p:nvPr>
        </p:nvSpPr>
        <p:spPr/>
        <p:txBody>
          <a:bodyPr>
            <a:normAutofit/>
          </a:bodyPr>
          <a:lstStyle/>
          <a:p>
            <a:pPr>
              <a:lnSpc>
                <a:spcPct val="110000"/>
              </a:lnSpc>
            </a:pPr>
            <a:r>
              <a:rPr lang="en-US" b="1" dirty="0" smtClean="0"/>
              <a:t>Theories </a:t>
            </a:r>
            <a:r>
              <a:rPr lang="en-US" b="1" dirty="0" smtClean="0"/>
              <a:t>of Motivation </a:t>
            </a:r>
            <a:r>
              <a:rPr lang="en-US" b="1" dirty="0" smtClean="0"/>
              <a:t>: </a:t>
            </a:r>
            <a:endParaRPr lang="en-US" b="1" dirty="0" smtClean="0"/>
          </a:p>
          <a:p>
            <a:pPr marL="914400" lvl="1" indent="-457200">
              <a:lnSpc>
                <a:spcPct val="110000"/>
              </a:lnSpc>
            </a:pPr>
            <a:r>
              <a:rPr lang="en-US" sz="3000" b="1" dirty="0" smtClean="0">
                <a:hlinkClick r:id="" action="ppaction://customshow?id=2&amp;return=true"/>
              </a:rPr>
              <a:t>Maslow </a:t>
            </a:r>
            <a:endParaRPr lang="en-US" sz="3000" b="1" dirty="0" smtClean="0"/>
          </a:p>
          <a:p>
            <a:pPr marL="914400" lvl="1" indent="-457200"/>
            <a:r>
              <a:rPr lang="en-US" sz="3000" b="1" dirty="0" smtClean="0">
                <a:hlinkClick r:id="" action="ppaction://customshow?id=3&amp;return=true"/>
              </a:rPr>
              <a:t>McClelland </a:t>
            </a:r>
            <a:endParaRPr lang="en-US" sz="3000" b="1" dirty="0" smtClean="0"/>
          </a:p>
          <a:p>
            <a:pPr marL="914400" lvl="1" indent="-457200"/>
            <a:r>
              <a:rPr lang="en-US" sz="3000" b="1" dirty="0" smtClean="0">
                <a:hlinkClick r:id="" action="ppaction://customshow?id=4&amp;return=true"/>
              </a:rPr>
              <a:t>McGregor </a:t>
            </a:r>
            <a:endParaRPr lang="en-US" sz="3000" b="1" dirty="0" smtClean="0"/>
          </a:p>
          <a:p>
            <a:pPr marL="914400" lvl="1" indent="-457200"/>
            <a:r>
              <a:rPr lang="en-US" sz="3000" b="1" dirty="0" smtClean="0">
                <a:hlinkClick r:id="" action="ppaction://customshow?id=5&amp;return=true"/>
              </a:rPr>
              <a:t>Herzberg </a:t>
            </a:r>
            <a:endParaRPr lang="en-US" sz="3000" b="1" dirty="0" smtClean="0"/>
          </a:p>
          <a:p>
            <a:pPr marL="1179576" lvl="2" indent="-457200"/>
            <a:r>
              <a:rPr lang="en-US" sz="2600" b="1" dirty="0" smtClean="0">
                <a:hlinkClick r:id="" action="ppaction://customshow?id=6&amp;return=true"/>
              </a:rPr>
              <a:t>Relationship of the Theories of Maslow, McGregor and Herzberg </a:t>
            </a:r>
            <a:endParaRPr lang="en-US" sz="2600" b="1" dirty="0" smtClean="0"/>
          </a:p>
          <a:p>
            <a:pPr marL="914400" lvl="1" indent="-457200"/>
            <a:endParaRPr lang="en-US" sz="3000" b="1"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pic>
        <p:nvPicPr>
          <p:cNvPr id="1027" name="Picture 3"/>
          <p:cNvPicPr>
            <a:picLocks noGrp="1" noChangeAspect="1" noChangeArrowheads="1"/>
          </p:cNvPicPr>
          <p:nvPr>
            <p:ph idx="1"/>
          </p:nvPr>
        </p:nvPicPr>
        <p:blipFill>
          <a:blip r:embed="rId2"/>
          <a:srcRect/>
          <a:stretch>
            <a:fillRect/>
          </a:stretch>
        </p:blipFill>
        <p:spPr bwMode="auto">
          <a:xfrm>
            <a:off x="304800" y="1543050"/>
            <a:ext cx="8610600" cy="5314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lstStyle/>
          <a:p>
            <a:pPr>
              <a:buNone/>
            </a:pPr>
            <a:r>
              <a:rPr lang="en-US" b="1" dirty="0" smtClean="0"/>
              <a:t>Herzberg's Motivation-Hygiene Theory </a:t>
            </a:r>
          </a:p>
          <a:p>
            <a:pPr marL="514350" indent="-514350">
              <a:buFont typeface="+mj-lt"/>
              <a:buAutoNum type="arabicPeriod"/>
            </a:pPr>
            <a:r>
              <a:rPr lang="en-US" sz="3000" dirty="0" smtClean="0"/>
              <a:t>The factors that were present when job satisfaction was produced were separate and distinct from the factors that led to job dissatisfaction. </a:t>
            </a:r>
          </a:p>
          <a:p>
            <a:pPr marL="514350" indent="-514350">
              <a:buFont typeface="+mj-lt"/>
              <a:buAutoNum type="arabicPeriod"/>
            </a:pPr>
            <a:r>
              <a:rPr lang="en-US" sz="3000" dirty="0" smtClean="0"/>
              <a:t>The opposite of job satisfaction is no job satisfaction-not job dissatisfaction. </a:t>
            </a:r>
          </a:p>
          <a:p>
            <a:pPr marL="514350" indent="-514350">
              <a:buFont typeface="+mj-lt"/>
              <a:buAutoNum type="arabicPeriod"/>
            </a:pPr>
            <a:r>
              <a:rPr lang="en-US" sz="3000" dirty="0" smtClean="0"/>
              <a:t>Similarly, the opposite of job dissatisfaction is no job satisfaction-not job satisfaction </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a:buNone/>
            </a:pPr>
            <a:r>
              <a:rPr lang="en-US" b="1" dirty="0" smtClean="0"/>
              <a:t>Herzberg's Motivation-Hygiene Theory </a:t>
            </a:r>
          </a:p>
          <a:p>
            <a:pPr>
              <a:buNone/>
            </a:pPr>
            <a:r>
              <a:rPr lang="en-US" sz="3000" b="1" dirty="0" smtClean="0"/>
              <a:t>Job Enrichment </a:t>
            </a:r>
          </a:p>
          <a:p>
            <a:r>
              <a:rPr lang="en-US" sz="2800" dirty="0" err="1" smtClean="0"/>
              <a:t>Inspite</a:t>
            </a:r>
            <a:r>
              <a:rPr lang="en-US" sz="2800" dirty="0" smtClean="0"/>
              <a:t> of the over forty studies criticizing Herzberg's theory, it is still significant because it separates motivators from hygiene factors. </a:t>
            </a:r>
          </a:p>
          <a:p>
            <a:r>
              <a:rPr lang="en-US" sz="2800" dirty="0" smtClean="0"/>
              <a:t>This separation has led to the concept of "job enrichment". </a:t>
            </a:r>
          </a:p>
          <a:p>
            <a:r>
              <a:rPr lang="en-US" sz="2800" dirty="0" smtClean="0"/>
              <a:t>Using Herzberg's terminology, job enrichment seeks to provide jobs with more motivational factors than they had before. </a:t>
            </a:r>
            <a:endParaRPr lang="en-US" sz="2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marL="0" indent="0">
              <a:buNone/>
            </a:pPr>
            <a:r>
              <a:rPr lang="en-US" b="1" dirty="0" smtClean="0"/>
              <a:t>Relationship of the Theories of Maslow, McGregor and Herzberg </a:t>
            </a:r>
          </a:p>
          <a:p>
            <a:pPr marL="514350" indent="-514350"/>
            <a:r>
              <a:rPr lang="en-US" sz="3000" dirty="0" smtClean="0"/>
              <a:t>The theories of </a:t>
            </a:r>
            <a:r>
              <a:rPr lang="en-US" sz="3000" dirty="0" err="1" smtClean="0"/>
              <a:t>maslow</a:t>
            </a:r>
            <a:r>
              <a:rPr lang="en-US" sz="3000" dirty="0" smtClean="0"/>
              <a:t>, </a:t>
            </a:r>
            <a:r>
              <a:rPr lang="en-US" sz="3000" dirty="0" err="1" smtClean="0"/>
              <a:t>mcgregor</a:t>
            </a:r>
            <a:r>
              <a:rPr lang="en-US" sz="3000" dirty="0" smtClean="0"/>
              <a:t> and </a:t>
            </a:r>
            <a:r>
              <a:rPr lang="en-US" sz="3000" dirty="0" err="1" smtClean="0"/>
              <a:t>herzberg</a:t>
            </a:r>
            <a:r>
              <a:rPr lang="en-US" sz="3000" dirty="0" smtClean="0"/>
              <a:t> all seem to approach motivation from a differently perspective. </a:t>
            </a:r>
          </a:p>
          <a:p>
            <a:pPr marL="514350" indent="-514350"/>
            <a:r>
              <a:rPr lang="en-US" sz="3000" dirty="0" smtClean="0"/>
              <a:t>It can be seen that they all emphasize similar sets of relationships. </a:t>
            </a:r>
          </a:p>
          <a:p>
            <a:pPr marL="514350" indent="-514350"/>
            <a:r>
              <a:rPr lang="en-US" sz="3000" dirty="0" smtClean="0"/>
              <a:t>Maslow views the rarely satisfied higher-level needs as the motivating force being a worker. </a:t>
            </a:r>
            <a:endParaRPr lang="en-US" sz="30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pic>
        <p:nvPicPr>
          <p:cNvPr id="2051" name="Picture 3"/>
          <p:cNvPicPr>
            <a:picLocks noGrp="1" noChangeAspect="1" noChangeArrowheads="1"/>
          </p:cNvPicPr>
          <p:nvPr>
            <p:ph idx="1"/>
          </p:nvPr>
        </p:nvPicPr>
        <p:blipFill>
          <a:blip r:embed="rId2"/>
          <a:srcRect/>
          <a:stretch>
            <a:fillRect/>
          </a:stretch>
        </p:blipFill>
        <p:spPr bwMode="auto">
          <a:xfrm>
            <a:off x="41990" y="2494961"/>
            <a:ext cx="9102010" cy="3067639"/>
          </a:xfrm>
          <a:prstGeom prst="rect">
            <a:avLst/>
          </a:prstGeom>
          <a:noFill/>
          <a:ln w="9525">
            <a:noFill/>
            <a:miter lim="800000"/>
            <a:headEnd/>
            <a:tailEnd/>
          </a:ln>
          <a:effectLst/>
        </p:spPr>
      </p:pic>
      <p:pic>
        <p:nvPicPr>
          <p:cNvPr id="7" name="Picture 4"/>
          <p:cNvPicPr>
            <a:picLocks noChangeAspect="1" noChangeArrowheads="1"/>
          </p:cNvPicPr>
          <p:nvPr/>
        </p:nvPicPr>
        <p:blipFill>
          <a:blip r:embed="rId3"/>
          <a:srcRect/>
          <a:stretch>
            <a:fillRect/>
          </a:stretch>
        </p:blipFill>
        <p:spPr bwMode="auto">
          <a:xfrm>
            <a:off x="380999" y="1523999"/>
            <a:ext cx="8408515" cy="914401"/>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a:srcRect/>
          <a:stretch>
            <a:fillRect/>
          </a:stretch>
        </p:blipFill>
        <p:spPr bwMode="auto">
          <a:xfrm>
            <a:off x="266700" y="5715000"/>
            <a:ext cx="8572500" cy="914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pic>
        <p:nvPicPr>
          <p:cNvPr id="3074" name="Picture 2"/>
          <p:cNvPicPr>
            <a:picLocks noGrp="1" noChangeAspect="1" noChangeArrowheads="1"/>
          </p:cNvPicPr>
          <p:nvPr>
            <p:ph idx="1"/>
          </p:nvPr>
        </p:nvPicPr>
        <p:blipFill>
          <a:blip r:embed="rId2"/>
          <a:srcRect/>
          <a:stretch>
            <a:fillRect/>
          </a:stretch>
        </p:blipFill>
        <p:spPr bwMode="auto">
          <a:xfrm>
            <a:off x="76200" y="2438400"/>
            <a:ext cx="9067800" cy="3505200"/>
          </a:xfrm>
          <a:prstGeom prst="rect">
            <a:avLst/>
          </a:prstGeom>
          <a:noFill/>
          <a:ln w="9525">
            <a:noFill/>
            <a:miter lim="800000"/>
            <a:headEnd/>
            <a:tailEnd/>
          </a:ln>
          <a:effectLst/>
        </p:spPr>
      </p:pic>
      <p:pic>
        <p:nvPicPr>
          <p:cNvPr id="3076" name="Picture 4"/>
          <p:cNvPicPr>
            <a:picLocks noChangeAspect="1" noChangeArrowheads="1"/>
          </p:cNvPicPr>
          <p:nvPr/>
        </p:nvPicPr>
        <p:blipFill>
          <a:blip r:embed="rId3"/>
          <a:srcRect/>
          <a:stretch>
            <a:fillRect/>
          </a:stretch>
        </p:blipFill>
        <p:spPr bwMode="auto">
          <a:xfrm>
            <a:off x="380999" y="1523999"/>
            <a:ext cx="8408515" cy="914401"/>
          </a:xfrm>
          <a:prstGeom prst="rect">
            <a:avLst/>
          </a:prstGeom>
          <a:noFill/>
          <a:ln w="9525">
            <a:noFill/>
            <a:miter lim="800000"/>
            <a:headEnd/>
            <a:tailEnd/>
          </a:ln>
          <a:effectLst/>
        </p:spPr>
      </p:pic>
      <p:pic>
        <p:nvPicPr>
          <p:cNvPr id="7" name="Picture 4"/>
          <p:cNvPicPr>
            <a:picLocks noChangeAspect="1" noChangeArrowheads="1"/>
          </p:cNvPicPr>
          <p:nvPr/>
        </p:nvPicPr>
        <p:blipFill>
          <a:blip r:embed="rId4"/>
          <a:srcRect/>
          <a:stretch>
            <a:fillRect/>
          </a:stretch>
        </p:blipFill>
        <p:spPr bwMode="auto">
          <a:xfrm>
            <a:off x="266700" y="5715000"/>
            <a:ext cx="8572500" cy="914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fontScale="92500"/>
          </a:bodyPr>
          <a:lstStyle/>
          <a:p>
            <a:pPr>
              <a:buNone/>
            </a:pPr>
            <a:r>
              <a:rPr lang="en-US" b="1" dirty="0" smtClean="0"/>
              <a:t>Criticism of the Self-</a:t>
            </a:r>
            <a:r>
              <a:rPr lang="en-US" b="1" dirty="0" err="1" smtClean="0"/>
              <a:t>Actualising</a:t>
            </a:r>
            <a:r>
              <a:rPr lang="en-US" b="1" dirty="0" smtClean="0"/>
              <a:t> Person Theory</a:t>
            </a:r>
          </a:p>
          <a:p>
            <a:r>
              <a:rPr lang="en-US" sz="3000" dirty="0" smtClean="0"/>
              <a:t>External motivation based on the self-</a:t>
            </a:r>
            <a:r>
              <a:rPr lang="en-US" sz="3000" dirty="0" err="1" smtClean="0"/>
              <a:t>actualising</a:t>
            </a:r>
            <a:r>
              <a:rPr lang="en-US" sz="3000" dirty="0" smtClean="0"/>
              <a:t> theories of Maslow, McGregor and Herzberg has not gone without criticism.</a:t>
            </a:r>
          </a:p>
          <a:p>
            <a:r>
              <a:rPr lang="en-US" sz="3000" dirty="0" smtClean="0"/>
              <a:t> Based on the findings generated by his research, </a:t>
            </a:r>
            <a:r>
              <a:rPr lang="en-US" sz="3000" dirty="0" err="1" smtClean="0"/>
              <a:t>Dubin</a:t>
            </a:r>
            <a:r>
              <a:rPr lang="en-US" sz="3000" dirty="0" smtClean="0"/>
              <a:t> concluded that "work is no longer a central life interested of workers".</a:t>
            </a:r>
          </a:p>
          <a:p>
            <a:r>
              <a:rPr lang="en-US" sz="3000" dirty="0" smtClean="0"/>
              <a:t>This leads to the conclusion that it is erroneous to assume that all workers seek to satisfy their esteem and self-actualization needs on the job.</a:t>
            </a:r>
            <a:endParaRPr lang="en-US" sz="30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marL="514350" indent="-514350">
              <a:buNone/>
            </a:pPr>
            <a:r>
              <a:rPr lang="en-US" b="1" dirty="0" smtClean="0"/>
              <a:t>Vroom Model-A Contingency View </a:t>
            </a:r>
          </a:p>
          <a:p>
            <a:pPr marL="514350" indent="-514350">
              <a:buFont typeface="+mj-lt"/>
              <a:buAutoNum type="arabicPeriod"/>
            </a:pPr>
            <a:r>
              <a:rPr lang="en-US" sz="3000" dirty="0" smtClean="0"/>
              <a:t>The first are the goals a person wants to achieve-that is the main emphasis and not the internal state. No judgment is made about what needs may create the desire for these goals.</a:t>
            </a:r>
            <a:endParaRPr lang="en-US" b="1"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lstStyle/>
          <a:p>
            <a:pPr>
              <a:buNone/>
            </a:pPr>
            <a:r>
              <a:rPr lang="en-US" b="1" dirty="0" smtClean="0"/>
              <a:t>Vroom Model-A Contingency View </a:t>
            </a:r>
          </a:p>
          <a:p>
            <a:pPr marL="514350" indent="-514350">
              <a:buFont typeface="+mj-lt"/>
              <a:buAutoNum type="arabicPeriod" startAt="2"/>
            </a:pPr>
            <a:r>
              <a:rPr lang="en-US" sz="3000" dirty="0" smtClean="0"/>
              <a:t>The second major factor affecting productivity is a relationship a person perceives between productivity and personal goal achievement can high productivity lead to one's goal achievement. If yes, then high productivity will be seen as desirable and valuable. </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lstStyle/>
          <a:p>
            <a:pPr>
              <a:buNone/>
            </a:pPr>
            <a:r>
              <a:rPr lang="en-US" b="1" dirty="0" smtClean="0"/>
              <a:t>Vroom Model-A Contingency View </a:t>
            </a:r>
            <a:endParaRPr lang="en-US" dirty="0" smtClean="0"/>
          </a:p>
          <a:p>
            <a:pPr marL="514350" indent="-514350">
              <a:buFont typeface="+mj-lt"/>
              <a:buAutoNum type="arabicPeriod" startAt="3"/>
            </a:pPr>
            <a:r>
              <a:rPr lang="en-US" sz="3000" dirty="0" smtClean="0"/>
              <a:t>A final factor must also be considered, however. To what extent can a person influence his or her own productivity? If an individual believes that there is a little or nothing he can do to influence his output, his attempts to do so may be weak or nonexistent.. Again, it is his perception of ability to affect his productivity that counts.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Unit 7</a:t>
            </a:r>
            <a:endParaRPr lang="en-US" dirty="0"/>
          </a:p>
        </p:txBody>
      </p:sp>
      <p:sp>
        <p:nvSpPr>
          <p:cNvPr id="3" name="Content Placeholder 2"/>
          <p:cNvSpPr>
            <a:spLocks noGrp="1"/>
          </p:cNvSpPr>
          <p:nvPr>
            <p:ph idx="1"/>
          </p:nvPr>
        </p:nvSpPr>
        <p:spPr>
          <a:xfrm>
            <a:off x="457200" y="1600200"/>
            <a:ext cx="8229600" cy="5029200"/>
          </a:xfrm>
        </p:spPr>
        <p:txBody>
          <a:bodyPr>
            <a:noAutofit/>
          </a:bodyPr>
          <a:lstStyle/>
          <a:p>
            <a:r>
              <a:rPr lang="en-US" b="1" dirty="0" smtClean="0"/>
              <a:t>Theories </a:t>
            </a:r>
            <a:r>
              <a:rPr lang="en-US" b="1" dirty="0" smtClean="0"/>
              <a:t>of </a:t>
            </a:r>
            <a:r>
              <a:rPr lang="en-US" b="1" dirty="0" smtClean="0"/>
              <a:t>Motivation: </a:t>
            </a:r>
            <a:endParaRPr lang="en-US" b="1" dirty="0" smtClean="0"/>
          </a:p>
          <a:p>
            <a:pPr marL="914400" lvl="1" indent="-457200"/>
            <a:r>
              <a:rPr lang="en-US" sz="3000" b="1" dirty="0" smtClean="0">
                <a:hlinkClick r:id="" action="ppaction://customshow?id=7&amp;return=true"/>
              </a:rPr>
              <a:t>Vroom </a:t>
            </a:r>
            <a:endParaRPr lang="en-US" sz="3000" b="1" dirty="0" smtClean="0"/>
          </a:p>
          <a:p>
            <a:pPr marL="914400" lvl="1" indent="-457200"/>
            <a:r>
              <a:rPr lang="en-US" sz="3000" b="1" dirty="0" smtClean="0">
                <a:hlinkClick r:id="" action="ppaction://customshow?id=8&amp;return=true"/>
              </a:rPr>
              <a:t>Skinner </a:t>
            </a:r>
            <a:endParaRPr lang="en-US" sz="3000" b="1" dirty="0" smtClean="0"/>
          </a:p>
          <a:p>
            <a:pPr marL="914400" lvl="1" indent="-457200"/>
            <a:r>
              <a:rPr lang="en-US" sz="3000" b="1" dirty="0" smtClean="0">
                <a:hlinkClick r:id="" action="ppaction://customshow?id=9&amp;return=true"/>
              </a:rPr>
              <a:t>Porter-Lawler</a:t>
            </a:r>
            <a:endParaRPr lang="en-US" sz="3000" b="1" dirty="0" smtClean="0"/>
          </a:p>
          <a:p>
            <a:pPr marL="914400" lvl="1" indent="-457200"/>
            <a:r>
              <a:rPr lang="en-US" sz="3000" b="1" dirty="0" smtClean="0"/>
              <a:t> </a:t>
            </a:r>
            <a:r>
              <a:rPr lang="en-US" sz="3000" b="1" dirty="0" smtClean="0">
                <a:hlinkClick r:id="" action="ppaction://customshow?id=10&amp;return=true"/>
              </a:rPr>
              <a:t>Gibson's Overview Model </a:t>
            </a:r>
            <a:endParaRPr lang="en-US" sz="3000" b="1" dirty="0" smtClean="0"/>
          </a:p>
          <a:p>
            <a:pPr marL="914400" lvl="1" indent="-457200"/>
            <a:r>
              <a:rPr lang="en-US" sz="3000" b="1" dirty="0" smtClean="0">
                <a:hlinkClick r:id="" action="ppaction://customshow?id=11&amp;return=true"/>
              </a:rPr>
              <a:t>Path-goal Theory </a:t>
            </a:r>
            <a:endParaRPr lang="en-US" sz="3000" b="1" dirty="0" smtClean="0"/>
          </a:p>
          <a:p>
            <a:pPr marL="914400" lvl="1" indent="-457200"/>
            <a:r>
              <a:rPr lang="en-US" sz="3000" b="1" dirty="0" smtClean="0">
                <a:hlinkClick r:id="" action="ppaction://customshow?id=12&amp;return=true"/>
              </a:rPr>
              <a:t>Schein's </a:t>
            </a:r>
            <a:r>
              <a:rPr lang="en-US" sz="3000" b="1" dirty="0" smtClean="0">
                <a:hlinkClick r:id="" action="ppaction://customshow?id=12&amp;return=true"/>
              </a:rPr>
              <a:t>Approach </a:t>
            </a:r>
            <a:endParaRPr lang="en-US" sz="3000" b="1" dirty="0" smtClean="0"/>
          </a:p>
          <a:p>
            <a:r>
              <a:rPr lang="en-US" b="1" dirty="0" smtClean="0">
                <a:hlinkClick r:id="" action="ppaction://customshow?id=13&amp;return=true"/>
              </a:rPr>
              <a:t>How Can I Motivate People? </a:t>
            </a:r>
            <a:endParaRPr lang="en-US" b="1" dirty="0" smtClean="0"/>
          </a:p>
          <a:p>
            <a:r>
              <a:rPr lang="en-US" b="1" dirty="0" smtClean="0">
                <a:hlinkClick r:id="" action="ppaction://customshow?id=14"/>
              </a:rPr>
              <a:t>Motives and Managerial Behaviour</a:t>
            </a:r>
            <a:endParaRPr lang="en-US" b="1" dirty="0" smtClean="0"/>
          </a:p>
          <a:p>
            <a:pPr marL="914400" lvl="1" indent="-457200"/>
            <a:endParaRPr lang="en-US" sz="3000" b="1" dirty="0" smtClean="0"/>
          </a:p>
          <a:p>
            <a:pPr marL="914400" lvl="1" indent="-457200"/>
            <a:endParaRPr lang="en-US" sz="3000" b="1" dirty="0" smtClean="0"/>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pic>
        <p:nvPicPr>
          <p:cNvPr id="4098" name="Picture 2"/>
          <p:cNvPicPr>
            <a:picLocks noGrp="1" noChangeAspect="1" noChangeArrowheads="1"/>
          </p:cNvPicPr>
          <p:nvPr>
            <p:ph idx="1"/>
          </p:nvPr>
        </p:nvPicPr>
        <p:blipFill>
          <a:blip r:embed="rId3"/>
          <a:srcRect/>
          <a:stretch>
            <a:fillRect/>
          </a:stretch>
        </p:blipFill>
        <p:spPr bwMode="auto">
          <a:xfrm>
            <a:off x="171449" y="1600200"/>
            <a:ext cx="8851681" cy="4876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marL="0" indent="0">
              <a:buNone/>
            </a:pPr>
            <a:r>
              <a:rPr lang="en-US" b="1" dirty="0" err="1" smtClean="0"/>
              <a:t>Behaviouristic</a:t>
            </a:r>
            <a:r>
              <a:rPr lang="en-US" b="1" dirty="0" smtClean="0"/>
              <a:t> Influence-The Skinnerian Approach </a:t>
            </a:r>
          </a:p>
          <a:p>
            <a:r>
              <a:rPr lang="en-US" sz="3000" dirty="0" smtClean="0"/>
              <a:t>'Somewhat related to the Vroom model is the approach of group of psychologists called </a:t>
            </a:r>
            <a:r>
              <a:rPr lang="en-US" sz="3000" dirty="0" err="1" smtClean="0"/>
              <a:t>behaviourists</a:t>
            </a:r>
            <a:r>
              <a:rPr lang="en-US" sz="3000" dirty="0" smtClean="0"/>
              <a:t>.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lstStyle/>
          <a:p>
            <a:pPr marL="0" indent="0">
              <a:buNone/>
            </a:pPr>
            <a:r>
              <a:rPr lang="en-US" b="1" dirty="0" err="1" smtClean="0"/>
              <a:t>Behaviouristic</a:t>
            </a:r>
            <a:r>
              <a:rPr lang="en-US" b="1" dirty="0" smtClean="0"/>
              <a:t> Influence-The Skinnerian Approach </a:t>
            </a:r>
          </a:p>
          <a:p>
            <a:pPr marL="514350" indent="-514350"/>
            <a:r>
              <a:rPr lang="en-US" sz="3000" dirty="0" smtClean="0"/>
              <a:t>Although many have contributed to the thinking surrounding this collection of ideas, the most notable has been B.F. Skinner, perhaps best known for his work in the training of pigeons to perform complex tasks through stimulus-response techniques. </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lstStyle/>
          <a:p>
            <a:pPr>
              <a:buNone/>
            </a:pPr>
            <a:r>
              <a:rPr lang="en-US" b="1" dirty="0" smtClean="0"/>
              <a:t>His Theory is Represented as </a:t>
            </a:r>
          </a:p>
          <a:p>
            <a:pPr>
              <a:buNone/>
            </a:pPr>
            <a:endParaRPr lang="en-US" b="1" dirty="0" smtClean="0"/>
          </a:p>
          <a:p>
            <a:pPr>
              <a:buNone/>
            </a:pPr>
            <a:endParaRPr lang="en-US" b="1" dirty="0" smtClean="0"/>
          </a:p>
          <a:p>
            <a:pPr>
              <a:buNone/>
            </a:pPr>
            <a:endParaRPr lang="en-US" b="1" dirty="0" smtClean="0"/>
          </a:p>
          <a:p>
            <a:pPr>
              <a:buNone/>
            </a:pPr>
            <a:endParaRPr lang="en-US" b="1" dirty="0" smtClean="0"/>
          </a:p>
          <a:p>
            <a:r>
              <a:rPr lang="en-US" dirty="0" smtClean="0"/>
              <a:t>Apart from stimulus and response </a:t>
            </a:r>
            <a:r>
              <a:rPr lang="en-US" dirty="0" err="1" smtClean="0"/>
              <a:t>behaviour</a:t>
            </a:r>
            <a:r>
              <a:rPr lang="en-US" dirty="0" smtClean="0"/>
              <a:t> is caused by external stimuli. </a:t>
            </a:r>
            <a:endParaRPr lang="en-US" dirty="0"/>
          </a:p>
        </p:txBody>
      </p:sp>
      <p:pic>
        <p:nvPicPr>
          <p:cNvPr id="5123" name="Picture 3"/>
          <p:cNvPicPr>
            <a:picLocks noChangeAspect="1" noChangeArrowheads="1"/>
          </p:cNvPicPr>
          <p:nvPr/>
        </p:nvPicPr>
        <p:blipFill>
          <a:blip r:embed="rId3"/>
          <a:srcRect/>
          <a:stretch>
            <a:fillRect/>
          </a:stretch>
        </p:blipFill>
        <p:spPr bwMode="auto">
          <a:xfrm>
            <a:off x="1295400" y="2514600"/>
            <a:ext cx="5754135" cy="180061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a:buNone/>
            </a:pPr>
            <a:r>
              <a:rPr lang="en-US" b="1" dirty="0" smtClean="0"/>
              <a:t>His Theory is Represented as </a:t>
            </a:r>
          </a:p>
          <a:p>
            <a:r>
              <a:rPr lang="en-US" sz="3000" dirty="0" smtClean="0"/>
              <a:t>Therefore, </a:t>
            </a:r>
            <a:r>
              <a:rPr lang="en-US" sz="3000" dirty="0" err="1" smtClean="0"/>
              <a:t>behaviour</a:t>
            </a:r>
            <a:r>
              <a:rPr lang="en-US" sz="3000" dirty="0" smtClean="0"/>
              <a:t> can be changed by changing the environment in which one functions. This is called operant conditioning.</a:t>
            </a:r>
          </a:p>
          <a:p>
            <a:r>
              <a:rPr lang="en-US" sz="3000" dirty="0" smtClean="0"/>
              <a:t>By rewarding desired </a:t>
            </a:r>
            <a:r>
              <a:rPr lang="en-US" sz="3000" dirty="0" err="1" smtClean="0"/>
              <a:t>behaviour</a:t>
            </a:r>
            <a:r>
              <a:rPr lang="en-US" sz="3000" dirty="0" smtClean="0"/>
              <a:t> and punishing or ignoring undesirable </a:t>
            </a:r>
            <a:r>
              <a:rPr lang="en-US" sz="3000" dirty="0" err="1" smtClean="0"/>
              <a:t>behaviour</a:t>
            </a:r>
            <a:r>
              <a:rPr lang="en-US" sz="3000" dirty="0" smtClean="0"/>
              <a:t>, an individual or group can influence others in a desired direction. </a:t>
            </a:r>
            <a:endParaRPr lang="en-US" sz="30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marL="0" indent="0">
              <a:buNone/>
            </a:pPr>
            <a:r>
              <a:rPr lang="en-US" dirty="0" smtClean="0"/>
              <a:t>The following steps an organization should take to use the </a:t>
            </a:r>
            <a:r>
              <a:rPr lang="en-US" dirty="0" err="1" smtClean="0"/>
              <a:t>behaviouristic</a:t>
            </a:r>
            <a:r>
              <a:rPr lang="en-US" dirty="0" smtClean="0"/>
              <a:t> approach effectively: </a:t>
            </a:r>
          </a:p>
          <a:p>
            <a:r>
              <a:rPr lang="en-US" sz="3000" dirty="0" smtClean="0"/>
              <a:t>Avoid using punishment as a primary means of obtaining desired </a:t>
            </a:r>
            <a:r>
              <a:rPr lang="en-US" sz="3000" dirty="0" err="1" smtClean="0"/>
              <a:t>behaviour</a:t>
            </a:r>
            <a:r>
              <a:rPr lang="en-US" sz="3000" dirty="0" smtClean="0"/>
              <a:t>. </a:t>
            </a:r>
          </a:p>
          <a:p>
            <a:r>
              <a:rPr lang="en-US" sz="3000" dirty="0" smtClean="0"/>
              <a:t>Positively reinforce desired </a:t>
            </a:r>
            <a:r>
              <a:rPr lang="en-US" sz="3000" dirty="0" err="1" smtClean="0"/>
              <a:t>behaviour</a:t>
            </a:r>
            <a:r>
              <a:rPr lang="en-US" sz="3000" dirty="0" smtClean="0"/>
              <a:t>, and where possible, ignore undesirable </a:t>
            </a:r>
            <a:r>
              <a:rPr lang="en-US" sz="3000" dirty="0" err="1" smtClean="0"/>
              <a:t>behaviour</a:t>
            </a:r>
            <a:r>
              <a:rPr lang="en-US" sz="3000" dirty="0" smtClean="0"/>
              <a:t>. </a:t>
            </a:r>
          </a:p>
          <a:p>
            <a:r>
              <a:rPr lang="en-US" sz="3000" dirty="0" smtClean="0"/>
              <a:t>Minimize the time lag between desired response and reinforcement, or bridge the gap via verbal mediation.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marL="0" indent="0">
              <a:buNone/>
            </a:pPr>
            <a:r>
              <a:rPr lang="en-US" dirty="0" smtClean="0"/>
              <a:t>The following steps an organization should take to use the </a:t>
            </a:r>
            <a:r>
              <a:rPr lang="en-US" dirty="0" err="1" smtClean="0"/>
              <a:t>behaviouristic</a:t>
            </a:r>
            <a:r>
              <a:rPr lang="en-US" dirty="0" smtClean="0"/>
              <a:t> approach effectively: </a:t>
            </a:r>
          </a:p>
          <a:p>
            <a:r>
              <a:rPr lang="en-US" sz="3000" dirty="0" smtClean="0"/>
              <a:t>Apply positive reinforcement frequently, preferably on a variable ratio schedule. </a:t>
            </a:r>
          </a:p>
          <a:p>
            <a:r>
              <a:rPr lang="en-US" sz="3000" dirty="0" smtClean="0"/>
              <a:t>Ascertain the response level of each individual and use a shaping procedure to obtain a final complex response. </a:t>
            </a:r>
          </a:p>
          <a:p>
            <a:r>
              <a:rPr lang="en-US" sz="3000" dirty="0" smtClean="0"/>
              <a:t>Ascertain contingencies which are experiences as positive and/or negative by the individual.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marL="0" indent="0">
              <a:buNone/>
            </a:pPr>
            <a:r>
              <a:rPr lang="en-US" dirty="0" smtClean="0"/>
              <a:t>The following steps an organization should take to use the </a:t>
            </a:r>
            <a:r>
              <a:rPr lang="en-US" dirty="0" err="1" smtClean="0"/>
              <a:t>behaviouristic</a:t>
            </a:r>
            <a:r>
              <a:rPr lang="en-US" dirty="0" smtClean="0"/>
              <a:t> approach effectively: </a:t>
            </a:r>
          </a:p>
          <a:p>
            <a:r>
              <a:rPr lang="en-US" sz="3000" dirty="0" smtClean="0"/>
              <a:t>Specify the desired </a:t>
            </a:r>
            <a:r>
              <a:rPr lang="en-US" sz="3000" dirty="0" err="1" smtClean="0"/>
              <a:t>behaviour</a:t>
            </a:r>
            <a:r>
              <a:rPr lang="en-US" sz="3000" dirty="0" smtClean="0"/>
              <a:t> in explicitly operational terms.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lstStyle/>
          <a:p>
            <a:pPr>
              <a:buNone/>
            </a:pPr>
            <a:r>
              <a:rPr lang="en-US" b="1" dirty="0" smtClean="0"/>
              <a:t>Porter and Lawler's Model </a:t>
            </a:r>
          </a:p>
          <a:p>
            <a:pPr marL="514350" indent="-514350"/>
            <a:r>
              <a:rPr lang="en-US" sz="3000" dirty="0" smtClean="0"/>
              <a:t>A common misconception which was held to be true through the most of the neoclassical era was the employee satisfaction directly affected productivity. </a:t>
            </a:r>
          </a:p>
          <a:p>
            <a:pPr marL="514350" indent="-514350"/>
            <a:r>
              <a:rPr lang="en-US" sz="3000" dirty="0" smtClean="0"/>
              <a:t>Managers believed that his cause and effect relationship existed. </a:t>
            </a:r>
            <a:endParaRPr lang="en-US" sz="30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pic>
        <p:nvPicPr>
          <p:cNvPr id="6146" name="Picture 2"/>
          <p:cNvPicPr>
            <a:picLocks noGrp="1" noChangeAspect="1" noChangeArrowheads="1"/>
          </p:cNvPicPr>
          <p:nvPr>
            <p:ph idx="1"/>
          </p:nvPr>
        </p:nvPicPr>
        <p:blipFill>
          <a:blip r:embed="rId3"/>
          <a:srcRect/>
          <a:stretch>
            <a:fillRect/>
          </a:stretch>
        </p:blipFill>
        <p:spPr bwMode="auto">
          <a:xfrm>
            <a:off x="62311" y="1600200"/>
            <a:ext cx="9007906" cy="4800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Unit 7</a:t>
            </a:r>
            <a:endParaRPr lang="en-US" dirty="0"/>
          </a:p>
        </p:txBody>
      </p:sp>
      <p:sp>
        <p:nvSpPr>
          <p:cNvPr id="3" name="Content Placeholder 2"/>
          <p:cNvSpPr>
            <a:spLocks noGrp="1"/>
          </p:cNvSpPr>
          <p:nvPr>
            <p:ph idx="1"/>
          </p:nvPr>
        </p:nvSpPr>
        <p:spPr/>
        <p:txBody>
          <a:bodyPr>
            <a:normAutofit/>
          </a:bodyPr>
          <a:lstStyle/>
          <a:p>
            <a:r>
              <a:rPr lang="en-US" b="1" dirty="0" smtClean="0"/>
              <a:t>Some Important Theories of Motivation in the Organizational Context. Main theorists/theories are: </a:t>
            </a:r>
          </a:p>
          <a:p>
            <a:pPr marL="914400" lvl="1" indent="-457200"/>
            <a:r>
              <a:rPr lang="en-US" sz="3000" b="1" dirty="0" smtClean="0">
                <a:hlinkClick r:id="" action="ppaction://customshow?id=12&amp;return=true"/>
              </a:rPr>
              <a:t>Schein's Approach </a:t>
            </a:r>
            <a:endParaRPr lang="en-US" sz="3000" b="1" dirty="0" smtClean="0"/>
          </a:p>
          <a:p>
            <a:r>
              <a:rPr lang="en-US" b="1" dirty="0" smtClean="0">
                <a:hlinkClick r:id="" action="ppaction://customshow?id=13&amp;return=true"/>
              </a:rPr>
              <a:t>How Can I Motivate People? </a:t>
            </a:r>
            <a:endParaRPr lang="en-US" b="1" dirty="0" smtClean="0"/>
          </a:p>
          <a:p>
            <a:r>
              <a:rPr lang="en-US" b="1" dirty="0" smtClean="0">
                <a:hlinkClick r:id="" action="ppaction://customshow?id=14"/>
              </a:rPr>
              <a:t>Motives and Managerial </a:t>
            </a:r>
            <a:r>
              <a:rPr lang="en-US" b="1" dirty="0" err="1" smtClean="0">
                <a:hlinkClick r:id="" action="ppaction://customshow?id=14"/>
              </a:rPr>
              <a:t>Behaviour</a:t>
            </a:r>
            <a:endParaRPr lang="en-US" b="1" dirty="0" smtClean="0"/>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lstStyle/>
          <a:p>
            <a:pPr>
              <a:buNone/>
            </a:pPr>
            <a:r>
              <a:rPr lang="en-US" b="1" dirty="0" smtClean="0"/>
              <a:t>Porter and Lawler's Model </a:t>
            </a:r>
          </a:p>
          <a:p>
            <a:r>
              <a:rPr lang="en-US" sz="3000" dirty="0" smtClean="0"/>
              <a:t>The model shows performance leading to rewards. Porter and Lawler distinguish between two types of reward-intrinsic and extrinsic. </a:t>
            </a:r>
          </a:p>
          <a:p>
            <a:r>
              <a:rPr lang="en-US" sz="3000" dirty="0" smtClean="0"/>
              <a:t>As performance is influenced by a person's effort and abilities. </a:t>
            </a:r>
          </a:p>
          <a:p>
            <a:r>
              <a:rPr lang="en-US" sz="3000" dirty="0" smtClean="0"/>
              <a:t>A person may exhibit a great amount of effort but perform very poorly if the individual does not have a satisfactory level of ability. </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Some Important Theories 0f Motivation in the Organizational Context </a:t>
            </a:r>
            <a:endParaRPr lang="en-US" sz="3600" dirty="0"/>
          </a:p>
        </p:txBody>
      </p:sp>
      <p:pic>
        <p:nvPicPr>
          <p:cNvPr id="7170" name="Picture 2"/>
          <p:cNvPicPr>
            <a:picLocks noGrp="1" noChangeAspect="1" noChangeArrowheads="1"/>
          </p:cNvPicPr>
          <p:nvPr>
            <p:ph idx="1"/>
          </p:nvPr>
        </p:nvPicPr>
        <p:blipFill>
          <a:blip r:embed="rId3"/>
          <a:srcRect/>
          <a:stretch>
            <a:fillRect/>
          </a:stretch>
        </p:blipFill>
        <p:spPr bwMode="auto">
          <a:xfrm>
            <a:off x="171450" y="1637238"/>
            <a:ext cx="8753475" cy="51445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lstStyle/>
          <a:p>
            <a:pPr marL="0" indent="0">
              <a:buNone/>
            </a:pPr>
            <a:r>
              <a:rPr lang="en-US" b="1" dirty="0" smtClean="0"/>
              <a:t>Porter and Lawler's Model </a:t>
            </a:r>
          </a:p>
          <a:p>
            <a:pPr marL="0" indent="0">
              <a:buNone/>
            </a:pPr>
            <a:r>
              <a:rPr lang="en-US" sz="3000" dirty="0" smtClean="0"/>
              <a:t>The guiding principles for properly rewarding workers to increase job effort are: </a:t>
            </a:r>
          </a:p>
          <a:p>
            <a:r>
              <a:rPr lang="en-US" sz="3000" dirty="0" smtClean="0"/>
              <a:t>Tie valued and important reward to performance. </a:t>
            </a:r>
          </a:p>
          <a:p>
            <a:r>
              <a:rPr lang="en-US" sz="3000" dirty="0" smtClean="0"/>
              <a:t>Reward high performance better than low performance and make these rewards visible to all to see. </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lstStyle/>
          <a:p>
            <a:pPr>
              <a:buNone/>
            </a:pPr>
            <a:r>
              <a:rPr lang="en-US" b="1" dirty="0" smtClean="0"/>
              <a:t>Porter and Lawler's Model </a:t>
            </a:r>
          </a:p>
          <a:p>
            <a:pPr marL="0" indent="0">
              <a:buNone/>
            </a:pPr>
            <a:r>
              <a:rPr lang="en-US" sz="3000" dirty="0" smtClean="0"/>
              <a:t>Everyone has some mixture of the motives identified: </a:t>
            </a:r>
          </a:p>
          <a:p>
            <a:r>
              <a:rPr lang="en-US" sz="3000" dirty="0" smtClean="0"/>
              <a:t>The need to achieve' </a:t>
            </a:r>
          </a:p>
          <a:p>
            <a:r>
              <a:rPr lang="en-US" sz="3000" dirty="0" smtClean="0"/>
              <a:t>The affiliation need </a:t>
            </a:r>
          </a:p>
          <a:p>
            <a:r>
              <a:rPr lang="en-US" sz="3000" dirty="0" smtClean="0"/>
              <a:t>The need of power </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lstStyle/>
          <a:p>
            <a:pPr marL="0" indent="0">
              <a:buNone/>
            </a:pPr>
            <a:r>
              <a:rPr lang="en-US" b="1" dirty="0" smtClean="0"/>
              <a:t>Motivation in the Overview Model (Gibson, 1980)</a:t>
            </a:r>
          </a:p>
          <a:p>
            <a:pPr marL="514350" indent="-514350"/>
            <a:r>
              <a:rPr lang="en-US" sz="3000" dirty="0" smtClean="0"/>
              <a:t>A manager's interest in motivation, either someone else's or his or her own motivation, comes about because of an interest in some result. </a:t>
            </a:r>
          </a:p>
          <a:p>
            <a:pPr marL="514350" indent="-514350"/>
            <a:r>
              <a:rPr lang="en-US" sz="3000" dirty="0" smtClean="0"/>
              <a:t>The result may be strictly work-related matter, such as whether a particular order will be filled or a diagnosis of why sales fell below budget.</a:t>
            </a:r>
            <a:endParaRPr lang="en-US" b="1"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Some Important Theories 0f Motivation in the Organizational Context </a:t>
            </a:r>
            <a:endParaRPr lang="en-US" sz="3600" dirty="0"/>
          </a:p>
        </p:txBody>
      </p:sp>
      <p:pic>
        <p:nvPicPr>
          <p:cNvPr id="1026" name="Picture 2"/>
          <p:cNvPicPr>
            <a:picLocks noGrp="1" noChangeAspect="1" noChangeArrowheads="1"/>
          </p:cNvPicPr>
          <p:nvPr>
            <p:ph idx="1"/>
          </p:nvPr>
        </p:nvPicPr>
        <p:blipFill>
          <a:blip r:embed="rId2"/>
          <a:srcRect/>
          <a:stretch>
            <a:fillRect/>
          </a:stretch>
        </p:blipFill>
        <p:spPr bwMode="auto">
          <a:xfrm>
            <a:off x="304800" y="1562100"/>
            <a:ext cx="8610600" cy="522636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a:bodyPr>
          <a:lstStyle/>
          <a:p>
            <a:pPr>
              <a:buNone/>
            </a:pPr>
            <a:r>
              <a:rPr lang="en-US" b="1" dirty="0" smtClean="0"/>
              <a:t>The Path-goal Theory of Motivation </a:t>
            </a:r>
          </a:p>
          <a:p>
            <a:r>
              <a:rPr lang="en-US" sz="3000" dirty="0" smtClean="0"/>
              <a:t>Different perspectives can be </a:t>
            </a:r>
            <a:r>
              <a:rPr lang="en-US" sz="3000" dirty="0" err="1" smtClean="0"/>
              <a:t>analysed</a:t>
            </a:r>
            <a:r>
              <a:rPr lang="en-US" sz="3000" dirty="0" smtClean="0"/>
              <a:t> by inferring what assumptions, perceptions and feelings an individual apparently holds. </a:t>
            </a:r>
          </a:p>
          <a:p>
            <a:r>
              <a:rPr lang="en-US" sz="3000" dirty="0" smtClean="0"/>
              <a:t>These same concepts may be applied to motivation. More particularly, one stream of research has developed the "path-goal theory" of motivation (House and Mitchell 1974).</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fontScale="92500" lnSpcReduction="10000"/>
          </a:bodyPr>
          <a:lstStyle/>
          <a:p>
            <a:pPr>
              <a:lnSpc>
                <a:spcPct val="110000"/>
              </a:lnSpc>
              <a:buNone/>
            </a:pPr>
            <a:r>
              <a:rPr lang="en-US" sz="3500" b="1" dirty="0" smtClean="0"/>
              <a:t>The Path-goal Theory of Motivation </a:t>
            </a:r>
          </a:p>
          <a:p>
            <a:pPr>
              <a:lnSpc>
                <a:spcPct val="110000"/>
              </a:lnSpc>
            </a:pPr>
            <a:r>
              <a:rPr lang="en-US" dirty="0" smtClean="0"/>
              <a:t>The path-goal theory of motivation may be </a:t>
            </a:r>
            <a:r>
              <a:rPr lang="en-US" dirty="0" err="1" smtClean="0"/>
              <a:t>summarised</a:t>
            </a:r>
            <a:r>
              <a:rPr lang="en-US" dirty="0" smtClean="0"/>
              <a:t> as a formula: </a:t>
            </a:r>
          </a:p>
          <a:p>
            <a:r>
              <a:rPr lang="en-US" dirty="0" smtClean="0"/>
              <a:t>M=V X E where M is an individual's motivation to behave in a certain way; V is the value a person holds for a reward or outcome which may come as the result of the </a:t>
            </a:r>
            <a:r>
              <a:rPr lang="en-US" dirty="0" err="1" smtClean="0"/>
              <a:t>behaviour</a:t>
            </a:r>
            <a:r>
              <a:rPr lang="en-US" dirty="0" smtClean="0"/>
              <a:t> (his or her assumption or belief about the reward), and E is the expectancy (a combination of assumption and perception)</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lnSpcReduction="10000"/>
          </a:bodyPr>
          <a:lstStyle/>
          <a:p>
            <a:pPr>
              <a:lnSpc>
                <a:spcPct val="110000"/>
              </a:lnSpc>
              <a:buNone/>
            </a:pPr>
            <a:r>
              <a:rPr lang="en-US" b="1" dirty="0" err="1" smtClean="0"/>
              <a:t>Schien's</a:t>
            </a:r>
            <a:r>
              <a:rPr lang="en-US" b="1" dirty="0" smtClean="0"/>
              <a:t> Approach</a:t>
            </a:r>
          </a:p>
          <a:p>
            <a:pPr>
              <a:lnSpc>
                <a:spcPct val="110000"/>
              </a:lnSpc>
            </a:pPr>
            <a:r>
              <a:rPr lang="en-US" sz="3000" dirty="0" smtClean="0"/>
              <a:t>Historically and psychologically there are several answers to this. Schein (1970) has outlined these in description of "management assumptions" about people.</a:t>
            </a:r>
          </a:p>
          <a:p>
            <a:r>
              <a:rPr lang="en-US" sz="3000" dirty="0" smtClean="0"/>
              <a:t> There are three primary sets of assumptions, each of which includes assumptions about what rewards will motivate others, and then a fourth set which is conceptually and philosophically different from the first three.</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lstStyle/>
          <a:p>
            <a:pPr>
              <a:buNone/>
            </a:pPr>
            <a:r>
              <a:rPr lang="en-US" b="1" dirty="0" err="1" smtClean="0"/>
              <a:t>Schien's</a:t>
            </a:r>
            <a:r>
              <a:rPr lang="en-US" b="1" dirty="0" smtClean="0"/>
              <a:t> Approach</a:t>
            </a:r>
          </a:p>
          <a:p>
            <a:r>
              <a:rPr lang="en-US" sz="3000" dirty="0" smtClean="0"/>
              <a:t>Assumption set l: People are motivated by materials reward</a:t>
            </a:r>
          </a:p>
          <a:p>
            <a:r>
              <a:rPr lang="en-US" sz="3000" dirty="0" smtClean="0"/>
              <a:t>Assumption Set II: People motivated by social rewards </a:t>
            </a:r>
          </a:p>
          <a:p>
            <a:r>
              <a:rPr lang="en-US" sz="3000" dirty="0" smtClean="0"/>
              <a:t>Assumption Set III: People are motivated by intrinsic rewards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dirty="0" smtClean="0"/>
              <a:t> </a:t>
            </a:r>
            <a:r>
              <a:rPr lang="en-US" sz="3000" dirty="0" smtClean="0"/>
              <a:t>Managers often ask two questions about motivation of employees: "What motivates people?" and "How can I motivate people?" Implicit in the first question is the notion that motivation derives from the person, or is a state that originates within that person.</a:t>
            </a:r>
          </a:p>
          <a:p>
            <a:r>
              <a:rPr lang="en-US" sz="3000" dirty="0" smtClean="0"/>
              <a:t>In the second question, the emphasis is placed on what the managers can do to elicit motivation. </a:t>
            </a:r>
            <a:endParaRPr lang="en-US" sz="3000"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lstStyle/>
          <a:p>
            <a:pPr>
              <a:buNone/>
            </a:pPr>
            <a:r>
              <a:rPr lang="en-US" b="1" dirty="0" err="1" smtClean="0"/>
              <a:t>Schien's</a:t>
            </a:r>
            <a:r>
              <a:rPr lang="en-US" b="1" dirty="0" smtClean="0"/>
              <a:t> Approach</a:t>
            </a:r>
          </a:p>
          <a:p>
            <a:r>
              <a:rPr lang="en-US" sz="3000" b="1" dirty="0" smtClean="0"/>
              <a:t>The Complexity of People</a:t>
            </a:r>
          </a:p>
          <a:p>
            <a:pPr marL="914400" lvl="1" indent="-457200"/>
            <a:r>
              <a:rPr lang="en-US" dirty="0" smtClean="0"/>
              <a:t>No single set of assumption about a single type of rewards will predict what will motivate everyone or even the same person all the time. </a:t>
            </a:r>
          </a:p>
          <a:p>
            <a:pPr marL="914400" lvl="1" indent="-457200"/>
            <a:r>
              <a:rPr lang="en-US" dirty="0" smtClean="0"/>
              <a:t>By looking at the motivation formula from the path-goal theory, M = V x E, the reason for this become clear.</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normAutofit lnSpcReduction="10000"/>
          </a:bodyPr>
          <a:lstStyle/>
          <a:p>
            <a:pPr>
              <a:lnSpc>
                <a:spcPct val="110000"/>
              </a:lnSpc>
              <a:buNone/>
            </a:pPr>
            <a:r>
              <a:rPr lang="en-US" b="1" dirty="0" err="1" smtClean="0"/>
              <a:t>Schien's</a:t>
            </a:r>
            <a:r>
              <a:rPr lang="en-US" b="1" dirty="0" smtClean="0"/>
              <a:t> Approach</a:t>
            </a:r>
          </a:p>
          <a:p>
            <a:pPr>
              <a:lnSpc>
                <a:spcPct val="110000"/>
              </a:lnSpc>
            </a:pPr>
            <a:r>
              <a:rPr lang="en-US" sz="3000" b="1" dirty="0" smtClean="0"/>
              <a:t>The Complexity of People</a:t>
            </a:r>
          </a:p>
          <a:p>
            <a:pPr marL="914400" lvl="1" indent="-457200"/>
            <a:r>
              <a:rPr lang="en-US" dirty="0" smtClean="0"/>
              <a:t>First of all, people differ in what they value, and what they value may change over time, In a way, each individual has his or her own M = V x E formula.</a:t>
            </a:r>
          </a:p>
          <a:p>
            <a:pPr marL="914400" lvl="1" indent="-457200"/>
            <a:r>
              <a:rPr lang="en-US" dirty="0" smtClean="0"/>
              <a:t>A person who has fallen heir to a fortune or won the grand prize in a lottery would probably have little motivation to work on an incentive pay basis.</a:t>
            </a: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pic>
        <p:nvPicPr>
          <p:cNvPr id="2050" name="Picture 2"/>
          <p:cNvPicPr>
            <a:picLocks noGrp="1" noChangeAspect="1" noChangeArrowheads="1"/>
          </p:cNvPicPr>
          <p:nvPr>
            <p:ph idx="1"/>
          </p:nvPr>
        </p:nvPicPr>
        <p:blipFill>
          <a:blip r:embed="rId2"/>
          <a:srcRect/>
          <a:stretch>
            <a:fillRect/>
          </a:stretch>
        </p:blipFill>
        <p:spPr bwMode="auto">
          <a:xfrm>
            <a:off x="209550" y="1523999"/>
            <a:ext cx="8763000" cy="52337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Can I Motivate People?</a:t>
            </a:r>
            <a:endParaRPr lang="en-US" dirty="0"/>
          </a:p>
        </p:txBody>
      </p:sp>
      <p:sp>
        <p:nvSpPr>
          <p:cNvPr id="3" name="Content Placeholder 2"/>
          <p:cNvSpPr>
            <a:spLocks noGrp="1"/>
          </p:cNvSpPr>
          <p:nvPr>
            <p:ph idx="1"/>
          </p:nvPr>
        </p:nvSpPr>
        <p:spPr/>
        <p:txBody>
          <a:bodyPr>
            <a:normAutofit fontScale="92500" lnSpcReduction="10000"/>
          </a:bodyPr>
          <a:lstStyle/>
          <a:p>
            <a:pPr>
              <a:lnSpc>
                <a:spcPct val="110000"/>
              </a:lnSpc>
            </a:pPr>
            <a:r>
              <a:rPr lang="en-US" dirty="0" smtClean="0"/>
              <a:t>A common answer to the question, "How can I motive other people?" is "You can't. Motivation only comes from within the other person". </a:t>
            </a:r>
          </a:p>
          <a:p>
            <a:r>
              <a:rPr lang="en-US" dirty="0" smtClean="0"/>
              <a:t>To some extent this is true. As we have seen, motivation is a state of a person's perspective.</a:t>
            </a:r>
          </a:p>
          <a:p>
            <a:r>
              <a:rPr lang="en-US" dirty="0" smtClean="0"/>
              <a:t>As such, it lies within that person and is a function of a particular assumptions and perceptions which determine that person's valued rewards and expectancies of achieving those rewards.</a:t>
            </a:r>
          </a:p>
          <a:p>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I Motivate People?</a:t>
            </a:r>
            <a:endParaRPr lang="en-US" dirty="0"/>
          </a:p>
        </p:txBody>
      </p:sp>
      <p:sp>
        <p:nvSpPr>
          <p:cNvPr id="3" name="Content Placeholder 2"/>
          <p:cNvSpPr>
            <a:spLocks noGrp="1"/>
          </p:cNvSpPr>
          <p:nvPr>
            <p:ph idx="1"/>
          </p:nvPr>
        </p:nvSpPr>
        <p:spPr/>
        <p:txBody>
          <a:bodyPr>
            <a:normAutofit/>
          </a:bodyPr>
          <a:lstStyle/>
          <a:p>
            <a:pPr>
              <a:buNone/>
            </a:pPr>
            <a:r>
              <a:rPr lang="en-US" b="1" dirty="0" smtClean="0"/>
              <a:t>Specific actions to motivate others </a:t>
            </a:r>
          </a:p>
          <a:p>
            <a:pPr marL="0" indent="0">
              <a:buNone/>
            </a:pPr>
            <a:r>
              <a:rPr lang="en-US" dirty="0" smtClean="0"/>
              <a:t>Managerial action, in general, can take four forms:</a:t>
            </a:r>
          </a:p>
          <a:p>
            <a:pPr marL="514350" indent="-514350">
              <a:buFont typeface="+mj-lt"/>
              <a:buAutoNum type="arabicPeriod"/>
            </a:pPr>
            <a:r>
              <a:rPr lang="en-US" dirty="0" smtClean="0"/>
              <a:t>Provide more of the valued rewards to the person. </a:t>
            </a:r>
          </a:p>
          <a:p>
            <a:pPr marL="514350" indent="-514350">
              <a:buFont typeface="+mj-lt"/>
              <a:buAutoNum type="arabicPeriod"/>
            </a:pPr>
            <a:r>
              <a:rPr lang="en-US" dirty="0" smtClean="0"/>
              <a:t>Change the values of the person toward the rewards which are available. </a:t>
            </a:r>
          </a:p>
          <a:p>
            <a:pPr marL="514350" indent="-514350">
              <a:buFont typeface="+mj-lt"/>
              <a:buAutoNum type="arabicPeriod"/>
            </a:pPr>
            <a:r>
              <a:rPr lang="en-US" dirty="0" smtClean="0"/>
              <a:t>Improve the person's perception of the </a:t>
            </a:r>
            <a:r>
              <a:rPr lang="en-US" dirty="0" err="1" smtClean="0"/>
              <a:t>behaviour</a:t>
            </a:r>
            <a:r>
              <a:rPr lang="en-US" dirty="0" smtClean="0"/>
              <a:t>-reward linkage. </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I Motivate People?</a:t>
            </a:r>
            <a:endParaRPr lang="en-US" dirty="0"/>
          </a:p>
        </p:txBody>
      </p:sp>
      <p:sp>
        <p:nvSpPr>
          <p:cNvPr id="3" name="Content Placeholder 2"/>
          <p:cNvSpPr>
            <a:spLocks noGrp="1"/>
          </p:cNvSpPr>
          <p:nvPr>
            <p:ph idx="1"/>
          </p:nvPr>
        </p:nvSpPr>
        <p:spPr/>
        <p:txBody>
          <a:bodyPr>
            <a:normAutofit/>
          </a:bodyPr>
          <a:lstStyle/>
          <a:p>
            <a:pPr>
              <a:buNone/>
            </a:pPr>
            <a:r>
              <a:rPr lang="en-US" b="1" dirty="0" smtClean="0"/>
              <a:t>Specific actions to motivate others </a:t>
            </a:r>
          </a:p>
          <a:p>
            <a:pPr marL="0" indent="0">
              <a:buNone/>
            </a:pPr>
            <a:r>
              <a:rPr lang="en-US" dirty="0" smtClean="0"/>
              <a:t>Managerial action, in general, can take four forms:</a:t>
            </a:r>
          </a:p>
          <a:p>
            <a:pPr marL="514350" indent="-514350">
              <a:buFont typeface="+mj-lt"/>
              <a:buAutoNum type="arabicPeriod" startAt="4"/>
            </a:pPr>
            <a:r>
              <a:rPr lang="en-US" dirty="0" smtClean="0"/>
              <a:t>Improve the reality of the </a:t>
            </a:r>
            <a:r>
              <a:rPr lang="en-US" dirty="0" err="1" smtClean="0"/>
              <a:t>behaviour</a:t>
            </a:r>
            <a:r>
              <a:rPr lang="en-US" dirty="0" smtClean="0"/>
              <a:t>-reward linkage.</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Motives and Managerial </a:t>
            </a:r>
            <a:r>
              <a:rPr lang="en-US" dirty="0" err="1" smtClean="0"/>
              <a:t>Behaviour</a:t>
            </a:r>
            <a:endParaRPr lang="en-US" dirty="0"/>
          </a:p>
        </p:txBody>
      </p:sp>
      <p:sp>
        <p:nvSpPr>
          <p:cNvPr id="3" name="Content Placeholder 2"/>
          <p:cNvSpPr>
            <a:spLocks noGrp="1"/>
          </p:cNvSpPr>
          <p:nvPr>
            <p:ph idx="1"/>
          </p:nvPr>
        </p:nvSpPr>
        <p:spPr/>
        <p:txBody>
          <a:bodyPr>
            <a:normAutofit lnSpcReduction="10000"/>
          </a:bodyPr>
          <a:lstStyle/>
          <a:p>
            <a:r>
              <a:rPr lang="en-US" sz="3000" dirty="0" smtClean="0"/>
              <a:t>What they need is a special kind of power. </a:t>
            </a:r>
          </a:p>
          <a:p>
            <a:r>
              <a:rPr lang="en-US" sz="3000" dirty="0" smtClean="0"/>
              <a:t>It is not dictatorial, nor is it power for personal goals. It is not a crude kind of power, or power used impulsively. </a:t>
            </a:r>
          </a:p>
          <a:p>
            <a:r>
              <a:rPr lang="en-US" sz="3000" dirty="0" smtClean="0"/>
              <a:t>It can be referred to as altruistic power, meaning the power to influence people for the good of the organization for which they work.</a:t>
            </a:r>
          </a:p>
          <a:p>
            <a:r>
              <a:rPr lang="en-US" sz="3000" dirty="0" smtClean="0"/>
              <a:t>It also may be called socialized power, meaning power which is tempered by a large dose of self-control and perspective.</a:t>
            </a:r>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Motives and Managerial </a:t>
            </a:r>
            <a:r>
              <a:rPr lang="en-US" dirty="0" err="1" smtClean="0"/>
              <a:t>Behaviour</a:t>
            </a:r>
            <a:endParaRPr lang="en-US" dirty="0"/>
          </a:p>
        </p:txBody>
      </p:sp>
      <p:sp>
        <p:nvSpPr>
          <p:cNvPr id="3" name="Content Placeholder 2"/>
          <p:cNvSpPr>
            <a:spLocks noGrp="1"/>
          </p:cNvSpPr>
          <p:nvPr>
            <p:ph idx="1"/>
          </p:nvPr>
        </p:nvSpPr>
        <p:spPr/>
        <p:txBody>
          <a:bodyPr>
            <a:normAutofit lnSpcReduction="10000"/>
          </a:bodyPr>
          <a:lstStyle/>
          <a:p>
            <a:r>
              <a:rPr lang="en-US" sz="3000" dirty="0" smtClean="0"/>
              <a:t>The top managers of a company must possess a high need for power, that is a concern for influencing people.</a:t>
            </a:r>
          </a:p>
          <a:p>
            <a:r>
              <a:rPr lang="en-US" sz="3000" dirty="0" smtClean="0"/>
              <a:t>However, this need must be disciplined and controlled so that it is directed toward the benefit of an institution as a whole and not toward the manager's personal benefits.</a:t>
            </a:r>
          </a:p>
          <a:p>
            <a:r>
              <a:rPr lang="en-US" sz="3000" dirty="0" smtClean="0"/>
              <a:t> Moreover, the top manager's need, for power ought to be greater than his need for being liked by people.</a:t>
            </a:r>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Motives and Managerial </a:t>
            </a:r>
            <a:r>
              <a:rPr lang="en-US" dirty="0" err="1" smtClean="0"/>
              <a:t>Behaviour</a:t>
            </a:r>
            <a:endParaRPr lang="en-US" dirty="0"/>
          </a:p>
        </p:txBody>
      </p:sp>
      <p:sp>
        <p:nvSpPr>
          <p:cNvPr id="3" name="Content Placeholder 2"/>
          <p:cNvSpPr>
            <a:spLocks noGrp="1"/>
          </p:cNvSpPr>
          <p:nvPr>
            <p:ph idx="1"/>
          </p:nvPr>
        </p:nvSpPr>
        <p:spPr/>
        <p:txBody>
          <a:bodyPr/>
          <a:lstStyle/>
          <a:p>
            <a:r>
              <a:rPr lang="en-US" sz="3000" dirty="0" smtClean="0"/>
              <a:t>Management is an influence game. </a:t>
            </a:r>
          </a:p>
          <a:p>
            <a:r>
              <a:rPr lang="en-US" sz="3000" dirty="0" smtClean="0"/>
              <a:t>Some proponents of democratic management seem to have forgotten this feet, using managers to be primarily concerned with people's human needs, rather than with helping them to get things done.</a:t>
            </a:r>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7</a:t>
            </a:r>
            <a:endParaRPr lang="en-US" dirty="0"/>
          </a:p>
        </p:txBody>
      </p:sp>
      <p:sp>
        <p:nvSpPr>
          <p:cNvPr id="3" name="Content Placeholder 2"/>
          <p:cNvSpPr>
            <a:spLocks noGrp="1"/>
          </p:cNvSpPr>
          <p:nvPr>
            <p:ph idx="1"/>
          </p:nvPr>
        </p:nvSpPr>
        <p:spPr>
          <a:solidFill>
            <a:schemeClr val="tx2">
              <a:lumMod val="40000"/>
              <a:lumOff val="60000"/>
            </a:schemeClr>
          </a:solidFill>
        </p:spPr>
        <p:txBody>
          <a:bodyPr/>
          <a:lstStyle/>
          <a:p>
            <a:pPr>
              <a:buNone/>
            </a:pPr>
            <a:endParaRPr lang="en-US" dirty="0" smtClean="0"/>
          </a:p>
          <a:p>
            <a:pPr>
              <a:buNone/>
            </a:pPr>
            <a:endParaRPr lang="en-US" dirty="0" smtClean="0"/>
          </a:p>
          <a:p>
            <a:pPr algn="ctr">
              <a:buNone/>
            </a:pPr>
            <a:r>
              <a:rPr lang="en-US" sz="13800" dirty="0" smtClean="0">
                <a:solidFill>
                  <a:srgbClr val="00B050"/>
                </a:solidFill>
              </a:rPr>
              <a:t>The-End</a:t>
            </a:r>
            <a:endParaRPr lang="en-US" sz="13800" dirty="0">
              <a:solidFill>
                <a:srgbClr val="00B05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Evolution of the Concept of Motivation </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sp>
        <p:nvSpPr>
          <p:cNvPr id="3" name="Content Placeholder 2"/>
          <p:cNvSpPr>
            <a:spLocks noGrp="1"/>
          </p:cNvSpPr>
          <p:nvPr>
            <p:ph idx="1"/>
          </p:nvPr>
        </p:nvSpPr>
        <p:spPr/>
        <p:txBody>
          <a:bodyPr/>
          <a:lstStyle/>
          <a:p>
            <a:pPr marL="0" indent="0">
              <a:buNone/>
            </a:pPr>
            <a:r>
              <a:rPr lang="en-US" b="1" dirty="0" smtClean="0"/>
              <a:t>Maslow's Theory </a:t>
            </a:r>
            <a:r>
              <a:rPr lang="en-US" dirty="0" smtClean="0"/>
              <a:t>is based on the following proposition: </a:t>
            </a:r>
          </a:p>
          <a:p>
            <a:pPr marL="514350" indent="-514350">
              <a:buFont typeface="+mj-lt"/>
              <a:buAutoNum type="arabicPeriod"/>
            </a:pPr>
            <a:r>
              <a:rPr lang="en-US" sz="2800" dirty="0" smtClean="0"/>
              <a:t>Man's needs are arranged in a hierarchy of importance, ranging from the lowest need-physiological-to safety, love (social), esteem (ego), and finally, self-actualization. This hierarchy of "prepotency" or urgency of satisfaction means that the most urgent need will monopolize the individual's attention  while less </a:t>
            </a:r>
            <a:r>
              <a:rPr lang="en-US" sz="2800" dirty="0" err="1" smtClean="0"/>
              <a:t>prepotent</a:t>
            </a:r>
            <a:r>
              <a:rPr lang="en-US" sz="2800" dirty="0" smtClean="0"/>
              <a:t> needs are minimized, even forgotten. </a:t>
            </a:r>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Some Important Theories 0f Motivation in the Organizational Context </a:t>
            </a:r>
            <a:endParaRPr lang="en-US" sz="3600" dirty="0"/>
          </a:p>
        </p:txBody>
      </p:sp>
      <p:pic>
        <p:nvPicPr>
          <p:cNvPr id="1026" name="Picture 2"/>
          <p:cNvPicPr>
            <a:picLocks noGrp="1" noChangeAspect="1" noChangeArrowheads="1"/>
          </p:cNvPicPr>
          <p:nvPr>
            <p:ph idx="1"/>
          </p:nvPr>
        </p:nvPicPr>
        <p:blipFill>
          <a:blip r:embed="rId2"/>
          <a:srcRect/>
          <a:stretch>
            <a:fillRect/>
          </a:stretch>
        </p:blipFill>
        <p:spPr bwMode="auto">
          <a:xfrm>
            <a:off x="457200" y="1676400"/>
            <a:ext cx="7924800" cy="505609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2025</TotalTime>
  <Words>20187</Words>
  <Application>Microsoft Office PowerPoint</Application>
  <PresentationFormat>On-screen Show (4:3)</PresentationFormat>
  <Paragraphs>616</Paragraphs>
  <Slides>69</Slides>
  <Notes>53</Notes>
  <HiddenSlides>0</HiddenSlides>
  <MMClips>0</MMClips>
  <ScaleCrop>false</ScaleCrop>
  <HeadingPairs>
    <vt:vector size="6" baseType="variant">
      <vt:variant>
        <vt:lpstr>Theme</vt:lpstr>
      </vt:variant>
      <vt:variant>
        <vt:i4>1</vt:i4>
      </vt:variant>
      <vt:variant>
        <vt:lpstr>Slide Titles</vt:lpstr>
      </vt:variant>
      <vt:variant>
        <vt:i4>69</vt:i4>
      </vt:variant>
      <vt:variant>
        <vt:lpstr>Custom Shows</vt:lpstr>
      </vt:variant>
      <vt:variant>
        <vt:i4>15</vt:i4>
      </vt:variant>
    </vt:vector>
  </HeadingPairs>
  <TitlesOfParts>
    <vt:vector size="85" baseType="lpstr">
      <vt:lpstr>Module</vt:lpstr>
      <vt:lpstr>Unit 7</vt:lpstr>
      <vt:lpstr>Unit 7 Motivation</vt:lpstr>
      <vt:lpstr>Unit 7</vt:lpstr>
      <vt:lpstr>Unit 7</vt:lpstr>
      <vt:lpstr>Unit 7</vt:lpstr>
      <vt:lpstr>Introduction</vt:lpstr>
      <vt:lpstr>Evolution of the Concept of Motivation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Some Important Theories 0f Motivation in the Organizational Context </vt:lpstr>
      <vt:lpstr>How Can I Motivate People?</vt:lpstr>
      <vt:lpstr>How Can I Motivate People?</vt:lpstr>
      <vt:lpstr>How Can I Motivate People?</vt:lpstr>
      <vt:lpstr>Motives and Managerial Behaviour</vt:lpstr>
      <vt:lpstr>Motives and Managerial Behaviour</vt:lpstr>
      <vt:lpstr>Motives and Managerial Behaviour</vt:lpstr>
      <vt:lpstr>Unit  7</vt:lpstr>
      <vt:lpstr>Introduction</vt:lpstr>
      <vt:lpstr>Evolution of the Concept of--</vt:lpstr>
      <vt:lpstr>Maslow</vt:lpstr>
      <vt:lpstr>McClelland</vt:lpstr>
      <vt:lpstr>McGregor</vt:lpstr>
      <vt:lpstr>Herzberg</vt:lpstr>
      <vt:lpstr>Relationship of the Theories--</vt:lpstr>
      <vt:lpstr>Vroom</vt:lpstr>
      <vt:lpstr>Skinner</vt:lpstr>
      <vt:lpstr>Porter-Lawler</vt:lpstr>
      <vt:lpstr>Gibson's Overview Model</vt:lpstr>
      <vt:lpstr>Path-goal Theory</vt:lpstr>
      <vt:lpstr>Schein's Approach</vt:lpstr>
      <vt:lpstr>How Can I Motivate People?</vt:lpstr>
      <vt:lpstr>Motives and Managerial Behaviou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PDS</dc:creator>
  <cp:lastModifiedBy>HCL</cp:lastModifiedBy>
  <cp:revision>416</cp:revision>
  <dcterms:created xsi:type="dcterms:W3CDTF">2006-08-16T00:00:00Z</dcterms:created>
  <dcterms:modified xsi:type="dcterms:W3CDTF">2010-09-20T03:18:41Z</dcterms:modified>
</cp:coreProperties>
</file>