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98" r:id="rId2"/>
    <p:sldId id="444" r:id="rId3"/>
    <p:sldId id="445" r:id="rId4"/>
    <p:sldId id="406" r:id="rId5"/>
    <p:sldId id="407" r:id="rId6"/>
    <p:sldId id="409" r:id="rId7"/>
    <p:sldId id="410" r:id="rId8"/>
    <p:sldId id="408" r:id="rId9"/>
    <p:sldId id="411" r:id="rId10"/>
    <p:sldId id="412" r:id="rId11"/>
    <p:sldId id="413" r:id="rId12"/>
    <p:sldId id="414" r:id="rId13"/>
    <p:sldId id="415" r:id="rId14"/>
    <p:sldId id="446" r:id="rId15"/>
    <p:sldId id="416" r:id="rId16"/>
    <p:sldId id="447" r:id="rId17"/>
    <p:sldId id="417" r:id="rId18"/>
    <p:sldId id="418" r:id="rId19"/>
    <p:sldId id="419" r:id="rId20"/>
    <p:sldId id="420" r:id="rId21"/>
    <p:sldId id="421" r:id="rId22"/>
    <p:sldId id="448" r:id="rId23"/>
    <p:sldId id="422" r:id="rId24"/>
    <p:sldId id="423" r:id="rId25"/>
    <p:sldId id="424" r:id="rId26"/>
    <p:sldId id="425" r:id="rId27"/>
    <p:sldId id="426" r:id="rId28"/>
    <p:sldId id="427" r:id="rId29"/>
    <p:sldId id="428" r:id="rId30"/>
    <p:sldId id="429" r:id="rId31"/>
    <p:sldId id="430" r:id="rId32"/>
    <p:sldId id="431" r:id="rId33"/>
    <p:sldId id="432" r:id="rId34"/>
    <p:sldId id="433" r:id="rId35"/>
    <p:sldId id="434" r:id="rId36"/>
    <p:sldId id="435" r:id="rId37"/>
    <p:sldId id="436" r:id="rId38"/>
    <p:sldId id="437" r:id="rId39"/>
    <p:sldId id="438" r:id="rId40"/>
    <p:sldId id="439" r:id="rId41"/>
    <p:sldId id="440" r:id="rId42"/>
    <p:sldId id="441" r:id="rId43"/>
    <p:sldId id="442" r:id="rId44"/>
    <p:sldId id="443" r:id="rId45"/>
  </p:sldIdLst>
  <p:sldSz cx="9144000" cy="6858000" type="screen4x3"/>
  <p:notesSz cx="6858000" cy="9144000"/>
  <p:custShowLst>
    <p:custShow name="Introduction" id="0">
      <p:sldLst>
        <p:sld r:id="rId5"/>
        <p:sld r:id="rId6"/>
      </p:sldLst>
    </p:custShow>
    <p:custShow name="What are Emotions?" id="1">
      <p:sldLst>
        <p:sld r:id="rId7"/>
        <p:sld r:id="rId8"/>
        <p:sld r:id="rId9"/>
      </p:sldLst>
    </p:custShow>
    <p:custShow name="Emotions versus Temperament" id="2">
      <p:sldLst>
        <p:sld r:id="rId10"/>
        <p:sld r:id="rId11"/>
        <p:sld r:id="rId12"/>
      </p:sldLst>
    </p:custShow>
    <p:custShow name="Relationship among Emotion---" id="3">
      <p:sldLst>
        <p:sld r:id="rId13"/>
        <p:sld r:id="rId14"/>
        <p:sld r:id="rId15"/>
      </p:sldLst>
    </p:custShow>
    <p:custShow name="Dimensions of Emotions" id="4">
      <p:sldLst>
        <p:sld r:id="rId16"/>
        <p:sld r:id="rId17"/>
        <p:sld r:id="rId18"/>
        <p:sld r:id="rId19"/>
      </p:sldLst>
    </p:custShow>
    <p:custShow name="Emotional Expression: Role of--" id="5">
      <p:sldLst>
        <p:sld r:id="rId20"/>
        <p:sld r:id="rId21"/>
        <p:sld r:id="rId22"/>
        <p:sld r:id="rId23"/>
        <p:sld r:id="rId24"/>
      </p:sldLst>
    </p:custShow>
    <p:custShow name="Managing Emotions at Work" id="6">
      <p:sldLst>
        <p:sld r:id="rId25"/>
        <p:sld r:id="rId26"/>
        <p:sld r:id="rId27"/>
        <p:sld r:id="rId28"/>
        <p:sld r:id="rId29"/>
        <p:sld r:id="rId30"/>
        <p:sld r:id="rId31"/>
        <p:sld r:id="rId32"/>
        <p:sld r:id="rId33"/>
        <p:sld r:id="rId34"/>
        <p:sld r:id="rId35"/>
        <p:sld r:id="rId36"/>
        <p:sld r:id="rId37"/>
        <p:sld r:id="rId38"/>
        <p:sld r:id="rId39"/>
      </p:sldLst>
    </p:custShow>
    <p:custShow name="Can Emotional Intelligence be--" id="7">
      <p:sldLst>
        <p:sld r:id="rId40"/>
        <p:sld r:id="rId41"/>
        <p:sld r:id="rId42"/>
        <p:sld r:id="rId43"/>
        <p:sld r:id="rId44"/>
        <p:sld r:id="rId4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27" autoAdjust="0"/>
  </p:normalViewPr>
  <p:slideViewPr>
    <p:cSldViewPr>
      <p:cViewPr>
        <p:scale>
          <a:sx n="60" d="100"/>
          <a:sy n="60" d="100"/>
        </p:scale>
        <p:origin x="-702" y="-21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9/22/2010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Emotions can't be separated from a person that's why emotions find expression at work. New recruit likes to talk about his job, boss yells on subordinate for doing a bad job. </a:t>
            </a:r>
            <a:r>
              <a:rPr lang="en-US" sz="1200" kern="1200" baseline="0" dirty="0" err="1" smtClean="0">
                <a:solidFill>
                  <a:schemeClr val="tx1"/>
                </a:solidFill>
                <a:latin typeface="+mn-lt"/>
                <a:ea typeface="+mn-ea"/>
                <a:cs typeface="+mn-cs"/>
              </a:rPr>
              <a:t>Jawan</a:t>
            </a:r>
            <a:r>
              <a:rPr lang="en-US" sz="1200" kern="1200" baseline="0" dirty="0" smtClean="0">
                <a:solidFill>
                  <a:schemeClr val="tx1"/>
                </a:solidFill>
                <a:latin typeface="+mn-lt"/>
                <a:ea typeface="+mn-ea"/>
                <a:cs typeface="+mn-cs"/>
              </a:rPr>
              <a:t> shoots his Commander. Leader inspires his subordinates, flight attendants greet the passengers, and enquiry clerk shows irritation. Though such occurrences are routine, they are not able to find the place they deserve in the study of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Till yesterday it was hard to find mentioning emotions as a separate subject of study in almost all leading texts of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Books included the term emotion either in the context of attitudes or in the chapter of stress management and counseling. Such exclusion may be because of two reasons. One- perhaps the author believed that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deals with rational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only and people need to exclude emotions- especially negative ones from interpersonal or organizational dynamics. This can be considered as </a:t>
            </a:r>
            <a:r>
              <a:rPr lang="en-US" sz="1200" i="1" kern="1200" baseline="0" dirty="0" smtClean="0">
                <a:solidFill>
                  <a:schemeClr val="tx1"/>
                </a:solidFill>
                <a:latin typeface="+mn-lt"/>
                <a:ea typeface="+mn-ea"/>
                <a:cs typeface="+mn-cs"/>
              </a:rPr>
              <a:t>myth of rationality. Scientific Management advocated such designs of organization that control emotions and subjectivity. According to this school of thought a well run organization is one which has successfully removed anger, frustration, envy, fear, love, guilt, infatuation, embarrassment and other similar feelings as these feelings were against the nature of rationality. Researchers and managers tried to create rational organizations despite their knowledge that emotions and feelings inseparable part of human life. Of course, such attempts were bound to fail. Another possible explanation for not including emotions in the study of organizational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is the belief that emotions of any kind is disruptive. </a:t>
            </a:r>
          </a:p>
          <a:p>
            <a:r>
              <a:rPr lang="en-US" sz="1200" kern="1200" baseline="0" dirty="0" smtClean="0">
                <a:solidFill>
                  <a:schemeClr val="tx1"/>
                </a:solidFill>
                <a:latin typeface="+mn-lt"/>
                <a:ea typeface="+mn-ea"/>
                <a:cs typeface="+mn-cs"/>
              </a:rPr>
              <a:t>When managers considered of emotions, they perhaps considered only extreme form of negative emotions like anger, frustration and conflicts. Emotions could be positive and constructive and might unleash creativity and positive outcomes had rarely been considered. </a:t>
            </a:r>
          </a:p>
          <a:p>
            <a:r>
              <a:rPr lang="en-US" sz="1200" kern="1200" baseline="0" dirty="0" smtClean="0">
                <a:solidFill>
                  <a:schemeClr val="tx1"/>
                </a:solidFill>
                <a:latin typeface="+mn-lt"/>
                <a:ea typeface="+mn-ea"/>
                <a:cs typeface="+mn-cs"/>
              </a:rPr>
              <a:t>Now it is realized that emotions are integral part of one's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pattern. People bring their emotions- both positive and negative to work place. And emotions need to be included as an important subject of study for relatively more comprehensive understanding of human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work.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i="0" dirty="0" smtClean="0"/>
              <a:t>Relationship Among Emotion, Motivation and Attitudes</a:t>
            </a:r>
          </a:p>
          <a:p>
            <a:r>
              <a:rPr lang="en-US" sz="1200" i="0" kern="1200" baseline="0" dirty="0" smtClean="0">
                <a:solidFill>
                  <a:schemeClr val="tx1"/>
                </a:solidFill>
                <a:latin typeface="+mn-lt"/>
                <a:ea typeface="+mn-ea"/>
                <a:cs typeface="+mn-cs"/>
              </a:rPr>
              <a:t>Emotion, motivation and attitudes are related concepts. All the three have affective component which creates the state of readiness to act towards certain object, person or event in positive or negative way. Emotion and motivation have linguistically common root. The word emotion has been derived from the Latin e (out ) and </a:t>
            </a:r>
            <a:r>
              <a:rPr lang="en-US" sz="1200" i="0" kern="1200" baseline="0" dirty="0" err="1" smtClean="0">
                <a:solidFill>
                  <a:schemeClr val="tx1"/>
                </a:solidFill>
                <a:latin typeface="+mn-lt"/>
                <a:ea typeface="+mn-ea"/>
                <a:cs typeface="+mn-cs"/>
              </a:rPr>
              <a:t>movere</a:t>
            </a:r>
            <a:r>
              <a:rPr lang="en-US" sz="1200" i="0" kern="1200" baseline="0" dirty="0" smtClean="0">
                <a:solidFill>
                  <a:schemeClr val="tx1"/>
                </a:solidFill>
                <a:latin typeface="+mn-lt"/>
                <a:ea typeface="+mn-ea"/>
                <a:cs typeface="+mn-cs"/>
              </a:rPr>
              <a:t> (to move). Originally the word meant a movement from one place to another in the sense of a migration. After a long evolution the word started being used to designate any agitated, vehement, or excited mental state of individual. Similarly, motivation means process of causing movement. Motivation can be defined as process that starts with a physiological or psychological deficiency or need that activates a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or a drive that is aimed at a goal or incentive. A person's motivated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will be characterized intensity, direction and persistence towards attaining goal. Thus emotions can be conceptualized at a part of motivation process. Ross Buck in his book Human </a:t>
            </a:r>
            <a:r>
              <a:rPr lang="en-US" sz="1200" i="0" kern="1200" baseline="0" dirty="0" err="1" smtClean="0">
                <a:solidFill>
                  <a:schemeClr val="tx1"/>
                </a:solidFill>
                <a:latin typeface="+mn-lt"/>
                <a:ea typeface="+mn-ea"/>
                <a:cs typeface="+mn-cs"/>
              </a:rPr>
              <a:t>motivaton</a:t>
            </a:r>
            <a:r>
              <a:rPr lang="en-US" sz="1200" i="0" kern="1200" baseline="0" dirty="0" smtClean="0">
                <a:solidFill>
                  <a:schemeClr val="tx1"/>
                </a:solidFill>
                <a:latin typeface="+mn-lt"/>
                <a:ea typeface="+mn-ea"/>
                <a:cs typeface="+mn-cs"/>
              </a:rPr>
              <a:t> and emotion defined motivation as a potential for the activation and direction of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inherent in a system of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control. He defined emotion as the process by which motivational potential is </a:t>
            </a:r>
            <a:r>
              <a:rPr lang="en-US" sz="1200" i="0" kern="1200" baseline="0" dirty="0" err="1" smtClean="0">
                <a:solidFill>
                  <a:schemeClr val="tx1"/>
                </a:solidFill>
                <a:latin typeface="+mn-lt"/>
                <a:ea typeface="+mn-ea"/>
                <a:cs typeface="+mn-cs"/>
              </a:rPr>
              <a:t>realised</a:t>
            </a:r>
            <a:r>
              <a:rPr lang="en-US" sz="1200" i="0" kern="1200" baseline="0" dirty="0" smtClean="0">
                <a:solidFill>
                  <a:schemeClr val="tx1"/>
                </a:solidFill>
                <a:latin typeface="+mn-lt"/>
                <a:ea typeface="+mn-ea"/>
                <a:cs typeface="+mn-cs"/>
              </a:rPr>
              <a:t> or read out when activated by challenging stimuli. It means emotions is seen as readout mechanism providing information about motivation. Intensity, direction and persistence can be observed in emotional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also. The most fundamental response- fight or flight response also has these features: people try to protect their territory with vengeance; people try to indulge in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of fight or flight and do it till the problem is solved or </a:t>
            </a:r>
            <a:r>
              <a:rPr lang="en-US" sz="1200" i="0" kern="1200" baseline="0" dirty="0" err="1" smtClean="0">
                <a:solidFill>
                  <a:schemeClr val="tx1"/>
                </a:solidFill>
                <a:latin typeface="+mn-lt"/>
                <a:ea typeface="+mn-ea"/>
                <a:cs typeface="+mn-cs"/>
              </a:rPr>
              <a:t>realise</a:t>
            </a:r>
            <a:r>
              <a:rPr lang="en-US" sz="1200" i="0" kern="1200" baseline="0" dirty="0" smtClean="0">
                <a:solidFill>
                  <a:schemeClr val="tx1"/>
                </a:solidFill>
                <a:latin typeface="+mn-lt"/>
                <a:ea typeface="+mn-ea"/>
                <a:cs typeface="+mn-cs"/>
              </a:rPr>
              <a:t> that the opponent is beyond their capacity and quit the situation. Employees raise their demands, do many thing to press for their demand and persist till the demand is fulfilled or get clear message that demands are unreasonable and can't be entertained. If demands are not fulfilled tension remains and the same gets reflected in other form of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a:t>
            </a:r>
          </a:p>
          <a:p>
            <a:r>
              <a:rPr lang="en-US" sz="1200" i="0" kern="1200" baseline="0" dirty="0" smtClean="0">
                <a:solidFill>
                  <a:schemeClr val="tx1"/>
                </a:solidFill>
                <a:latin typeface="+mn-lt"/>
                <a:ea typeface="+mn-ea"/>
                <a:cs typeface="+mn-cs"/>
              </a:rPr>
              <a:t>Attitudes are again related with emotions. Similar to emotions attitudes can be positive or negative related to objects, people or event. </a:t>
            </a:r>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Attitudes </a:t>
            </a:r>
            <a:r>
              <a:rPr lang="en-US" sz="1200" i="0" kern="1200" baseline="0" dirty="0" smtClean="0">
                <a:solidFill>
                  <a:schemeClr val="tx1"/>
                </a:solidFill>
                <a:latin typeface="+mn-lt"/>
                <a:ea typeface="+mn-ea"/>
                <a:cs typeface="+mn-cs"/>
              </a:rPr>
              <a:t>consists of three components, namely cognitive -concerning information and belief segment, affective segment- concerning feeling and emotional segment of attitude, and finally, </a:t>
            </a:r>
            <a:r>
              <a:rPr lang="en-US" sz="1200" i="0" kern="1200" baseline="0" dirty="0" err="1" smtClean="0">
                <a:solidFill>
                  <a:schemeClr val="tx1"/>
                </a:solidFill>
                <a:latin typeface="+mn-lt"/>
                <a:ea typeface="+mn-ea"/>
                <a:cs typeface="+mn-cs"/>
              </a:rPr>
              <a:t>behavioural</a:t>
            </a:r>
            <a:r>
              <a:rPr lang="en-US" sz="1200" i="0" kern="1200" baseline="0" dirty="0" smtClean="0">
                <a:solidFill>
                  <a:schemeClr val="tx1"/>
                </a:solidFill>
                <a:latin typeface="+mn-lt"/>
                <a:ea typeface="+mn-ea"/>
                <a:cs typeface="+mn-cs"/>
              </a:rPr>
              <a:t> component referring to intention to behave towards the referent objects or persons. For example, bullying is unacceptable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at work. John does not like David- a colleague in his department who often applies bullying tactics on junior employees. John intends to confront David and want to communicate to stop such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Here John's belief regarding bullying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is cognitive component, his disliking of David is affective component, while intention to confront David is </a:t>
            </a:r>
            <a:r>
              <a:rPr lang="en-US" sz="1200" i="0" kern="1200" baseline="0" dirty="0" err="1" smtClean="0">
                <a:solidFill>
                  <a:schemeClr val="tx1"/>
                </a:solidFill>
                <a:latin typeface="+mn-lt"/>
                <a:ea typeface="+mn-ea"/>
                <a:cs typeface="+mn-cs"/>
              </a:rPr>
              <a:t>behavioural</a:t>
            </a:r>
            <a:r>
              <a:rPr lang="en-US" sz="1200" i="0" kern="1200" baseline="0" dirty="0" smtClean="0">
                <a:solidFill>
                  <a:schemeClr val="tx1"/>
                </a:solidFill>
                <a:latin typeface="+mn-lt"/>
                <a:ea typeface="+mn-ea"/>
                <a:cs typeface="+mn-cs"/>
              </a:rPr>
              <a:t> component. Even under the influence of attitudes, if people feel strongly, they will have consistent with their attitudes and the three features: intensity, direction and persistence will be visible in the </a:t>
            </a:r>
            <a:r>
              <a:rPr lang="en-US" sz="1200" i="0" kern="1200" baseline="0" dirty="0" err="1" smtClean="0">
                <a:solidFill>
                  <a:schemeClr val="tx1"/>
                </a:solidFill>
                <a:latin typeface="+mn-lt"/>
                <a:ea typeface="+mn-ea"/>
                <a:cs typeface="+mn-cs"/>
              </a:rPr>
              <a:t>behaviours</a:t>
            </a:r>
            <a:r>
              <a:rPr lang="en-US" sz="1200" i="0" kern="1200" baseline="0" dirty="0" smtClean="0">
                <a:solidFill>
                  <a:schemeClr val="tx1"/>
                </a:solidFill>
                <a:latin typeface="+mn-lt"/>
                <a:ea typeface="+mn-ea"/>
                <a:cs typeface="+mn-cs"/>
              </a:rPr>
              <a:t>. Social activist strongly feel about various rights, and they display features motivated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fight with all strength till the right is restored to the masses. </a:t>
            </a:r>
          </a:p>
          <a:p>
            <a:endParaRPr lang="en-US"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latin typeface="+mn-lt"/>
                <a:ea typeface="+mn-ea"/>
                <a:cs typeface="+mn-cs"/>
              </a:rPr>
              <a:t>It is very clear that three concepts emotion, motivation and attitudes are intimately related and share properties of intensity, arousal and persistence. However they are distinct concepts and have utility in the domain of work </a:t>
            </a:r>
            <a:r>
              <a:rPr lang="en-US" sz="1200" i="0" kern="1200" baseline="0" dirty="0" err="1" smtClean="0">
                <a:solidFill>
                  <a:schemeClr val="tx1"/>
                </a:solidFill>
                <a:latin typeface="+mn-lt"/>
                <a:ea typeface="+mn-ea"/>
                <a:cs typeface="+mn-cs"/>
              </a:rPr>
              <a:t>behaviour</a:t>
            </a:r>
            <a:r>
              <a:rPr lang="en-US" sz="1200" i="0" kern="1200" baseline="0" dirty="0" smtClean="0">
                <a:solidFill>
                  <a:schemeClr val="tx1"/>
                </a:solidFill>
                <a:latin typeface="+mn-lt"/>
                <a:ea typeface="+mn-ea"/>
                <a:cs typeface="+mn-cs"/>
              </a:rPr>
              <a:t>. They also have difference. Emotions are experience where as attitudes are judgments. For example feeling generated after getting promotion may be an experience of emotion which may be short lived. But attitude towards promotion may be long lasting depending belief regarding promotion policy of the organization and our previous encounter and information regarding promotion.</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Variety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are many attempts to identify primary or basic emotion - the blue, the red and the yellow of feelings from which all blends come. Woodworth presented one such classification consisting of six basic emotions namely: happiness, surprise, fear, sadness, anger and disgust. Photographs of facial expression of basic emotions have been used. The categories which were difficult to identify or which were considered as a subset of main categories were not included in the list. These six emotions may be </a:t>
            </a:r>
            <a:r>
              <a:rPr lang="en-US" sz="1200" kern="1200" baseline="0" dirty="0" err="1" smtClean="0">
                <a:solidFill>
                  <a:schemeClr val="tx1"/>
                </a:solidFill>
                <a:latin typeface="+mn-lt"/>
                <a:ea typeface="+mn-ea"/>
                <a:cs typeface="+mn-cs"/>
              </a:rPr>
              <a:t>conceptualised</a:t>
            </a:r>
            <a:r>
              <a:rPr lang="en-US" sz="1200" kern="1200" baseline="0" dirty="0" smtClean="0">
                <a:solidFill>
                  <a:schemeClr val="tx1"/>
                </a:solidFill>
                <a:latin typeface="+mn-lt"/>
                <a:ea typeface="+mn-ea"/>
                <a:cs typeface="+mn-cs"/>
              </a:rPr>
              <a:t> to exist on a continuum. The closer the two emotions on this continuum, the more is likelihood of confusion in recognizing them. For example get confused in </a:t>
            </a:r>
            <a:r>
              <a:rPr lang="en-US" sz="1200" kern="1200" baseline="0" dirty="0" err="1" smtClean="0">
                <a:solidFill>
                  <a:schemeClr val="tx1"/>
                </a:solidFill>
                <a:latin typeface="+mn-lt"/>
                <a:ea typeface="+mn-ea"/>
                <a:cs typeface="+mn-cs"/>
              </a:rPr>
              <a:t>recognising</a:t>
            </a:r>
            <a:r>
              <a:rPr lang="en-US" sz="1200" kern="1200" baseline="0" dirty="0" smtClean="0">
                <a:solidFill>
                  <a:schemeClr val="tx1"/>
                </a:solidFill>
                <a:latin typeface="+mn-lt"/>
                <a:ea typeface="+mn-ea"/>
                <a:cs typeface="+mn-cs"/>
              </a:rPr>
              <a:t> feeling of joy and surprise . Similarly people may get confused in while distinguishing between anger and disgust. However, people quite easily discriminate between facial expressions of happiness and disgust. Happiness-Surprise-Fear-Sadness-Anger-Disgust</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Variety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are many attempts to identify primary or basic emotion - the blue, the red and the yellow of feelings from which all blends come. Woodworth presented one such classification consisting of six basic emotions namely: happiness, surprise, fear, sadness, anger and disgust. Photographs of facial expression of basic emotions have been used. The categories which were difficult to identify or which were considered as a subset of main categories were not included in the list. These six emotions may be </a:t>
            </a:r>
            <a:r>
              <a:rPr lang="en-US" sz="1200" kern="1200" baseline="0" dirty="0" err="1" smtClean="0">
                <a:solidFill>
                  <a:schemeClr val="tx1"/>
                </a:solidFill>
                <a:latin typeface="+mn-lt"/>
                <a:ea typeface="+mn-ea"/>
                <a:cs typeface="+mn-cs"/>
              </a:rPr>
              <a:t>conceptualised</a:t>
            </a:r>
            <a:r>
              <a:rPr lang="en-US" sz="1200" kern="1200" baseline="0" dirty="0" smtClean="0">
                <a:solidFill>
                  <a:schemeClr val="tx1"/>
                </a:solidFill>
                <a:latin typeface="+mn-lt"/>
                <a:ea typeface="+mn-ea"/>
                <a:cs typeface="+mn-cs"/>
              </a:rPr>
              <a:t> to exist on a continuum. The closer the two emotions on this continuum, the more is likelihood of confusion in recognizing them. For example get confused in </a:t>
            </a:r>
            <a:r>
              <a:rPr lang="en-US" sz="1200" kern="1200" baseline="0" dirty="0" err="1" smtClean="0">
                <a:solidFill>
                  <a:schemeClr val="tx1"/>
                </a:solidFill>
                <a:latin typeface="+mn-lt"/>
                <a:ea typeface="+mn-ea"/>
                <a:cs typeface="+mn-cs"/>
              </a:rPr>
              <a:t>recognising</a:t>
            </a:r>
            <a:r>
              <a:rPr lang="en-US" sz="1200" kern="1200" baseline="0" dirty="0" smtClean="0">
                <a:solidFill>
                  <a:schemeClr val="tx1"/>
                </a:solidFill>
                <a:latin typeface="+mn-lt"/>
                <a:ea typeface="+mn-ea"/>
                <a:cs typeface="+mn-cs"/>
              </a:rPr>
              <a:t> feeling of joy and surprise . Similarly people may get confused in while distinguishing between anger and disgust. However, people quite easily discriminate between facial expressions of happiness and disgust. Happiness-Surprise-Fear-Sadness-Anger-Disgust</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Intensity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People react to the same emotional stimuli quite differently. In some cases it is a result of training and job requirements and in some cases it may be due to variation in temperaments/ personality. You may have yourself observed many people who are cool and tend to keep their feeling to themselves. Such people seldom show their anger and displeasure. There are other kinds of people who tend to spill their emotions quite often and remain agitated for quite long time. When they are happy they will spread laughter all around when they are down they visibly look disturbed and depressed to any observer. Two persons may react to same stimulus, one may be brimming with excitement and joy the other may be more calm and cool. Different jobs and professions may demand different levels of intensity of emotional expression. A judge or a doctor may be expected to be emotionally neutral, while a sales person or a waiter at a rated restaurant is expected to be enthusiastic and joyous.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Frequency and Duration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How often and how long desirable emotional display is required? There are many professions where people's emotional labour is continuously under demand whereas in some professions it is rarely demanded. For example, an accountant who is responsible to maintain accounts and less frequently asked to make presentations before shareholders meet. He feels he can fake enthusiasm for an hour or so, however if he is asked to make similar presentations on routine basis he will experience considerable stress. Whether the person is expected to present desirable emotions more frequently and, for long duration or less frequently and for short duration will have consequences for persons effort and stress. Job will be considered more stressful if emotional labour is demanded more frequently and for longer duration. For example, job of air hostess will be more demanding as compared to a data entree operator as she is expected to express organizationally desirable emotions continuously for longer time and every day as compared to data entree operator who is required to be polite before boss once in a while. Thus extent of demand on the job will depend not only on required intensity of display of organizationally appropriate emotions but also on frequency and duration of the same.</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Emotional Expression: Role Of Gender, Organization And Culture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Socialisation, training, and situational factors influence emotional expression. In this section we will discuss the role of gender organization and culture in shaping emotional differences across gender as emotional expression is primarily an outcome of socialization practices. Similarly, organizations and cultures also influence emotional expression through </a:t>
            </a:r>
            <a:r>
              <a:rPr lang="en-US" sz="1200" kern="1200" baseline="0" dirty="0" err="1" smtClean="0">
                <a:solidFill>
                  <a:schemeClr val="tx1"/>
                </a:solidFill>
                <a:latin typeface="+mn-lt"/>
                <a:ea typeface="+mn-ea"/>
                <a:cs typeface="+mn-cs"/>
              </a:rPr>
              <a:t>socialisations</a:t>
            </a:r>
            <a:r>
              <a:rPr lang="en-US" sz="1200" kern="1200" baseline="0" dirty="0" smtClean="0">
                <a:solidFill>
                  <a:schemeClr val="tx1"/>
                </a:solidFill>
                <a:latin typeface="+mn-lt"/>
                <a:ea typeface="+mn-ea"/>
                <a:cs typeface="+mn-cs"/>
              </a:rPr>
              <a:t> and enforcement of normative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Gender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Studies suggest that women are more `in touch' with their feelings than men and are better able to read emotions of others better. Women show greater emotional expression than men. Women are more intense in expressing emotion than men and they express both positive and negative emotions more frequently than men except anger. Further women report more comfort in emotional expression than men. Last but not the least women as compared to men, are more skilled in reading nonverbal and paralinguistic cues. Scholars offer three possible explanations. One explanation is difference in </a:t>
            </a:r>
            <a:r>
              <a:rPr lang="en-US" sz="1200" kern="1200" baseline="0" dirty="0" err="1" smtClean="0">
                <a:solidFill>
                  <a:schemeClr val="tx1"/>
                </a:solidFill>
                <a:latin typeface="+mn-lt"/>
                <a:ea typeface="+mn-ea"/>
                <a:cs typeface="+mn-cs"/>
              </a:rPr>
              <a:t>socialisation</a:t>
            </a:r>
            <a:r>
              <a:rPr lang="en-US" sz="1200" kern="1200" baseline="0" dirty="0" smtClean="0">
                <a:solidFill>
                  <a:schemeClr val="tx1"/>
                </a:solidFill>
                <a:latin typeface="+mn-lt"/>
                <a:ea typeface="+mn-ea"/>
                <a:cs typeface="+mn-cs"/>
              </a:rPr>
              <a:t> practices of men and women. Men are told to be bold and brave and displaying emotions is against the masculine character. In contrast to this women are groomed to display nurturing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Perhaps this may be the reason to for women being warmer and more friend than men. Second, women have more innate ability to recognize emotions in others than men and they use their skills. Third, women may be having greater need for approval, hence tend to show positive emotions like happiness and joy with higher intensity and frequency.</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Organizations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Air Sahara writes on its tickets `Yours emotionally' to impress upon customers that they genuinely concerned with happiness of customers. This slogan puts them under greater demand as they are expected to be extra courteous and caring. Your personal experience with Sahara Airlines may tell you such slogans do have impact on the displayed emotions of employees. If a person does not have knack for </a:t>
            </a:r>
            <a:r>
              <a:rPr lang="en-US" sz="1200" kern="1200" baseline="0" dirty="0" err="1" smtClean="0">
                <a:solidFill>
                  <a:schemeClr val="tx1"/>
                </a:solidFill>
                <a:latin typeface="+mn-lt"/>
                <a:ea typeface="+mn-ea"/>
                <a:cs typeface="+mn-cs"/>
              </a:rPr>
              <a:t>socialising</a:t>
            </a:r>
            <a:r>
              <a:rPr lang="en-US" sz="1200" kern="1200" baseline="0" dirty="0" smtClean="0">
                <a:solidFill>
                  <a:schemeClr val="tx1"/>
                </a:solidFill>
                <a:latin typeface="+mn-lt"/>
                <a:ea typeface="+mn-ea"/>
                <a:cs typeface="+mn-cs"/>
              </a:rPr>
              <a:t> and positive affectivity, he may not be fit person for front office of star hotel, where greeting new corners and eliciting and responding to customer queries are the integral part of the job. Similarly, organizations set certain norms of emotional expression at work and people are communicated about these norms and sometimes it is implicit. For example, expressing negative emotions like anger and hatred are specifically prohibited. Similarly, organizations put certain obligations on employees while expressing emotions. Expressing intense form of emotion whether positive or negative is unacceptable at workplace. Another instance organizational constraint is that persons of lower hierarchy of management not expected to laugh, cry or share humorous joke with persons of higher hierarchy as organizations feel that such expressions undermine authority of the organization. Further, many organizations are still clinging to rationality myth and ask people keep emotions out from work.</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Organizations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Air Sahara writes on its tickets `Yours emotionally' to impress upon customers that they genuinely concerned with happiness of customers. This slogan puts them under greater demand as they are expected to be extra courteous and caring. Your personal experience with Sahara Airlines may tell you such slogans do have impact on the displayed emotions of employees. If a person does not have knack for </a:t>
            </a:r>
            <a:r>
              <a:rPr lang="en-US" sz="1200" kern="1200" baseline="0" dirty="0" err="1" smtClean="0">
                <a:solidFill>
                  <a:schemeClr val="tx1"/>
                </a:solidFill>
                <a:latin typeface="+mn-lt"/>
                <a:ea typeface="+mn-ea"/>
                <a:cs typeface="+mn-cs"/>
              </a:rPr>
              <a:t>socialising</a:t>
            </a:r>
            <a:r>
              <a:rPr lang="en-US" sz="1200" kern="1200" baseline="0" dirty="0" smtClean="0">
                <a:solidFill>
                  <a:schemeClr val="tx1"/>
                </a:solidFill>
                <a:latin typeface="+mn-lt"/>
                <a:ea typeface="+mn-ea"/>
                <a:cs typeface="+mn-cs"/>
              </a:rPr>
              <a:t> and positive affectivity, he may not be fit person for front office of star hotel, where greeting new corners and eliciting and responding to customer queries are the integral part of the job. Similarly, organizations set certain norms of emotional expression at work and people are communicated about these norms and sometimes it is implicit. For example, expressing negative emotions like anger and hatred are specifically prohibited. Similarly, organizations put certain obligations on employees while expressing emotions. Expressing intense form of emotion whether positive or negative is unacceptable at workplace. Another instance organizational constraint is that persons of lower hierarchy of management not expected to laugh, cry or share humorous joke with persons of higher hierarchy as organizations feel that such expressions undermine authority of the organization. Further, many organizations are still clinging to rationality myth and ask people keep emotions out from work.</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Culture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Culture of the nation as well as organizational culture can shape emotional expression. In India people are expected to be friendly and helpful. Women in customer care unit greet customers and visitors with smile. The same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smiling may be taken as sexual interest in Islamic countries, thus women are told to not smile at men. Thus what is right in one culture may be wrong in another culture and cultures also differ in interpretation of emotional cues and expressions. Studies further suggest that there seems to be high agreement on the interpretations of basic emotions across cultures. For example Paul </a:t>
            </a:r>
            <a:r>
              <a:rPr lang="en-US" sz="1200" kern="1200" baseline="0" dirty="0" err="1" smtClean="0">
                <a:solidFill>
                  <a:schemeClr val="tx1"/>
                </a:solidFill>
                <a:latin typeface="+mn-lt"/>
                <a:ea typeface="+mn-ea"/>
                <a:cs typeface="+mn-cs"/>
              </a:rPr>
              <a:t>Ekman</a:t>
            </a:r>
            <a:r>
              <a:rPr lang="en-US" sz="1200" kern="1200" baseline="0" dirty="0" smtClean="0">
                <a:solidFill>
                  <a:schemeClr val="tx1"/>
                </a:solidFill>
                <a:latin typeface="+mn-lt"/>
                <a:ea typeface="+mn-ea"/>
                <a:cs typeface="+mn-cs"/>
              </a:rPr>
              <a:t>, at University of California at San Francisco observed that specific facial expression for four of them (fear, anger, sadness and enjoyment) were </a:t>
            </a:r>
            <a:r>
              <a:rPr lang="en-US" sz="1200" kern="1200" baseline="0" dirty="0" err="1" smtClean="0">
                <a:solidFill>
                  <a:schemeClr val="tx1"/>
                </a:solidFill>
                <a:latin typeface="+mn-lt"/>
                <a:ea typeface="+mn-ea"/>
                <a:cs typeface="+mn-cs"/>
              </a:rPr>
              <a:t>recognised</a:t>
            </a:r>
            <a:r>
              <a:rPr lang="en-US" sz="1200" kern="1200" baseline="0" dirty="0" smtClean="0">
                <a:solidFill>
                  <a:schemeClr val="tx1"/>
                </a:solidFill>
                <a:latin typeface="+mn-lt"/>
                <a:ea typeface="+mn-ea"/>
                <a:cs typeface="+mn-cs"/>
              </a:rPr>
              <a:t> by people in cultures around the world. Including preliterate people unaffected by cinema and TV suggesting universality of emotional expression. However, this agreement may be true for basic emotions, as emotional expressions become complex, cultural variation become pronounced. For example, studies show that some cultures lack words for such standard emotions as anxiety, depression, or guilt. Nonverbal gestures used in emotional expression also vary across cultures. For example, scratching ear and cheek may be a sign of indecision in US, but to a Chinese, it means happiness.</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baseline="0" dirty="0" smtClean="0">
                <a:solidFill>
                  <a:schemeClr val="tx1"/>
                </a:solidFill>
                <a:latin typeface="+mn-lt"/>
                <a:ea typeface="+mn-ea"/>
                <a:cs typeface="+mn-cs"/>
              </a:rPr>
              <a:t>Emotions can't be separated from a person that's why emotions find expression at work. New recruit likes to talk about his job, boss yells on subordinate for doing a bad job. </a:t>
            </a:r>
            <a:r>
              <a:rPr lang="en-US" sz="1200" kern="1200" baseline="0" dirty="0" err="1" smtClean="0">
                <a:solidFill>
                  <a:schemeClr val="tx1"/>
                </a:solidFill>
                <a:latin typeface="+mn-lt"/>
                <a:ea typeface="+mn-ea"/>
                <a:cs typeface="+mn-cs"/>
              </a:rPr>
              <a:t>Jawan</a:t>
            </a:r>
            <a:r>
              <a:rPr lang="en-US" sz="1200" kern="1200" baseline="0" dirty="0" smtClean="0">
                <a:solidFill>
                  <a:schemeClr val="tx1"/>
                </a:solidFill>
                <a:latin typeface="+mn-lt"/>
                <a:ea typeface="+mn-ea"/>
                <a:cs typeface="+mn-cs"/>
              </a:rPr>
              <a:t> shoots his Commander. Leader inspires his subordinates, flight attendants greet the passengers, and enquiry clerk shows irritation. Though such occurrences are routine, they are not able to find the place they deserve in the study of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Till yesterday it was hard to find mentioning emotions as a separate subject of study in almost all leading texts of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Books included the term emotion either in the context of attitudes or in the chapter of stress management and counseling. Such exclusion may be because of two reasons. One- perhaps the author believed that organizational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deals with rational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only and people need to exclude emotions- especially negative ones from interpersonal or organizational dynamics. This can be considered as </a:t>
            </a:r>
            <a:r>
              <a:rPr lang="en-US" sz="1200" i="1" kern="1200" baseline="0" dirty="0" smtClean="0">
                <a:solidFill>
                  <a:schemeClr val="tx1"/>
                </a:solidFill>
                <a:latin typeface="+mn-lt"/>
                <a:ea typeface="+mn-ea"/>
                <a:cs typeface="+mn-cs"/>
              </a:rPr>
              <a:t>myth of rationality. Scientific Management advocated such designs of organization that control emotions and subjectivity. According to this school of thought a well run organization is one which has successfully removed anger, frustration, envy, fear, love, guilt, infatuation, embarrassment and other similar feelings as these feelings were against the nature of rationality. Researchers and managers tried to create rational organizations despite their knowledge that emotions and feelings inseparable part of human life. Of course, such attempts were bound to fail. Another possible explanation for not including emotions in the study of organizational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is the belief that emotions of any kind is disruptive. </a:t>
            </a:r>
          </a:p>
          <a:p>
            <a:r>
              <a:rPr lang="en-US" sz="1200" kern="1200" baseline="0" dirty="0" smtClean="0">
                <a:solidFill>
                  <a:schemeClr val="tx1"/>
                </a:solidFill>
                <a:latin typeface="+mn-lt"/>
                <a:ea typeface="+mn-ea"/>
                <a:cs typeface="+mn-cs"/>
              </a:rPr>
              <a:t>When managers considered of emotions, they perhaps considered only extreme form of negative emotions like anger, frustration and conflicts. Emotions could be positive and constructive and might unleash creativity and positive outcomes had rarely been considered. </a:t>
            </a:r>
          </a:p>
          <a:p>
            <a:r>
              <a:rPr lang="en-US" sz="1200" kern="1200" baseline="0" dirty="0" smtClean="0">
                <a:solidFill>
                  <a:schemeClr val="tx1"/>
                </a:solidFill>
                <a:latin typeface="+mn-lt"/>
                <a:ea typeface="+mn-ea"/>
                <a:cs typeface="+mn-cs"/>
              </a:rPr>
              <a:t>Now it is realized that emotions are integral part of one's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pattern. People bring their emotions- both positive and negative to work place. And emotions need to be included as an important subject of study for relatively more comprehensive understanding of human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work.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Managing Emotions at Work </a:t>
            </a:r>
          </a:p>
          <a:p>
            <a:r>
              <a:rPr lang="en-US" sz="1200" kern="1200" baseline="0" dirty="0" smtClean="0">
                <a:solidFill>
                  <a:schemeClr val="tx1"/>
                </a:solidFill>
                <a:latin typeface="+mn-lt"/>
                <a:ea typeface="+mn-ea"/>
                <a:cs typeface="+mn-cs"/>
              </a:rPr>
              <a:t>In this section we are focusing on areas of organizational </a:t>
            </a:r>
            <a:r>
              <a:rPr lang="en-US" sz="1200" kern="1200" baseline="0" dirty="0" err="1" smtClean="0">
                <a:solidFill>
                  <a:schemeClr val="tx1"/>
                </a:solidFill>
                <a:latin typeface="+mn-lt"/>
                <a:ea typeface="+mn-ea"/>
                <a:cs typeface="+mn-cs"/>
              </a:rPr>
              <a:t>behviour</a:t>
            </a:r>
            <a:r>
              <a:rPr lang="en-US" sz="1200" kern="1200" baseline="0" dirty="0" smtClean="0">
                <a:solidFill>
                  <a:schemeClr val="tx1"/>
                </a:solidFill>
                <a:latin typeface="+mn-lt"/>
                <a:ea typeface="+mn-ea"/>
                <a:cs typeface="+mn-cs"/>
              </a:rPr>
              <a:t> where knowledge of emotions may be considered helpful. These areas include selection, decision making, motivation, leadership ,mentoring and </a:t>
            </a:r>
            <a:r>
              <a:rPr lang="en-US" sz="1200" kern="1200" baseline="0" dirty="0" err="1" smtClean="0">
                <a:solidFill>
                  <a:schemeClr val="tx1"/>
                </a:solidFill>
                <a:latin typeface="+mn-lt"/>
                <a:ea typeface="+mn-ea"/>
                <a:cs typeface="+mn-cs"/>
              </a:rPr>
              <a:t>counselling</a:t>
            </a:r>
            <a:r>
              <a:rPr lang="en-US" sz="1200" kern="1200" baseline="0" dirty="0" smtClean="0">
                <a:solidFill>
                  <a:schemeClr val="tx1"/>
                </a:solidFill>
                <a:latin typeface="+mn-lt"/>
                <a:ea typeface="+mn-ea"/>
                <a:cs typeface="+mn-cs"/>
              </a:rPr>
              <a:t>, conflict management and negotiation, stress management and organizational commitment . Emotional Intelligence (EI) is basically using emotions intelligently for obtaining positive personal and organizational outcomes.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Psychologists are employed to develop competency models for identifying likely star performers.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analysed</a:t>
            </a:r>
            <a:r>
              <a:rPr lang="en-US" sz="1200" kern="1200" baseline="0" dirty="0" smtClean="0">
                <a:solidFill>
                  <a:schemeClr val="tx1"/>
                </a:solidFill>
                <a:latin typeface="+mn-lt"/>
                <a:ea typeface="+mn-ea"/>
                <a:cs typeface="+mn-cs"/>
              </a:rPr>
              <a:t> 188 such competency models with the objective to indemnify which competencies impacted performance and to what extent in leadership positions . He found El competencies like ability to work with others, effectiveness in leading change effort etc. were twice as important as other competencies in cognitive or technical areas. He also found that sales persons with high EI at the Metropolitan Life Insurance Company were better able to overcome bad sales days, recovered more easily from rejection and changed their jobs less frequently. In a study at Bell Lab, scientists were asked to identify star performers from amongst their colleagues. It was found that identified star performers were better on ability of relating with others. Another study with air force recruiters also revealed that high performers had higher El competencies.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further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that EI becomes more crucial at the senior levels of management as 90 per cent of difference in star and average performers profile were attributable to EI competencies. </a:t>
            </a:r>
          </a:p>
          <a:p>
            <a:r>
              <a:rPr lang="en-US" sz="1200" kern="1200" baseline="0" dirty="0" smtClean="0">
                <a:solidFill>
                  <a:schemeClr val="tx1"/>
                </a:solidFill>
                <a:latin typeface="+mn-lt"/>
                <a:ea typeface="+mn-ea"/>
                <a:cs typeface="+mn-cs"/>
              </a:rPr>
              <a:t>Keeping these evidences in mind EI deserves the attentions of selector particularly in those areas where interpersonal interactions are critical for job performance.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Psychologists are employed to develop competency models for identifying likely star performers.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analysed</a:t>
            </a:r>
            <a:r>
              <a:rPr lang="en-US" sz="1200" kern="1200" baseline="0" dirty="0" smtClean="0">
                <a:solidFill>
                  <a:schemeClr val="tx1"/>
                </a:solidFill>
                <a:latin typeface="+mn-lt"/>
                <a:ea typeface="+mn-ea"/>
                <a:cs typeface="+mn-cs"/>
              </a:rPr>
              <a:t> 188 such competency models with the objective to indemnify which competencies impacted performance and to what extent in leadership positions . He found El competencies like ability to work with others, effectiveness in leading change effort etc. were twice as important as other competencies in cognitive or technical areas. He also found that sales persons with high EI at the Metropolitan Life Insurance Company were better able to overcome bad sales days, recovered more easily from rejection and changed their jobs less frequently. In a study at Bell Lab, scientists were asked to identify star performers from amongst their colleagues. It was found that identified star performers were better on ability of relating with others. Another study with air force recruiters also revealed that high performers had higher El competencies.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further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that EI becomes more crucial at the senior levels of management as 90 per cent of difference in star and average performers profile were attributable to EI competencies. </a:t>
            </a:r>
          </a:p>
          <a:p>
            <a:r>
              <a:rPr lang="en-US" sz="1200" kern="1200" baseline="0" dirty="0" smtClean="0">
                <a:solidFill>
                  <a:schemeClr val="tx1"/>
                </a:solidFill>
                <a:latin typeface="+mn-lt"/>
                <a:ea typeface="+mn-ea"/>
                <a:cs typeface="+mn-cs"/>
              </a:rPr>
              <a:t>Keeping these evidences in mind EI deserves the attentions of selector particularly in those areas where interpersonal interactions are critical for job performance.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Decision Making </a:t>
            </a:r>
          </a:p>
          <a:p>
            <a:r>
              <a:rPr lang="en-US" sz="1200" kern="1200" baseline="0" dirty="0" smtClean="0">
                <a:solidFill>
                  <a:schemeClr val="tx1"/>
                </a:solidFill>
                <a:latin typeface="+mn-lt"/>
                <a:ea typeface="+mn-ea"/>
                <a:cs typeface="+mn-cs"/>
              </a:rPr>
              <a:t>Traditionally rationality was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in organizational decision making. But the reality is </a:t>
            </a:r>
            <a:r>
              <a:rPr lang="en-US" sz="1200" kern="1200" baseline="0" dirty="0" err="1" smtClean="0">
                <a:solidFill>
                  <a:schemeClr val="tx1"/>
                </a:solidFill>
                <a:latin typeface="+mn-lt"/>
                <a:ea typeface="+mn-ea"/>
                <a:cs typeface="+mn-cs"/>
              </a:rPr>
              <a:t>somethings</a:t>
            </a:r>
            <a:r>
              <a:rPr lang="en-US" sz="1200" kern="1200" baseline="0" dirty="0" smtClean="0">
                <a:solidFill>
                  <a:schemeClr val="tx1"/>
                </a:solidFill>
                <a:latin typeface="+mn-lt"/>
                <a:ea typeface="+mn-ea"/>
                <a:cs typeface="+mn-cs"/>
              </a:rPr>
              <a:t> else. Organizations lacking resources, time and problems are not always amenable to rational problem solving. If there is no precedent, and uncertainty is high, there is no meaningful data to bank upon and there can be many possible alternatives, decision makers use gut feeling and intuition for arriving at a particular decisions. Extreme degree of positive or negative emotions can interfere with decision making process. EI competencies like self regulation, and empathy may positively influence decision making as people with such competencies are sensitive to environmental cues and don't get upset easily under adverse circumstances.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Decision Making </a:t>
            </a:r>
          </a:p>
          <a:p>
            <a:r>
              <a:rPr lang="en-US" sz="1200" kern="1200" baseline="0" dirty="0" smtClean="0">
                <a:solidFill>
                  <a:schemeClr val="tx1"/>
                </a:solidFill>
                <a:latin typeface="+mn-lt"/>
                <a:ea typeface="+mn-ea"/>
                <a:cs typeface="+mn-cs"/>
              </a:rPr>
              <a:t>Traditionally rationality was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in organizational decision making. But the reality is </a:t>
            </a:r>
            <a:r>
              <a:rPr lang="en-US" sz="1200" kern="1200" baseline="0" dirty="0" err="1" smtClean="0">
                <a:solidFill>
                  <a:schemeClr val="tx1"/>
                </a:solidFill>
                <a:latin typeface="+mn-lt"/>
                <a:ea typeface="+mn-ea"/>
                <a:cs typeface="+mn-cs"/>
              </a:rPr>
              <a:t>somethings</a:t>
            </a:r>
            <a:r>
              <a:rPr lang="en-US" sz="1200" kern="1200" baseline="0" dirty="0" smtClean="0">
                <a:solidFill>
                  <a:schemeClr val="tx1"/>
                </a:solidFill>
                <a:latin typeface="+mn-lt"/>
                <a:ea typeface="+mn-ea"/>
                <a:cs typeface="+mn-cs"/>
              </a:rPr>
              <a:t> else. Organizations lacking resources, time and problems are not always amenable to rational problem solving. If there is no precedent, and uncertainty is high, there is no meaningful data to bank upon and there can be many possible alternatives, decision makers use gut feeling and intuition for arriving at a particular decisions. Extreme degree of positive or negative emotions can interfere with decision making process. EI competencies like self regulation, and empathy may positively influence decision making as people with such competencies are sensitive to environmental cues and don't get upset easily under adverse circumstances.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Motivation</a:t>
            </a:r>
            <a:r>
              <a:rPr lang="en-US" b="1" dirty="0" smtClean="0"/>
              <a:t> </a:t>
            </a:r>
          </a:p>
          <a:p>
            <a:r>
              <a:rPr lang="en-US" sz="1200" kern="1200" baseline="0" dirty="0" smtClean="0">
                <a:solidFill>
                  <a:schemeClr val="tx1"/>
                </a:solidFill>
                <a:latin typeface="+mn-lt"/>
                <a:ea typeface="+mn-ea"/>
                <a:cs typeface="+mn-cs"/>
              </a:rPr>
              <a:t>Emotions and motivation belong to the same family of psychological process. Both involve experience of excitement, energy and goal directed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Motivation is also an integral part of EI competencies. Persons high on this ability constantly strive to cross the levels of excellence set by themselves. They are optimistic and committed to organization ideals. Their self esteem gets affected on the basis of their performance and contribution to organization. If we are able to understand what excites whom, we can motivate people if we can supply the incentives required to satisfy the excitement. Cognitive motivational theories presume rational and calculative nature of human being which may not always be true. Many people get so submersed in their jobs, that jobs become their identity. They slog beyond the call of duty without any extra extrinsic rewards. Behaviors like working continuously overnight, taking challenge to break the records, or conquering the Everest can be examples of emotionally driven motivation.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Leadership, Mentoring and Counseling </a:t>
            </a:r>
          </a:p>
          <a:p>
            <a:r>
              <a:rPr lang="en-US" sz="1200" kern="1200" baseline="0" dirty="0" smtClean="0">
                <a:solidFill>
                  <a:schemeClr val="tx1"/>
                </a:solidFill>
                <a:latin typeface="+mn-lt"/>
                <a:ea typeface="+mn-ea"/>
                <a:cs typeface="+mn-cs"/>
              </a:rPr>
              <a:t>Ability to lead, mentor and counsel others is fundamental part of leadership role. Emotional expression, particularly, enthusiasm, trust, empathy and compassion is critical to leadership role. Empathy and social skills component of EI supports this role. The two articles of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published in Harvard Business Review in 1998 and 2000 deal with the subjects of What makes a leader? and Leadership that gets result in detail. The essence of the two papers is that people with high EI are more likely to be successful in leadership positions and leaders have got a variety of options in terms of leadership styles and they need to choose which style will suit which situation and no style is inherently good or bad. Real life examples of leadership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can be seen in </a:t>
            </a:r>
            <a:r>
              <a:rPr lang="en-US" sz="1200" kern="1200" baseline="0" dirty="0" err="1" smtClean="0">
                <a:solidFill>
                  <a:schemeClr val="tx1"/>
                </a:solidFill>
                <a:latin typeface="+mn-lt"/>
                <a:ea typeface="+mn-ea"/>
                <a:cs typeface="+mn-cs"/>
              </a:rPr>
              <a:t>Laloo</a:t>
            </a:r>
            <a:r>
              <a:rPr lang="en-US" sz="1200" kern="1200" baseline="0" dirty="0" smtClean="0">
                <a:solidFill>
                  <a:schemeClr val="tx1"/>
                </a:solidFill>
                <a:latin typeface="+mn-lt"/>
                <a:ea typeface="+mn-ea"/>
                <a:cs typeface="+mn-cs"/>
              </a:rPr>
              <a:t> Prasad </a:t>
            </a:r>
            <a:r>
              <a:rPr lang="en-US" sz="1200" kern="1200" baseline="0" dirty="0" err="1" smtClean="0">
                <a:solidFill>
                  <a:schemeClr val="tx1"/>
                </a:solidFill>
                <a:latin typeface="+mn-lt"/>
                <a:ea typeface="+mn-ea"/>
                <a:cs typeface="+mn-cs"/>
              </a:rPr>
              <a:t>Yadav</a:t>
            </a:r>
            <a:r>
              <a:rPr lang="en-US" sz="1200" kern="1200" baseline="0" dirty="0" smtClean="0">
                <a:solidFill>
                  <a:schemeClr val="tx1"/>
                </a:solidFill>
                <a:latin typeface="+mn-lt"/>
                <a:ea typeface="+mn-ea"/>
                <a:cs typeface="+mn-cs"/>
              </a:rPr>
              <a:t> who identifies with the need of masses and expresses emotions that resonates with the emotions of masses thus influences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masses. Corporate executives, who do not </a:t>
            </a:r>
            <a:r>
              <a:rPr lang="en-US" sz="1200" kern="1200" baseline="0" dirty="0" err="1" smtClean="0">
                <a:solidFill>
                  <a:schemeClr val="tx1"/>
                </a:solidFill>
                <a:latin typeface="+mn-lt"/>
                <a:ea typeface="+mn-ea"/>
                <a:cs typeface="+mn-cs"/>
              </a:rPr>
              <a:t>empathise</a:t>
            </a:r>
            <a:r>
              <a:rPr lang="en-US" sz="1200" kern="1200" baseline="0" dirty="0" smtClean="0">
                <a:solidFill>
                  <a:schemeClr val="tx1"/>
                </a:solidFill>
                <a:latin typeface="+mn-lt"/>
                <a:ea typeface="+mn-ea"/>
                <a:cs typeface="+mn-cs"/>
              </a:rPr>
              <a:t> with the sentiments of employees, rarely win unflinching support of their people. </a:t>
            </a:r>
            <a:r>
              <a:rPr lang="en-US" sz="1200" kern="1200" baseline="0" dirty="0" err="1" smtClean="0">
                <a:solidFill>
                  <a:schemeClr val="tx1"/>
                </a:solidFill>
                <a:latin typeface="+mn-lt"/>
                <a:ea typeface="+mn-ea"/>
                <a:cs typeface="+mn-cs"/>
              </a:rPr>
              <a:t>Counselling</a:t>
            </a:r>
            <a:r>
              <a:rPr lang="en-US" sz="1200" kern="1200" baseline="0" dirty="0" smtClean="0">
                <a:solidFill>
                  <a:schemeClr val="tx1"/>
                </a:solidFill>
                <a:latin typeface="+mn-lt"/>
                <a:ea typeface="+mn-ea"/>
                <a:cs typeface="+mn-cs"/>
              </a:rPr>
              <a:t> and mentoring both include the process of communication, listening and joint problem solving. At practice both are used as a vehicles of human resource development consisting of confidence and competence building measures. In both the processes empathy, rapport building and high degree of emotional maturity are required. Mentors, leaders and </a:t>
            </a:r>
            <a:r>
              <a:rPr lang="en-US" sz="1200" kern="1200" baseline="0" dirty="0" err="1" smtClean="0">
                <a:solidFill>
                  <a:schemeClr val="tx1"/>
                </a:solidFill>
                <a:latin typeface="+mn-lt"/>
                <a:ea typeface="+mn-ea"/>
                <a:cs typeface="+mn-cs"/>
              </a:rPr>
              <a:t>counsellors</a:t>
            </a:r>
            <a:r>
              <a:rPr lang="en-US" sz="1200" kern="1200" baseline="0" dirty="0" smtClean="0">
                <a:solidFill>
                  <a:schemeClr val="tx1"/>
                </a:solidFill>
                <a:latin typeface="+mn-lt"/>
                <a:ea typeface="+mn-ea"/>
                <a:cs typeface="+mn-cs"/>
              </a:rPr>
              <a:t> evoke emotions, enthuse and encourage others and elicit positive response. All presidential candidates in US are therefore coached for displaying enthusiasm at various meetings is just one case in point to show role of emotions in leadership process.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32</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Leadership, Mentoring and Counseling </a:t>
            </a:r>
          </a:p>
          <a:p>
            <a:r>
              <a:rPr lang="en-US" sz="1200" kern="1200" baseline="0" dirty="0" smtClean="0">
                <a:solidFill>
                  <a:schemeClr val="tx1"/>
                </a:solidFill>
                <a:latin typeface="+mn-lt"/>
                <a:ea typeface="+mn-ea"/>
                <a:cs typeface="+mn-cs"/>
              </a:rPr>
              <a:t>Ability to lead, mentor and counsel others is fundamental part of leadership role. Emotional expression, particularly, enthusiasm, trust, empathy and compassion is critical to leadership role. Empathy and social skills component of EI supports this role. The two articles of </a:t>
            </a:r>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published in Harvard Business Review in 1998 and 2000 deal with the subjects of What makes a leader? and Leadership that gets result in detail. The essence of the two papers is that people with high EI are more likely to be successful in leadership positions and leaders have got a variety of options in terms of leadership styles and they need to choose which style will suit which situation and no style is inherently good or bad. Real life examples of leadership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can be seen in </a:t>
            </a:r>
            <a:r>
              <a:rPr lang="en-US" sz="1200" kern="1200" baseline="0" dirty="0" err="1" smtClean="0">
                <a:solidFill>
                  <a:schemeClr val="tx1"/>
                </a:solidFill>
                <a:latin typeface="+mn-lt"/>
                <a:ea typeface="+mn-ea"/>
                <a:cs typeface="+mn-cs"/>
              </a:rPr>
              <a:t>Laloo</a:t>
            </a:r>
            <a:r>
              <a:rPr lang="en-US" sz="1200" kern="1200" baseline="0" dirty="0" smtClean="0">
                <a:solidFill>
                  <a:schemeClr val="tx1"/>
                </a:solidFill>
                <a:latin typeface="+mn-lt"/>
                <a:ea typeface="+mn-ea"/>
                <a:cs typeface="+mn-cs"/>
              </a:rPr>
              <a:t> Prasad </a:t>
            </a:r>
            <a:r>
              <a:rPr lang="en-US" sz="1200" kern="1200" baseline="0" dirty="0" err="1" smtClean="0">
                <a:solidFill>
                  <a:schemeClr val="tx1"/>
                </a:solidFill>
                <a:latin typeface="+mn-lt"/>
                <a:ea typeface="+mn-ea"/>
                <a:cs typeface="+mn-cs"/>
              </a:rPr>
              <a:t>Yadav</a:t>
            </a:r>
            <a:r>
              <a:rPr lang="en-US" sz="1200" kern="1200" baseline="0" dirty="0" smtClean="0">
                <a:solidFill>
                  <a:schemeClr val="tx1"/>
                </a:solidFill>
                <a:latin typeface="+mn-lt"/>
                <a:ea typeface="+mn-ea"/>
                <a:cs typeface="+mn-cs"/>
              </a:rPr>
              <a:t> who identifies with the need of masses and expresses emotions that resonates with the emotions of masses thus influences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masses. Corporate executives, who do not </a:t>
            </a:r>
            <a:r>
              <a:rPr lang="en-US" sz="1200" kern="1200" baseline="0" dirty="0" err="1" smtClean="0">
                <a:solidFill>
                  <a:schemeClr val="tx1"/>
                </a:solidFill>
                <a:latin typeface="+mn-lt"/>
                <a:ea typeface="+mn-ea"/>
                <a:cs typeface="+mn-cs"/>
              </a:rPr>
              <a:t>empathise</a:t>
            </a:r>
            <a:r>
              <a:rPr lang="en-US" sz="1200" kern="1200" baseline="0" dirty="0" smtClean="0">
                <a:solidFill>
                  <a:schemeClr val="tx1"/>
                </a:solidFill>
                <a:latin typeface="+mn-lt"/>
                <a:ea typeface="+mn-ea"/>
                <a:cs typeface="+mn-cs"/>
              </a:rPr>
              <a:t> with the sentiments of employees, rarely win unflinching support of their people. </a:t>
            </a:r>
            <a:r>
              <a:rPr lang="en-US" sz="1200" kern="1200" baseline="0" dirty="0" err="1" smtClean="0">
                <a:solidFill>
                  <a:schemeClr val="tx1"/>
                </a:solidFill>
                <a:latin typeface="+mn-lt"/>
                <a:ea typeface="+mn-ea"/>
                <a:cs typeface="+mn-cs"/>
              </a:rPr>
              <a:t>Counselling</a:t>
            </a:r>
            <a:r>
              <a:rPr lang="en-US" sz="1200" kern="1200" baseline="0" dirty="0" smtClean="0">
                <a:solidFill>
                  <a:schemeClr val="tx1"/>
                </a:solidFill>
                <a:latin typeface="+mn-lt"/>
                <a:ea typeface="+mn-ea"/>
                <a:cs typeface="+mn-cs"/>
              </a:rPr>
              <a:t> and mentoring both include the process of communication, listening and joint problem solving. At practice both are used as a vehicles of human resource development consisting of confidence and competence building measures. In both the processes empathy, rapport building and high degree of emotional maturity are required. Mentors, leaders and </a:t>
            </a:r>
            <a:r>
              <a:rPr lang="en-US" sz="1200" kern="1200" baseline="0" dirty="0" err="1" smtClean="0">
                <a:solidFill>
                  <a:schemeClr val="tx1"/>
                </a:solidFill>
                <a:latin typeface="+mn-lt"/>
                <a:ea typeface="+mn-ea"/>
                <a:cs typeface="+mn-cs"/>
              </a:rPr>
              <a:t>counsellors</a:t>
            </a:r>
            <a:r>
              <a:rPr lang="en-US" sz="1200" kern="1200" baseline="0" dirty="0" smtClean="0">
                <a:solidFill>
                  <a:schemeClr val="tx1"/>
                </a:solidFill>
                <a:latin typeface="+mn-lt"/>
                <a:ea typeface="+mn-ea"/>
                <a:cs typeface="+mn-cs"/>
              </a:rPr>
              <a:t> evoke emotions, enthuse and encourage others and elicit positive response. All presidential candidates in US are therefore coached for displaying enthusiasm at various meetings is just one case in point to show role of emotions in leadership process.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33</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Conflict Management and Negotiations </a:t>
            </a:r>
          </a:p>
          <a:p>
            <a:r>
              <a:rPr lang="en-US" sz="1200" kern="1200" baseline="0" dirty="0" smtClean="0">
                <a:solidFill>
                  <a:schemeClr val="tx1"/>
                </a:solidFill>
                <a:latin typeface="+mn-lt"/>
                <a:ea typeface="+mn-ea"/>
                <a:cs typeface="+mn-cs"/>
              </a:rPr>
              <a:t>Conflicts and negotiations are vexed with emotional overtones. Managers who are uncomfortable in dealing with their own emotions as well as emotions of others may find it difficult to resolve interpersonal conflicts and avoid approaching negotiation tables if issues involved are of emotional nature. Mangers if want to deal with conflicts successfully fist they need to confront on emotional issues. Once the hurt egos are dealt, task and information related conflicts can be resolved easily.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Conflict Management and Negotiations </a:t>
            </a:r>
          </a:p>
          <a:p>
            <a:r>
              <a:rPr lang="en-US" sz="1200" kern="1200" baseline="0" dirty="0" smtClean="0">
                <a:solidFill>
                  <a:schemeClr val="tx1"/>
                </a:solidFill>
                <a:latin typeface="+mn-lt"/>
                <a:ea typeface="+mn-ea"/>
                <a:cs typeface="+mn-cs"/>
              </a:rPr>
              <a:t>Conflicts and negotiations are vexed with emotional overtones. Managers who are uncomfortable in dealing with their own emotions as well as emotions of others may find it difficult to resolve interpersonal conflicts and avoid approaching negotiation tables if issues involved are of emotional nature. Mangers if want to deal with conflicts successfully fist they need to confront on emotional issues. Once the hurt egos are dealt, task and information related conflicts can be resolved easily.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It is not easy to define emotion as it is many things at once. Three terms have been used interchangeably, affect, emotion and mood in day-to-day interaction. Let us understand the three terms and their interrelationship. </a:t>
            </a:r>
            <a:r>
              <a:rPr lang="en-US" sz="1200" i="1" kern="1200" baseline="0" dirty="0" smtClean="0">
                <a:solidFill>
                  <a:schemeClr val="tx1"/>
                </a:solidFill>
                <a:latin typeface="+mn-lt"/>
                <a:ea typeface="+mn-ea"/>
                <a:cs typeface="+mn-cs"/>
              </a:rPr>
              <a:t>Affect is an all inclusive term covering a broad range of feelings that people experience. It includes both emotions and moods. Emotions are feelings experienced towards an object, person or event that create readiness. Moods are unfocused, relatively mild feelings that exist as background to our daily experiences and lacks contextual stimulus.</a:t>
            </a:r>
          </a:p>
          <a:p>
            <a:endParaRPr lang="en-US" dirty="0" smtClean="0"/>
          </a:p>
          <a:p>
            <a:endParaRPr lang="en-US" dirty="0" smtClean="0"/>
          </a:p>
          <a:p>
            <a:r>
              <a:rPr lang="en-US" sz="1200" kern="1200" baseline="0" dirty="0" smtClean="0">
                <a:solidFill>
                  <a:schemeClr val="tx1"/>
                </a:solidFill>
                <a:latin typeface="+mn-lt"/>
                <a:ea typeface="+mn-ea"/>
                <a:cs typeface="+mn-cs"/>
              </a:rPr>
              <a:t>Figure 1 depicts the relationship between emotion and mood on two dimensions, intensity of feelings and specificity of context or stimulus. It also suggests that emotions may transform into mood if we lose focus or context. For example Deepak makes a presentation on a new product before senior colleagues. His presentation is highly appreciated; he experiences positive emotions towards his colleagues (Specific persons). Once Deepak comes out of meeting he feels good and subsequently he meets his old friend who has visited him after more than ten years and both share a lot of positive memories. Deepak is visibly in high spirit through out the day and high spiritedness is manifested in other situations which can not be attributed any single event. Deepak's positive affective state can be termed as positive mood.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related term gaining importance in organizational behaviour is </a:t>
            </a:r>
            <a:r>
              <a:rPr lang="en-US" sz="1200" i="1" kern="1200" baseline="0" dirty="0" smtClean="0">
                <a:solidFill>
                  <a:schemeClr val="tx1"/>
                </a:solidFill>
                <a:latin typeface="+mn-lt"/>
                <a:ea typeface="+mn-ea"/>
                <a:cs typeface="+mn-cs"/>
              </a:rPr>
              <a:t>emotional labour . Traditionally, every employee is expected to expend physical and intellectual labour by putting their body and cognitive abilities on job. But nowadays employees are also expected to undertake some amount of emotional labour. Here employee are expected to express organizationally required emotions during interpersonal dealings. The concept of emotional labour was originally developed in the context of service profession. For example, airline flight attendants are expected to greet passengers and customer service agent to be polite and courteous. Today the concept of emotional labour seems to be relevant in all profession. A lawyer would like impress her client; and as a manager, one  </a:t>
            </a:r>
            <a:r>
              <a:rPr lang="en-US" sz="1200" kern="1200" baseline="0" dirty="0" smtClean="0">
                <a:solidFill>
                  <a:schemeClr val="tx1"/>
                </a:solidFill>
                <a:latin typeface="+mn-lt"/>
                <a:ea typeface="+mn-ea"/>
                <a:cs typeface="+mn-cs"/>
              </a:rPr>
              <a:t>would like to be courteous to ones colleagues; doctor would have full cooperation of her team by putting in emotional labour. Specifically emotional labour refers to </a:t>
            </a:r>
            <a:r>
              <a:rPr lang="en-US" sz="1200" i="1" kern="1200" baseline="0" dirty="0" smtClean="0">
                <a:solidFill>
                  <a:schemeClr val="tx1"/>
                </a:solidFill>
                <a:latin typeface="+mn-lt"/>
                <a:ea typeface="+mn-ea"/>
                <a:cs typeface="+mn-cs"/>
              </a:rPr>
              <a:t>:the effort, planning, and control needed to express organizationally desired emotions during interpersonal transactions. Here it is appropriate to differentiate between felt emotions that are individual's actual emotions. On the other hand, displayed emotions are those emotions that are organizationally required and assumed appropriate in a given job situation. They are not inner experience, they are learned. Key point here is to understand most often displayed emotions are different than experienced emotions and if people fail realize this they may land into interpersonal difficulties. For example, you may have come across many flight attendants who sport pleasant face before you as if they are very pleasant and helpful, but their non verbal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and body language don't support such feelings. In fact in emotional labour, employees practice self regulation which is a part of emotional intelligence. We shall discuss about emotional intelligence in detail in section 8.7.</a:t>
            </a:r>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Management of Stress and Deviant </a:t>
            </a:r>
            <a:r>
              <a:rPr lang="en-US" sz="1200" b="1" kern="1200" baseline="0" dirty="0" err="1" smtClean="0">
                <a:solidFill>
                  <a:schemeClr val="tx1"/>
                </a:solidFill>
                <a:latin typeface="+mn-lt"/>
                <a:ea typeface="+mn-ea"/>
                <a:cs typeface="+mn-cs"/>
              </a:rPr>
              <a:t>Behaviour</a:t>
            </a:r>
            <a:r>
              <a:rPr lang="en-US" sz="1200" b="1"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Stress is an emotional response. Similarly, deviant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employees like social loafing, intentional underperformance, late coming, producing scrap, sabotage activity, stealing company property, personal aggression etc. are consequence of arousal of negative emotions. If an employee feels that he has not been rewarded inequitably keeping his contributions in mind, such deviant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may be one of the responses. Company need to conduct periodic satisfaction survey to sense the pulse of workforce and try to remove irritants from work place which trigger deviant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Sound grievance procedure and </a:t>
            </a:r>
            <a:r>
              <a:rPr lang="en-US" sz="1200" kern="1200" baseline="0" dirty="0" err="1" smtClean="0">
                <a:solidFill>
                  <a:schemeClr val="tx1"/>
                </a:solidFill>
                <a:latin typeface="+mn-lt"/>
                <a:ea typeface="+mn-ea"/>
                <a:cs typeface="+mn-cs"/>
              </a:rPr>
              <a:t>counselling</a:t>
            </a:r>
            <a:r>
              <a:rPr lang="en-US" sz="1200" kern="1200" baseline="0" dirty="0" smtClean="0">
                <a:solidFill>
                  <a:schemeClr val="tx1"/>
                </a:solidFill>
                <a:latin typeface="+mn-lt"/>
                <a:ea typeface="+mn-ea"/>
                <a:cs typeface="+mn-cs"/>
              </a:rPr>
              <a:t> opportunities may help reducing deviant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Deviant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or stress can be </a:t>
            </a:r>
            <a:r>
              <a:rPr lang="en-US" sz="1200" kern="1200" baseline="0" dirty="0" err="1" smtClean="0">
                <a:solidFill>
                  <a:schemeClr val="tx1"/>
                </a:solidFill>
                <a:latin typeface="+mn-lt"/>
                <a:ea typeface="+mn-ea"/>
                <a:cs typeface="+mn-cs"/>
              </a:rPr>
              <a:t>conceptualised</a:t>
            </a:r>
            <a:r>
              <a:rPr lang="en-US" sz="1200" kern="1200" baseline="0" dirty="0" smtClean="0">
                <a:solidFill>
                  <a:schemeClr val="tx1"/>
                </a:solidFill>
                <a:latin typeface="+mn-lt"/>
                <a:ea typeface="+mn-ea"/>
                <a:cs typeface="+mn-cs"/>
              </a:rPr>
              <a:t> as right response where employee shows sign of deviance. Herbert </a:t>
            </a:r>
            <a:r>
              <a:rPr lang="en-US" sz="1200" kern="1200" baseline="0" dirty="0" err="1" smtClean="0">
                <a:solidFill>
                  <a:schemeClr val="tx1"/>
                </a:solidFill>
                <a:latin typeface="+mn-lt"/>
                <a:ea typeface="+mn-ea"/>
                <a:cs typeface="+mn-cs"/>
              </a:rPr>
              <a:t>Bension</a:t>
            </a:r>
            <a:r>
              <a:rPr lang="en-US" sz="1200" kern="1200" baseline="0" dirty="0" smtClean="0">
                <a:solidFill>
                  <a:schemeClr val="tx1"/>
                </a:solidFill>
                <a:latin typeface="+mn-lt"/>
                <a:ea typeface="+mn-ea"/>
                <a:cs typeface="+mn-cs"/>
              </a:rPr>
              <a:t>-a Harvard medical practitioner advocated to elicit relaxation response through regular practice of sitting at quiet place with passive attitude and breathe deeply while concentrating on single syllable word like one or God. Relaxation response is an antithesis of right response </a:t>
            </a:r>
            <a:r>
              <a:rPr lang="en-US" sz="1200" kern="1200" baseline="0" dirty="0" err="1" smtClean="0">
                <a:solidFill>
                  <a:schemeClr val="tx1"/>
                </a:solidFill>
                <a:latin typeface="+mn-lt"/>
                <a:ea typeface="+mn-ea"/>
                <a:cs typeface="+mn-cs"/>
              </a:rPr>
              <a:t>charised</a:t>
            </a:r>
            <a:r>
              <a:rPr lang="en-US" sz="1200" kern="1200" baseline="0" dirty="0" smtClean="0">
                <a:solidFill>
                  <a:schemeClr val="tx1"/>
                </a:solidFill>
                <a:latin typeface="+mn-lt"/>
                <a:ea typeface="+mn-ea"/>
                <a:cs typeface="+mn-cs"/>
              </a:rPr>
              <a:t> by lowering of blood pressure and tension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err="1" smtClean="0">
                <a:solidFill>
                  <a:schemeClr val="tx1"/>
                </a:solidFill>
                <a:latin typeface="+mn-lt"/>
                <a:ea typeface="+mn-ea"/>
                <a:cs typeface="+mn-cs"/>
              </a:rPr>
              <a:t>Organisational</a:t>
            </a:r>
            <a:r>
              <a:rPr lang="en-US" sz="1200" b="1" kern="1200" baseline="0" dirty="0" smtClean="0">
                <a:solidFill>
                  <a:schemeClr val="tx1"/>
                </a:solidFill>
                <a:latin typeface="+mn-lt"/>
                <a:ea typeface="+mn-ea"/>
                <a:cs typeface="+mn-cs"/>
              </a:rPr>
              <a:t> Commitment </a:t>
            </a:r>
          </a:p>
          <a:p>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commitment refers to the degree to which an employee identifies with a particular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and its goals and wishes to maintain membership in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This kind of commitment has a component of affective commitment. People with high affective commitment feel aroused seeing the logo of their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They feel proud to be part of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They would like to defend the acts of their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if that is </a:t>
            </a:r>
            <a:r>
              <a:rPr lang="en-US" sz="1200" kern="1200" baseline="0" dirty="0" err="1" smtClean="0">
                <a:solidFill>
                  <a:schemeClr val="tx1"/>
                </a:solidFill>
                <a:latin typeface="+mn-lt"/>
                <a:ea typeface="+mn-ea"/>
                <a:cs typeface="+mn-cs"/>
              </a:rPr>
              <a:t>criticised</a:t>
            </a:r>
            <a:r>
              <a:rPr lang="en-US" sz="1200" kern="1200" baseline="0" dirty="0" smtClean="0">
                <a:solidFill>
                  <a:schemeClr val="tx1"/>
                </a:solidFill>
                <a:latin typeface="+mn-lt"/>
                <a:ea typeface="+mn-ea"/>
                <a:cs typeface="+mn-cs"/>
              </a:rPr>
              <a:t> by an outsider. Managers strive to arouse such kind of emotion among employees as such emotion is found to be positively related with performance.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37</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Emotional Intelligence and Emotional Labour </a:t>
            </a:r>
          </a:p>
          <a:p>
            <a:r>
              <a:rPr lang="en-US" sz="1200" kern="1200" baseline="0" dirty="0" smtClean="0">
                <a:solidFill>
                  <a:schemeClr val="tx1"/>
                </a:solidFill>
                <a:latin typeface="+mn-lt"/>
                <a:ea typeface="+mn-ea"/>
                <a:cs typeface="+mn-cs"/>
              </a:rPr>
              <a:t>We have discussed that EI have to be applied to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issues in order to be effective at work. Without the application of emotional self regulation,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may become arena of emotional battle like anger, frustration, jealousy, disgust, sadness, hostility, joy, excitement and screaming all over the place.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norms and social norms actually regulate expression of emotions. EI training proceeds on the premises that people if desire and put requisite efforts can learn EI competencies. And a logical extension can be made once equipped EI competencies, i.e., people can display </a:t>
            </a:r>
            <a:r>
              <a:rPr lang="en-US" sz="1200" kern="1200" baseline="0" dirty="0" err="1" smtClean="0">
                <a:solidFill>
                  <a:schemeClr val="tx1"/>
                </a:solidFill>
                <a:latin typeface="+mn-lt"/>
                <a:ea typeface="+mn-ea"/>
                <a:cs typeface="+mn-cs"/>
              </a:rPr>
              <a:t>organisationally</a:t>
            </a:r>
            <a:r>
              <a:rPr lang="en-US" sz="1200" kern="1200" baseline="0" dirty="0" smtClean="0">
                <a:solidFill>
                  <a:schemeClr val="tx1"/>
                </a:solidFill>
                <a:latin typeface="+mn-lt"/>
                <a:ea typeface="+mn-ea"/>
                <a:cs typeface="+mn-cs"/>
              </a:rPr>
              <a:t> desired emotions spontaneously. Hence emotional labour producing stress till yesterday may become a </a:t>
            </a:r>
            <a:r>
              <a:rPr lang="en-US" sz="1200" kern="1200" baseline="0" dirty="0" err="1" smtClean="0">
                <a:solidFill>
                  <a:schemeClr val="tx1"/>
                </a:solidFill>
                <a:latin typeface="+mn-lt"/>
                <a:ea typeface="+mn-ea"/>
                <a:cs typeface="+mn-cs"/>
              </a:rPr>
              <a:t>behviour</a:t>
            </a:r>
            <a:r>
              <a:rPr lang="en-US" sz="1200" kern="1200" baseline="0" dirty="0" smtClean="0">
                <a:solidFill>
                  <a:schemeClr val="tx1"/>
                </a:solidFill>
                <a:latin typeface="+mn-lt"/>
                <a:ea typeface="+mn-ea"/>
                <a:cs typeface="+mn-cs"/>
              </a:rPr>
              <a:t> under employee's control. Such people may undertake emotional labour without much difficulty. However, more empirical studies are needed to understand as to how learning of EI competencies actually impact emotional labour.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38</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This framework suggests that competence is a function of training, education, and skills which person develops over time. It also depends on some innate qualities of the person, which can be developed. Innate quality helps person to acquire knowledge and skills faster. Some amount of knowledge is must for a person to become emotionally intelligent. Knowledge also directly influences skills. Thus, competence is composite of knowledge, skill and aptitude. In order to develop emotional competence, learning </a:t>
            </a:r>
            <a:r>
              <a:rPr lang="en-US" sz="1200" kern="1200" baseline="0" dirty="0" err="1" smtClean="0">
                <a:solidFill>
                  <a:schemeClr val="tx1"/>
                </a:solidFill>
                <a:latin typeface="+mn-lt"/>
                <a:ea typeface="+mn-ea"/>
                <a:cs typeface="+mn-cs"/>
              </a:rPr>
              <a:t>programmes</a:t>
            </a:r>
            <a:r>
              <a:rPr lang="en-US" sz="1200" kern="1200" baseline="0" dirty="0" smtClean="0">
                <a:solidFill>
                  <a:schemeClr val="tx1"/>
                </a:solidFill>
                <a:latin typeface="+mn-lt"/>
                <a:ea typeface="+mn-ea"/>
                <a:cs typeface="+mn-cs"/>
              </a:rPr>
              <a:t> must consider to incorporate knowledge as well as practice inputs. Only practice inputs under able guidance help persons developing skills. </a:t>
            </a:r>
          </a:p>
          <a:p>
            <a:r>
              <a:rPr lang="en-US" sz="1200" kern="1200" baseline="0" dirty="0" err="1" smtClean="0">
                <a:solidFill>
                  <a:schemeClr val="tx1"/>
                </a:solidFill>
                <a:latin typeface="+mn-lt"/>
                <a:ea typeface="+mn-ea"/>
                <a:cs typeface="+mn-cs"/>
              </a:rPr>
              <a:t>Goleman</a:t>
            </a:r>
            <a:r>
              <a:rPr lang="en-US" sz="1200" kern="1200" baseline="0" dirty="0" smtClean="0">
                <a:solidFill>
                  <a:schemeClr val="tx1"/>
                </a:solidFill>
                <a:latin typeface="+mn-lt"/>
                <a:ea typeface="+mn-ea"/>
                <a:cs typeface="+mn-cs"/>
              </a:rPr>
              <a:t> reports that the seat of EI is the </a:t>
            </a:r>
            <a:r>
              <a:rPr lang="en-US" sz="1200" kern="1200" baseline="0" dirty="0" err="1" smtClean="0">
                <a:solidFill>
                  <a:schemeClr val="tx1"/>
                </a:solidFill>
                <a:latin typeface="+mn-lt"/>
                <a:ea typeface="+mn-ea"/>
                <a:cs typeface="+mn-cs"/>
              </a:rPr>
              <a:t>neuro</a:t>
            </a:r>
            <a:r>
              <a:rPr lang="en-US" sz="1200" kern="1200" baseline="0" dirty="0" smtClean="0">
                <a:solidFill>
                  <a:schemeClr val="tx1"/>
                </a:solidFill>
                <a:latin typeface="+mn-lt"/>
                <a:ea typeface="+mn-ea"/>
                <a:cs typeface="+mn-cs"/>
              </a:rPr>
              <a:t>-transmitters of brains limbic system, which governs feelings, impulses, and drives. Research suggests that the limbic system learns best through motivation, extended practice and feedback. Therefore to develop EI individuals and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must focus on limbic system. The trainings must help in breaking old habits and acquiring new ones. It requires longer time and sustained effort than the conventional </a:t>
            </a:r>
            <a:r>
              <a:rPr lang="en-US" sz="1200" kern="1200" baseline="0" dirty="0" err="1" smtClean="0">
                <a:solidFill>
                  <a:schemeClr val="tx1"/>
                </a:solidFill>
                <a:latin typeface="+mn-lt"/>
                <a:ea typeface="+mn-ea"/>
                <a:cs typeface="+mn-cs"/>
              </a:rPr>
              <a:t>programme</a:t>
            </a:r>
            <a:r>
              <a:rPr lang="en-US" sz="1200" kern="1200" baseline="0" dirty="0" smtClean="0">
                <a:solidFill>
                  <a:schemeClr val="tx1"/>
                </a:solidFill>
                <a:latin typeface="+mn-lt"/>
                <a:ea typeface="+mn-ea"/>
                <a:cs typeface="+mn-cs"/>
              </a:rPr>
              <a:t>. It also requires </a:t>
            </a:r>
            <a:r>
              <a:rPr lang="en-US" sz="1200" kern="1200" baseline="0" dirty="0" err="1" smtClean="0">
                <a:solidFill>
                  <a:schemeClr val="tx1"/>
                </a:solidFill>
                <a:latin typeface="+mn-lt"/>
                <a:ea typeface="+mn-ea"/>
                <a:cs typeface="+mn-cs"/>
              </a:rPr>
              <a:t>individualised</a:t>
            </a:r>
            <a:r>
              <a:rPr lang="en-US" sz="1200" kern="1200" baseline="0" dirty="0" smtClean="0">
                <a:solidFill>
                  <a:schemeClr val="tx1"/>
                </a:solidFill>
                <a:latin typeface="+mn-lt"/>
                <a:ea typeface="+mn-ea"/>
                <a:cs typeface="+mn-cs"/>
              </a:rPr>
              <a:t> approach. </a:t>
            </a:r>
          </a:p>
          <a:p>
            <a:r>
              <a:rPr lang="en-US" sz="1200" kern="1200" baseline="0" dirty="0" smtClean="0">
                <a:solidFill>
                  <a:schemeClr val="tx1"/>
                </a:solidFill>
                <a:latin typeface="+mn-lt"/>
                <a:ea typeface="+mn-ea"/>
                <a:cs typeface="+mn-cs"/>
              </a:rPr>
              <a:t>In order to develop EI, first one has to unlearn old dysfunctional habits through creative destruction and acquire new set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Lewin's</a:t>
            </a:r>
            <a:r>
              <a:rPr lang="en-US" sz="1200" kern="1200" baseline="0" dirty="0" smtClean="0">
                <a:solidFill>
                  <a:schemeClr val="tx1"/>
                </a:solidFill>
                <a:latin typeface="+mn-lt"/>
                <a:ea typeface="+mn-ea"/>
                <a:cs typeface="+mn-cs"/>
              </a:rPr>
              <a:t> (1951) famous model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change: de-freezing - developing and experimenting with new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re-freezing the newly found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experimenting with new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with highest proficiency levels can be followed. T-Group or learning group methodology can be employed for acquiring EI. Apart from T Group methodology, instrumentation,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modeling and coaching and mentoring, video taped feedback session may also be useful for developing EI and inter-personal skills. Illustrated the process through which learning can be integrated: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41</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process demonstrated here suggests that person's competencies as per job requirement may be assessed. If there is clear-cut need for certain competencies to be developed, person may be given feedback. Persons can be motivated to learn and his/her readiness to develop competencies can be assessed. Once person is ready, goals can be set for learning. The management may communicate its expectations clearly. The person then actually works for learning. Old habits die-hard, the learner may lose patience, this is where role of HRD Professionals, </a:t>
            </a:r>
            <a:r>
              <a:rPr lang="en-US" sz="1200" kern="1200" baseline="0" dirty="0" err="1" smtClean="0">
                <a:solidFill>
                  <a:schemeClr val="tx1"/>
                </a:solidFill>
                <a:latin typeface="+mn-lt"/>
                <a:ea typeface="+mn-ea"/>
                <a:cs typeface="+mn-cs"/>
              </a:rPr>
              <a:t>counsellors</a:t>
            </a:r>
            <a:r>
              <a:rPr lang="en-US" sz="1200" kern="1200" baseline="0" dirty="0" smtClean="0">
                <a:solidFill>
                  <a:schemeClr val="tx1"/>
                </a:solidFill>
                <a:latin typeface="+mn-lt"/>
                <a:ea typeface="+mn-ea"/>
                <a:cs typeface="+mn-cs"/>
              </a:rPr>
              <a:t> becomes critical. The person developing his own competence needs support. HRD Professionals need to extend all the help and support, and provide feedback about the progress of learning. They need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and reward the newly acquired competencies. This will go a long way in strengthening the newly acquired competencies and finally make the assessment of change in the profile of emotional competence.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42</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process demonstrated here suggests that person's competencies as per job requirement may be assessed. If there is clear-cut need for certain competencies to be developed, person may be given feedback. Persons can be motivated to learn and his/her readiness to develop competencies can be assessed. Once person is ready, goals can be set for learning. The management may communicate its expectations clearly. The person then actually works for learning. Old habits die-hard, the learner may lose patience, this is where role of HRD Professionals, </a:t>
            </a:r>
            <a:r>
              <a:rPr lang="en-US" sz="1200" kern="1200" baseline="0" dirty="0" err="1" smtClean="0">
                <a:solidFill>
                  <a:schemeClr val="tx1"/>
                </a:solidFill>
                <a:latin typeface="+mn-lt"/>
                <a:ea typeface="+mn-ea"/>
                <a:cs typeface="+mn-cs"/>
              </a:rPr>
              <a:t>counsellors</a:t>
            </a:r>
            <a:r>
              <a:rPr lang="en-US" sz="1200" kern="1200" baseline="0" dirty="0" smtClean="0">
                <a:solidFill>
                  <a:schemeClr val="tx1"/>
                </a:solidFill>
                <a:latin typeface="+mn-lt"/>
                <a:ea typeface="+mn-ea"/>
                <a:cs typeface="+mn-cs"/>
              </a:rPr>
              <a:t> becomes critical. The person developing his own competence needs support. HRD Professionals need to extend all the help and support, and provide feedback about the progress of learning. They need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and reward the newly acquired competencies. This will go a long way in strengthening the newly acquired competencies and finally make the assessment of change in the profile of emotional competence.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It is not easy to define emotion as it is many things at once. Three terms have been used interchangeably, affect, emotion and mood in day-to-day interaction. Let us understand the three terms and their interrelationship. </a:t>
            </a:r>
            <a:r>
              <a:rPr lang="en-US" sz="1200" i="1" kern="1200" baseline="0" dirty="0" smtClean="0">
                <a:solidFill>
                  <a:schemeClr val="tx1"/>
                </a:solidFill>
                <a:latin typeface="+mn-lt"/>
                <a:ea typeface="+mn-ea"/>
                <a:cs typeface="+mn-cs"/>
              </a:rPr>
              <a:t>Affect is an all inclusive term covering a broad range of feelings that people experience. It includes both emotions and moods. Emotions are feelings experienced towards an object, person or event that create readiness. Moods are unfocused, relatively mild feelings that exist as background to our daily experiences and lacks contextual stimulus.</a:t>
            </a:r>
          </a:p>
          <a:p>
            <a:endParaRPr lang="en-US" dirty="0" smtClean="0"/>
          </a:p>
          <a:p>
            <a:endParaRPr lang="en-US" dirty="0" smtClean="0"/>
          </a:p>
          <a:p>
            <a:r>
              <a:rPr lang="en-US" sz="1200" kern="1200" baseline="0" dirty="0" smtClean="0">
                <a:solidFill>
                  <a:schemeClr val="tx1"/>
                </a:solidFill>
                <a:latin typeface="+mn-lt"/>
                <a:ea typeface="+mn-ea"/>
                <a:cs typeface="+mn-cs"/>
              </a:rPr>
              <a:t>Figure 1 depicts the relationship between emotion and mood on two dimensions, intensity of feelings and specificity of context or stimulus. It also suggests that emotions may transform into mood if we lose focus or context. For example Deepak makes a presentation on a new product before senior colleagues. His presentation is highly appreciated; he experiences positive emotions towards his colleagues (Specific persons). Once Deepak comes out of meeting he feels good and subsequently he meets his old friend who has visited him after more than ten years and both share a lot of positive memories. Deepak is visibly in high spirit through out the day and high spiritedness is manifested in other situations which can not be attributed any single event. Deepak's positive affective state can be termed as positive mood.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related term gaining importance in organizational behaviour is </a:t>
            </a:r>
            <a:r>
              <a:rPr lang="en-US" sz="1200" i="1" kern="1200" baseline="0" dirty="0" smtClean="0">
                <a:solidFill>
                  <a:schemeClr val="tx1"/>
                </a:solidFill>
                <a:latin typeface="+mn-lt"/>
                <a:ea typeface="+mn-ea"/>
                <a:cs typeface="+mn-cs"/>
              </a:rPr>
              <a:t>emotional labour . Traditionally, every employee is expected to expend physical and intellectual labour by putting their body and cognitive abilities on job. But nowadays employees are also expected to undertake some amount of emotional labour. Here employee are expected to express organizationally required emotions during interpersonal dealings. The concept of emotional labour was originally developed in the context of service profession. For example, airline flight attendants are expected to greet passengers and customer service agent to be polite and courteous. Today the concept of emotional labour seems to be relevant in all profession. A lawyer would like impress her client; and as a manager, one  </a:t>
            </a:r>
            <a:r>
              <a:rPr lang="en-US" sz="1200" kern="1200" baseline="0" dirty="0" smtClean="0">
                <a:solidFill>
                  <a:schemeClr val="tx1"/>
                </a:solidFill>
                <a:latin typeface="+mn-lt"/>
                <a:ea typeface="+mn-ea"/>
                <a:cs typeface="+mn-cs"/>
              </a:rPr>
              <a:t>would like to be courteous to ones colleagues; doctor would have full cooperation of her team by putting in emotional labour. Specifically emotional labour refers to </a:t>
            </a:r>
            <a:r>
              <a:rPr lang="en-US" sz="1200" i="1" kern="1200" baseline="0" dirty="0" smtClean="0">
                <a:solidFill>
                  <a:schemeClr val="tx1"/>
                </a:solidFill>
                <a:latin typeface="+mn-lt"/>
                <a:ea typeface="+mn-ea"/>
                <a:cs typeface="+mn-cs"/>
              </a:rPr>
              <a:t>:the effort, planning, and control needed to express organizationally desired emotions during interpersonal transactions. Here it is appropriate to differentiate between felt emotions that are individual's actual emotions. On the other hand, displayed emotions are those emotions that are organizationally required and assumed appropriate in a given job situation. They are not inner experience, they are learned. Key point here is to understand most often displayed emotions are different than experienced emotions and if people fail realize this they may land into interpersonal difficulties. For example, you may have come across many flight attendants who sport pleasant face before you as if they are very pleasant and helpful, but their non verbal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and body language don't support such feelings. In fact in emotional labour, employees practice self regulation which is a part of emotional intelligence. We shall discuss about emotional intelligence in detail in section 8.7.</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Emotion Versus Temperament</a:t>
            </a:r>
          </a:p>
          <a:p>
            <a:r>
              <a:rPr lang="en-US" sz="1200" kern="1200" baseline="0" dirty="0" smtClean="0">
                <a:solidFill>
                  <a:schemeClr val="tx1"/>
                </a:solidFill>
                <a:latin typeface="+mn-lt"/>
                <a:ea typeface="+mn-ea"/>
                <a:cs typeface="+mn-cs"/>
              </a:rPr>
              <a:t>Another related term is temperament. As defined in previous section, that emotions arise in response to certain stimuli and most often accompanied by bodily arousal and change in tone of voice and facial expression. Emotions are also more often short-lived. Fear, anger and joy are examples of basic emotion experienced in relation to certain stimulus which disappear as soon as stimulus condition disappear or loses its relevance. </a:t>
            </a:r>
          </a:p>
          <a:p>
            <a:r>
              <a:rPr lang="en-US" sz="1200" i="1" kern="1200" baseline="0" dirty="0" smtClean="0">
                <a:solidFill>
                  <a:schemeClr val="tx1"/>
                </a:solidFill>
                <a:latin typeface="+mn-lt"/>
                <a:ea typeface="+mn-ea"/>
                <a:cs typeface="+mn-cs"/>
              </a:rPr>
              <a:t>Temperament is a personality trait which is not dependent on stimulus-object, , person or event. It is a part persons' own psyche. It generates readiness to evoke given emotion or mood that makes people sad, timid or cheery. </a:t>
            </a:r>
          </a:p>
          <a:p>
            <a:r>
              <a:rPr lang="en-US" sz="1200" kern="1200" baseline="0" dirty="0" smtClean="0">
                <a:solidFill>
                  <a:schemeClr val="tx1"/>
                </a:solidFill>
                <a:latin typeface="+mn-lt"/>
                <a:ea typeface="+mn-ea"/>
                <a:cs typeface="+mn-cs"/>
              </a:rPr>
              <a:t>It has been observed in job satisfaction studies that some people are satisfied across the job situations irrespective of the nature of job. Similarly, some people report dissatisfaction towards their jobs no matter what job they are doing. This brings us to a hypothesis that job satisfaction is determined by something inherent in the person rather than external environmental factor. Positive temperament or </a:t>
            </a:r>
            <a:r>
              <a:rPr lang="en-US" sz="1200" i="1" kern="1200" baseline="0" dirty="0" smtClean="0">
                <a:solidFill>
                  <a:schemeClr val="tx1"/>
                </a:solidFill>
                <a:latin typeface="+mn-lt"/>
                <a:ea typeface="+mn-ea"/>
                <a:cs typeface="+mn-cs"/>
              </a:rPr>
              <a:t>positive affectivity (PA) is the tendency to experience positive emotional states and are characterized by attribute of outgoing, sociable, talkativeness, and assertiveness. On the other hand some people are high on negative affectivity (NA) which is tendency to experience negative emotions. People high on NA tend to be more pessimistic, distressed, and unhappy as they primarily focus on negative aspects of life while persons with high PA feel satisfied and most often optimistic. </a:t>
            </a:r>
          </a:p>
          <a:p>
            <a:r>
              <a:rPr lang="en-US" sz="1200" kern="1200" baseline="0" dirty="0" smtClean="0">
                <a:solidFill>
                  <a:schemeClr val="tx1"/>
                </a:solidFill>
                <a:latin typeface="+mn-lt"/>
                <a:ea typeface="+mn-ea"/>
                <a:cs typeface="+mn-cs"/>
              </a:rPr>
              <a:t>Emotions Mood Temperament </a:t>
            </a:r>
          </a:p>
          <a:p>
            <a:r>
              <a:rPr lang="en-US" sz="1200" kern="1200" baseline="0" dirty="0" smtClean="0">
                <a:solidFill>
                  <a:schemeClr val="tx1"/>
                </a:solidFill>
                <a:latin typeface="+mn-lt"/>
                <a:ea typeface="+mn-ea"/>
                <a:cs typeface="+mn-cs"/>
              </a:rPr>
              <a:t>If we </a:t>
            </a:r>
            <a:r>
              <a:rPr lang="en-US" sz="1200" kern="1200" baseline="0" dirty="0" err="1" smtClean="0">
                <a:solidFill>
                  <a:schemeClr val="tx1"/>
                </a:solidFill>
                <a:latin typeface="+mn-lt"/>
                <a:ea typeface="+mn-ea"/>
                <a:cs typeface="+mn-cs"/>
              </a:rPr>
              <a:t>analyse</a:t>
            </a:r>
            <a:r>
              <a:rPr lang="en-US" sz="1200" kern="1200" baseline="0" dirty="0" smtClean="0">
                <a:solidFill>
                  <a:schemeClr val="tx1"/>
                </a:solidFill>
                <a:latin typeface="+mn-lt"/>
                <a:ea typeface="+mn-ea"/>
                <a:cs typeface="+mn-cs"/>
              </a:rPr>
              <a:t> emotions, mood and temperament on permanence dimension, emotions will be considered least permanent whereas temperament will be considered most permanent and mood will fall somewhere in between. In terms stimulus or context dependence, again emotion will be more stimulus dependent and temperament will be the least dependent on stimulus or context. Mood will again fall in between as the same less stimulus dependent than emotions. </a:t>
            </a:r>
          </a:p>
          <a:p>
            <a:r>
              <a:rPr lang="en-US" sz="1200" kern="1200" baseline="0" dirty="0" smtClean="0">
                <a:solidFill>
                  <a:schemeClr val="tx1"/>
                </a:solidFill>
                <a:latin typeface="+mn-lt"/>
                <a:ea typeface="+mn-ea"/>
                <a:cs typeface="+mn-cs"/>
              </a:rPr>
              <a:t>Now question arises can persons with negative affectivity are incapable of experiencing positive emotions? What is the contribution of personality/ temperament in experience of emotions? Some research suggests that how we will feel about our jobs two year later can be predicted by our scores on PA. Similarly, studies of twins reared apart tell that people's heredity has some influence on emotions and reaction to their jobs. However other studies have shown that impact of PA and NA on work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 relatively weak. To summarize, although temperament/ personality will impact emotions but its impact is relatively weaker when compared to situational factors. Thus persons with NA can experience positive emotions provided stimulus is strong enough. For example, if an employee was trying hard to get promotion and was rejected several times. This promotion was very important for him. This time he tried with all efforts and he was declared successful and he was the lone successful candidate. In likelihood this event of success will trigger positives feelings and person will experience profuse positive emotions.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Emotion Versus Temperament</a:t>
            </a:r>
          </a:p>
          <a:p>
            <a:r>
              <a:rPr lang="en-US" sz="1200" kern="1200" baseline="0" dirty="0" smtClean="0">
                <a:solidFill>
                  <a:schemeClr val="tx1"/>
                </a:solidFill>
                <a:latin typeface="+mn-lt"/>
                <a:ea typeface="+mn-ea"/>
                <a:cs typeface="+mn-cs"/>
              </a:rPr>
              <a:t>Another related term is temperament. As defined in previous section, that emotions arise in response to certain stimuli and most often accompanied by bodily arousal and change in tone of voice and facial expression. Emotions are also more often short-lived. Fear, anger and joy are examples of basic emotion experienced in relation to certain stimulus which disappear as soon as stimulus condition disappear or loses its relevance. </a:t>
            </a:r>
          </a:p>
          <a:p>
            <a:r>
              <a:rPr lang="en-US" sz="1200" i="1" kern="1200" baseline="0" dirty="0" smtClean="0">
                <a:solidFill>
                  <a:schemeClr val="tx1"/>
                </a:solidFill>
                <a:latin typeface="+mn-lt"/>
                <a:ea typeface="+mn-ea"/>
                <a:cs typeface="+mn-cs"/>
              </a:rPr>
              <a:t>Temperament is a personality trait which is not dependent on stimulus-object, , person or event. It is a part persons' own psyche. It generates readiness to evoke given emotion or mood that makes people sad, timid or cheery. </a:t>
            </a:r>
          </a:p>
          <a:p>
            <a:r>
              <a:rPr lang="en-US" sz="1200" kern="1200" baseline="0" dirty="0" smtClean="0">
                <a:solidFill>
                  <a:schemeClr val="tx1"/>
                </a:solidFill>
                <a:latin typeface="+mn-lt"/>
                <a:ea typeface="+mn-ea"/>
                <a:cs typeface="+mn-cs"/>
              </a:rPr>
              <a:t>It has been observed in job satisfaction studies that some people are satisfied across the job situations irrespective of the nature of job. Similarly, some people report dissatisfaction towards their jobs no matter what job they are doing. This brings us to a hypothesis that job satisfaction is determined by something inherent in the person rather than external environmental factor. Positive temperament or </a:t>
            </a:r>
            <a:r>
              <a:rPr lang="en-US" sz="1200" i="1" kern="1200" baseline="0" dirty="0" smtClean="0">
                <a:solidFill>
                  <a:schemeClr val="tx1"/>
                </a:solidFill>
                <a:latin typeface="+mn-lt"/>
                <a:ea typeface="+mn-ea"/>
                <a:cs typeface="+mn-cs"/>
              </a:rPr>
              <a:t>positive affectivity (PA) is the tendency to experience positive emotional states and are characterized by attribute of outgoing, sociable, talkativeness, and assertiveness. On the other hand some people are high on negative affectivity (NA) which is tendency to experience negative emotions. People high on NA tend to be more pessimistic, distressed, and unhappy as they primarily focus on negative aspects of life while persons with high PA feel satisfied and most often optimistic. </a:t>
            </a:r>
          </a:p>
          <a:p>
            <a:r>
              <a:rPr lang="en-US" sz="1200" kern="1200" baseline="0" dirty="0" smtClean="0">
                <a:solidFill>
                  <a:schemeClr val="tx1"/>
                </a:solidFill>
                <a:latin typeface="+mn-lt"/>
                <a:ea typeface="+mn-ea"/>
                <a:cs typeface="+mn-cs"/>
              </a:rPr>
              <a:t>Emotions Mood Temperament </a:t>
            </a:r>
          </a:p>
          <a:p>
            <a:r>
              <a:rPr lang="en-US" sz="1200" kern="1200" baseline="0" dirty="0" smtClean="0">
                <a:solidFill>
                  <a:schemeClr val="tx1"/>
                </a:solidFill>
                <a:latin typeface="+mn-lt"/>
                <a:ea typeface="+mn-ea"/>
                <a:cs typeface="+mn-cs"/>
              </a:rPr>
              <a:t>If we </a:t>
            </a:r>
            <a:r>
              <a:rPr lang="en-US" sz="1200" kern="1200" baseline="0" dirty="0" err="1" smtClean="0">
                <a:solidFill>
                  <a:schemeClr val="tx1"/>
                </a:solidFill>
                <a:latin typeface="+mn-lt"/>
                <a:ea typeface="+mn-ea"/>
                <a:cs typeface="+mn-cs"/>
              </a:rPr>
              <a:t>analyse</a:t>
            </a:r>
            <a:r>
              <a:rPr lang="en-US" sz="1200" kern="1200" baseline="0" dirty="0" smtClean="0">
                <a:solidFill>
                  <a:schemeClr val="tx1"/>
                </a:solidFill>
                <a:latin typeface="+mn-lt"/>
                <a:ea typeface="+mn-ea"/>
                <a:cs typeface="+mn-cs"/>
              </a:rPr>
              <a:t> emotions, mood and temperament on permanence dimension, emotions will be considered least permanent whereas temperament will be considered most permanent and mood will fall somewhere in between. In terms stimulus or context dependence, again emotion will be more stimulus dependent and temperament will be the least dependent on stimulus or context. Mood will again fall in between as the same less stimulus dependent than emotions. </a:t>
            </a:r>
          </a:p>
          <a:p>
            <a:r>
              <a:rPr lang="en-US" sz="1200" kern="1200" baseline="0" dirty="0" smtClean="0">
                <a:solidFill>
                  <a:schemeClr val="tx1"/>
                </a:solidFill>
                <a:latin typeface="+mn-lt"/>
                <a:ea typeface="+mn-ea"/>
                <a:cs typeface="+mn-cs"/>
              </a:rPr>
              <a:t>Now question arises can persons with negative affectivity are incapable of experiencing positive emotions? What is the contribution of personality/ temperament in experience of emotions? Some research suggests that how we will feel about our jobs two year later can be predicted by our scores on PA. Similarly, studies of twins reared apart tell that people's heredity has some influence on emotions and reaction to their jobs. However other studies have shown that impact of PA and NA on work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 relatively weak. To summarize, although temperament/ personality will impact emotions but its impact is relatively weaker when compared to situational factors. Thus persons with NA can experience positive emotions provided stimulus is strong enough. For example, if an employee was trying hard to get promotion and was rejected several times. This promotion was very important for him. This time he tried with all efforts and he was declared successful and he was the lone successful candidate. In likelihood this event of success will trigger positives feelings and person will experience profuse positive emotions.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Emotion Versus Temperament</a:t>
            </a:r>
          </a:p>
          <a:p>
            <a:r>
              <a:rPr lang="en-US" sz="1200" kern="1200" baseline="0" dirty="0" smtClean="0">
                <a:solidFill>
                  <a:schemeClr val="tx1"/>
                </a:solidFill>
                <a:latin typeface="+mn-lt"/>
                <a:ea typeface="+mn-ea"/>
                <a:cs typeface="+mn-cs"/>
              </a:rPr>
              <a:t>Another related term is temperament. As defined in previous section, that emotions arise in response to certain stimuli and most often accompanied by bodily arousal and change in tone of voice and facial expression. Emotions are also more often short-lived. Fear, anger and joy are examples of basic emotion experienced in relation to certain stimulus which disappear as soon as stimulus condition disappear or loses its relevance. </a:t>
            </a:r>
          </a:p>
          <a:p>
            <a:r>
              <a:rPr lang="en-US" sz="1200" i="1" kern="1200" baseline="0" dirty="0" smtClean="0">
                <a:solidFill>
                  <a:schemeClr val="tx1"/>
                </a:solidFill>
                <a:latin typeface="+mn-lt"/>
                <a:ea typeface="+mn-ea"/>
                <a:cs typeface="+mn-cs"/>
              </a:rPr>
              <a:t>Temperament is a personality trait which is not dependent on stimulus-object, , person or event. It is a part persons' own psyche. It generates readiness to evoke given emotion or mood that makes people sad, timid or cheery. </a:t>
            </a:r>
          </a:p>
          <a:p>
            <a:r>
              <a:rPr lang="en-US" sz="1200" kern="1200" baseline="0" dirty="0" smtClean="0">
                <a:solidFill>
                  <a:schemeClr val="tx1"/>
                </a:solidFill>
                <a:latin typeface="+mn-lt"/>
                <a:ea typeface="+mn-ea"/>
                <a:cs typeface="+mn-cs"/>
              </a:rPr>
              <a:t>It has been observed in job satisfaction studies that some people are satisfied across the job situations irrespective of the nature of job. Similarly, some people report dissatisfaction towards their jobs no matter what job they are doing. This brings us to a hypothesis that job satisfaction is determined by something inherent in the person rather than external environmental factor. Positive temperament or </a:t>
            </a:r>
            <a:r>
              <a:rPr lang="en-US" sz="1200" i="1" kern="1200" baseline="0" dirty="0" smtClean="0">
                <a:solidFill>
                  <a:schemeClr val="tx1"/>
                </a:solidFill>
                <a:latin typeface="+mn-lt"/>
                <a:ea typeface="+mn-ea"/>
                <a:cs typeface="+mn-cs"/>
              </a:rPr>
              <a:t>positive affectivity (PA) is the tendency to experience positive emotional states and are characterized by attribute of outgoing, sociable, talkativeness, and assertiveness. On the other hand some people are high on negative affectivity (NA) which is tendency to experience negative emotions. People high on NA tend to be more pessimistic, distressed, and unhappy as they primarily focus on negative aspects of life while persons with high PA feel satisfied and most often optimistic. </a:t>
            </a:r>
          </a:p>
          <a:p>
            <a:r>
              <a:rPr lang="en-US" sz="1200" kern="1200" baseline="0" dirty="0" smtClean="0">
                <a:solidFill>
                  <a:schemeClr val="tx1"/>
                </a:solidFill>
                <a:latin typeface="+mn-lt"/>
                <a:ea typeface="+mn-ea"/>
                <a:cs typeface="+mn-cs"/>
              </a:rPr>
              <a:t>Emotions Mood Temperament </a:t>
            </a:r>
          </a:p>
          <a:p>
            <a:r>
              <a:rPr lang="en-US" sz="1200" kern="1200" baseline="0" dirty="0" smtClean="0">
                <a:solidFill>
                  <a:schemeClr val="tx1"/>
                </a:solidFill>
                <a:latin typeface="+mn-lt"/>
                <a:ea typeface="+mn-ea"/>
                <a:cs typeface="+mn-cs"/>
              </a:rPr>
              <a:t>If we </a:t>
            </a:r>
            <a:r>
              <a:rPr lang="en-US" sz="1200" kern="1200" baseline="0" dirty="0" err="1" smtClean="0">
                <a:solidFill>
                  <a:schemeClr val="tx1"/>
                </a:solidFill>
                <a:latin typeface="+mn-lt"/>
                <a:ea typeface="+mn-ea"/>
                <a:cs typeface="+mn-cs"/>
              </a:rPr>
              <a:t>analyse</a:t>
            </a:r>
            <a:r>
              <a:rPr lang="en-US" sz="1200" kern="1200" baseline="0" dirty="0" smtClean="0">
                <a:solidFill>
                  <a:schemeClr val="tx1"/>
                </a:solidFill>
                <a:latin typeface="+mn-lt"/>
                <a:ea typeface="+mn-ea"/>
                <a:cs typeface="+mn-cs"/>
              </a:rPr>
              <a:t> emotions, mood and temperament on permanence dimension, emotions will be considered least permanent whereas temperament will be considered most permanent and mood will fall somewhere in between. In terms stimulus or context dependence, again emotion will be more stimulus dependent and temperament will be the least dependent on stimulus or context. Mood will again fall in between as the same less stimulus dependent than emotions. </a:t>
            </a:r>
          </a:p>
          <a:p>
            <a:r>
              <a:rPr lang="en-US" sz="1200" kern="1200" baseline="0" dirty="0" smtClean="0">
                <a:solidFill>
                  <a:schemeClr val="tx1"/>
                </a:solidFill>
                <a:latin typeface="+mn-lt"/>
                <a:ea typeface="+mn-ea"/>
                <a:cs typeface="+mn-cs"/>
              </a:rPr>
              <a:t>Now question arises can persons with negative affectivity are incapable of experiencing positive emotions? What is the contribution of personality/ temperament in experience of emotions? Some research suggests that how we will feel about our jobs two year later can be predicted by our scores on PA. Similarly, studies of twins reared apart tell that people's heredity has some influence on emotions and reaction to their jobs. However other studies have shown that impact of PA and NA on work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 relatively weak. To summarize, although temperament/ personality will impact emotions but its impact is relatively weaker when compared to situational factors. Thus persons with NA can experience positive emotions provided stimulus is strong enough. For example, if an employee was trying hard to get promotion and was rejected several times. This promotion was very important for him. This time he tried with all efforts and he was declared successful and he was the lone successful candidate. In likelihood this event of success will trigger positives feelings and person will experience profuse positive emotions.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Relationship Among Emotion, Motivation and Attitudes</a:t>
            </a:r>
          </a:p>
          <a:p>
            <a:r>
              <a:rPr lang="en-US" sz="1200" kern="1200" baseline="0" dirty="0" smtClean="0">
                <a:solidFill>
                  <a:schemeClr val="tx1"/>
                </a:solidFill>
                <a:latin typeface="+mn-lt"/>
                <a:ea typeface="+mn-ea"/>
                <a:cs typeface="+mn-cs"/>
              </a:rPr>
              <a:t>Emotion, motivation and attitudes are related concepts. All the three have affective component which creates the state of readiness to act towards certain object, person or event in positive or negative way. Emotion and motivation have linguistically common root. The word emotion has been derived from the Latin </a:t>
            </a:r>
            <a:r>
              <a:rPr lang="en-US" sz="1200" i="1" kern="1200" baseline="0" dirty="0" smtClean="0">
                <a:solidFill>
                  <a:schemeClr val="tx1"/>
                </a:solidFill>
                <a:latin typeface="+mn-lt"/>
                <a:ea typeface="+mn-ea"/>
                <a:cs typeface="+mn-cs"/>
              </a:rPr>
              <a:t>e (out ) and </a:t>
            </a:r>
            <a:r>
              <a:rPr lang="en-US" sz="1200" i="1" kern="1200" baseline="0" dirty="0" err="1" smtClean="0">
                <a:solidFill>
                  <a:schemeClr val="tx1"/>
                </a:solidFill>
                <a:latin typeface="+mn-lt"/>
                <a:ea typeface="+mn-ea"/>
                <a:cs typeface="+mn-cs"/>
              </a:rPr>
              <a:t>movere</a:t>
            </a:r>
            <a:r>
              <a:rPr lang="en-US" sz="1200" i="1" kern="1200" baseline="0" dirty="0" smtClean="0">
                <a:solidFill>
                  <a:schemeClr val="tx1"/>
                </a:solidFill>
                <a:latin typeface="+mn-lt"/>
                <a:ea typeface="+mn-ea"/>
                <a:cs typeface="+mn-cs"/>
              </a:rPr>
              <a:t> (to move). Originally the word meant a movement from one place to another in the sense of a migration. After a long evolution the word started being used to designate any agitated, vehement, or excited mental state of individual. Similarly, motivation means process of causing movement. Motivation can be defined as process that starts with a physiological or psychological deficiency or need that activates a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or a drive that is aimed at a goal or incentive. A person's motivated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will be characterized intensity, direction and persistence towards attaining goal. Thus emotions can be conceptualized at a part of motivation process. Ross Buck in his book Human </a:t>
            </a:r>
            <a:r>
              <a:rPr lang="en-US" sz="1200" i="1" kern="1200" baseline="0" dirty="0" err="1" smtClean="0">
                <a:solidFill>
                  <a:schemeClr val="tx1"/>
                </a:solidFill>
                <a:latin typeface="+mn-lt"/>
                <a:ea typeface="+mn-ea"/>
                <a:cs typeface="+mn-cs"/>
              </a:rPr>
              <a:t>motivaton</a:t>
            </a:r>
            <a:r>
              <a:rPr lang="en-US" sz="1200" i="1" kern="1200" baseline="0" dirty="0" smtClean="0">
                <a:solidFill>
                  <a:schemeClr val="tx1"/>
                </a:solidFill>
                <a:latin typeface="+mn-lt"/>
                <a:ea typeface="+mn-ea"/>
                <a:cs typeface="+mn-cs"/>
              </a:rPr>
              <a:t> and emotion defined motivation as a potential for the activation and direction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inherent in a system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control. He defined emotion as the process by which motivational potential is </a:t>
            </a:r>
            <a:r>
              <a:rPr lang="en-US" sz="1200" i="1" kern="1200" baseline="0" dirty="0" err="1" smtClean="0">
                <a:solidFill>
                  <a:schemeClr val="tx1"/>
                </a:solidFill>
                <a:latin typeface="+mn-lt"/>
                <a:ea typeface="+mn-ea"/>
                <a:cs typeface="+mn-cs"/>
              </a:rPr>
              <a:t>realised</a:t>
            </a:r>
            <a:r>
              <a:rPr lang="en-US" sz="1200" i="1" kern="1200" baseline="0" dirty="0" smtClean="0">
                <a:solidFill>
                  <a:schemeClr val="tx1"/>
                </a:solidFill>
                <a:latin typeface="+mn-lt"/>
                <a:ea typeface="+mn-ea"/>
                <a:cs typeface="+mn-cs"/>
              </a:rPr>
              <a:t> or read out when activated by challenging stimuli. It means emotions is seen as readout mechanism providing information about motivation. Intensity, direction and persistence can be observed in emotional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also. The most fundamental response- fight or flight response also has these features: people try to protect their territory with vengeance; people try to indulge in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of fight or flight and do it till the problem is solved or </a:t>
            </a:r>
            <a:r>
              <a:rPr lang="en-US" sz="1200" i="1" kern="1200" baseline="0" dirty="0" err="1" smtClean="0">
                <a:solidFill>
                  <a:schemeClr val="tx1"/>
                </a:solidFill>
                <a:latin typeface="+mn-lt"/>
                <a:ea typeface="+mn-ea"/>
                <a:cs typeface="+mn-cs"/>
              </a:rPr>
              <a:t>realise</a:t>
            </a:r>
            <a:r>
              <a:rPr lang="en-US" sz="1200" i="1" kern="1200" baseline="0" dirty="0" smtClean="0">
                <a:solidFill>
                  <a:schemeClr val="tx1"/>
                </a:solidFill>
                <a:latin typeface="+mn-lt"/>
                <a:ea typeface="+mn-ea"/>
                <a:cs typeface="+mn-cs"/>
              </a:rPr>
              <a:t> that the opponent is beyond their capacity and quit the situation. Employees raise their demands, do many thing to press for their demand and persist till the demand is fulfilled or get clear message that demands are unreasonable and can't be entertained. If demands are not fulfilled tension remains and the same gets reflected in other form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t>
            </a:r>
          </a:p>
          <a:p>
            <a:r>
              <a:rPr lang="en-US" sz="1200" i="1" kern="1200" baseline="0" dirty="0" smtClean="0">
                <a:solidFill>
                  <a:schemeClr val="tx1"/>
                </a:solidFill>
                <a:latin typeface="+mn-lt"/>
                <a:ea typeface="+mn-ea"/>
                <a:cs typeface="+mn-cs"/>
              </a:rPr>
              <a:t>Attitudes are again related with emotions. Similar to emotions attitudes can be positive or negative related to objects, people or event. Attitudes consists of three components, namely cognitive -concerning information and belief segment, affective segment- concerning feeling and emotional segment of attitude, and finally, </a:t>
            </a:r>
            <a:r>
              <a:rPr lang="en-US" sz="1200" i="1" kern="1200" baseline="0" dirty="0" err="1" smtClean="0">
                <a:solidFill>
                  <a:schemeClr val="tx1"/>
                </a:solidFill>
                <a:latin typeface="+mn-lt"/>
                <a:ea typeface="+mn-ea"/>
                <a:cs typeface="+mn-cs"/>
              </a:rPr>
              <a:t>behavioural</a:t>
            </a:r>
            <a:r>
              <a:rPr lang="en-US" sz="1200" i="1" kern="1200" baseline="0" dirty="0" smtClean="0">
                <a:solidFill>
                  <a:schemeClr val="tx1"/>
                </a:solidFill>
                <a:latin typeface="+mn-lt"/>
                <a:ea typeface="+mn-ea"/>
                <a:cs typeface="+mn-cs"/>
              </a:rPr>
              <a:t> component referring to intention to behave towards the referent objects or persons. For example, bullying is unacceptable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at work. John does not like David- a colleague in his department who often applies bullying tactics on junior employees. John intends to confront David and want to communicate to stop such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Here John's belief regarding bullying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is cognitive component, his disliking of David is affective component, while intention to confront David is </a:t>
            </a:r>
            <a:r>
              <a:rPr lang="en-US" sz="1200" i="1" kern="1200" baseline="0" dirty="0" err="1" smtClean="0">
                <a:solidFill>
                  <a:schemeClr val="tx1"/>
                </a:solidFill>
                <a:latin typeface="+mn-lt"/>
                <a:ea typeface="+mn-ea"/>
                <a:cs typeface="+mn-cs"/>
              </a:rPr>
              <a:t>behavioural</a:t>
            </a:r>
            <a:r>
              <a:rPr lang="en-US" sz="1200" i="1" kern="1200" baseline="0" dirty="0" smtClean="0">
                <a:solidFill>
                  <a:schemeClr val="tx1"/>
                </a:solidFill>
                <a:latin typeface="+mn-lt"/>
                <a:ea typeface="+mn-ea"/>
                <a:cs typeface="+mn-cs"/>
              </a:rPr>
              <a:t> component. Even under the influence of attitudes, if people feel strongly, they will have consistent with their attitudes and the three features: intensity, direction and persistence will be visible in the </a:t>
            </a:r>
            <a:r>
              <a:rPr lang="en-US" sz="1200" i="1" kern="1200" baseline="0" dirty="0" err="1" smtClean="0">
                <a:solidFill>
                  <a:schemeClr val="tx1"/>
                </a:solidFill>
                <a:latin typeface="+mn-lt"/>
                <a:ea typeface="+mn-ea"/>
                <a:cs typeface="+mn-cs"/>
              </a:rPr>
              <a:t>behaviours</a:t>
            </a:r>
            <a:r>
              <a:rPr lang="en-US" sz="1200" i="1" kern="1200" baseline="0" dirty="0" smtClean="0">
                <a:solidFill>
                  <a:schemeClr val="tx1"/>
                </a:solidFill>
                <a:latin typeface="+mn-lt"/>
                <a:ea typeface="+mn-ea"/>
                <a:cs typeface="+mn-cs"/>
              </a:rPr>
              <a:t>. Social activist strongly feel about various rights, and they display features motivated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fight with all strength till the right is restored to the masses. </a:t>
            </a:r>
          </a:p>
          <a:p>
            <a:endParaRPr lang="en-US" sz="120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It is very clear that three concepts emotion, motivation and attitudes are intimately related and share properties of intensity, arousal and persistence. However they are distinct concepts and have utility in the domain of work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They also have difference. Emotions are experience where as attitudes are judgments. For example feeling generated after getting promotion may be an experience of emotion which may be short lived. But attitude towards promotion may be long lasting depending belief regarding promotion policy of the organization and our previous encounter and information regarding promotion.</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Relationship Among Emotion, Motivation and Attitudes</a:t>
            </a:r>
          </a:p>
          <a:p>
            <a:r>
              <a:rPr lang="en-US" sz="1200" kern="1200" baseline="0" dirty="0" smtClean="0">
                <a:solidFill>
                  <a:schemeClr val="tx1"/>
                </a:solidFill>
                <a:latin typeface="+mn-lt"/>
                <a:ea typeface="+mn-ea"/>
                <a:cs typeface="+mn-cs"/>
              </a:rPr>
              <a:t>Emotion, motivation and attitudes are related concepts. All the three have affective component which creates the state of readiness to act towards certain object, person or event in positive or negative way. Emotion and motivation have linguistically common root. The word emotion has been derived from the Latin </a:t>
            </a:r>
            <a:r>
              <a:rPr lang="en-US" sz="1200" i="1" kern="1200" baseline="0" dirty="0" smtClean="0">
                <a:solidFill>
                  <a:schemeClr val="tx1"/>
                </a:solidFill>
                <a:latin typeface="+mn-lt"/>
                <a:ea typeface="+mn-ea"/>
                <a:cs typeface="+mn-cs"/>
              </a:rPr>
              <a:t>e (out ) and </a:t>
            </a:r>
            <a:r>
              <a:rPr lang="en-US" sz="1200" i="1" kern="1200" baseline="0" dirty="0" err="1" smtClean="0">
                <a:solidFill>
                  <a:schemeClr val="tx1"/>
                </a:solidFill>
                <a:latin typeface="+mn-lt"/>
                <a:ea typeface="+mn-ea"/>
                <a:cs typeface="+mn-cs"/>
              </a:rPr>
              <a:t>movere</a:t>
            </a:r>
            <a:r>
              <a:rPr lang="en-US" sz="1200" i="1" kern="1200" baseline="0" dirty="0" smtClean="0">
                <a:solidFill>
                  <a:schemeClr val="tx1"/>
                </a:solidFill>
                <a:latin typeface="+mn-lt"/>
                <a:ea typeface="+mn-ea"/>
                <a:cs typeface="+mn-cs"/>
              </a:rPr>
              <a:t> (to move). Originally the word meant a movement from one place to another in the sense of a migration. After a long evolution the word started being used to designate any agitated, vehement, or excited mental state of individual. Similarly, motivation means process of causing movement. Motivation can be defined as process that starts with a physiological or psychological deficiency or need that activates a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or a drive that is aimed at a goal or incentive. A person's motivated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will be characterized intensity, direction and persistence towards attaining goal. Thus emotions can be conceptualized at a part of motivation process. Ross Buck in his book Human </a:t>
            </a:r>
            <a:r>
              <a:rPr lang="en-US" sz="1200" i="1" kern="1200" baseline="0" dirty="0" err="1" smtClean="0">
                <a:solidFill>
                  <a:schemeClr val="tx1"/>
                </a:solidFill>
                <a:latin typeface="+mn-lt"/>
                <a:ea typeface="+mn-ea"/>
                <a:cs typeface="+mn-cs"/>
              </a:rPr>
              <a:t>motivaton</a:t>
            </a:r>
            <a:r>
              <a:rPr lang="en-US" sz="1200" i="1" kern="1200" baseline="0" dirty="0" smtClean="0">
                <a:solidFill>
                  <a:schemeClr val="tx1"/>
                </a:solidFill>
                <a:latin typeface="+mn-lt"/>
                <a:ea typeface="+mn-ea"/>
                <a:cs typeface="+mn-cs"/>
              </a:rPr>
              <a:t> and emotion defined motivation as a potential for the activation and direction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inherent in a system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control. He defined emotion as the process by which motivational potential is </a:t>
            </a:r>
            <a:r>
              <a:rPr lang="en-US" sz="1200" i="1" kern="1200" baseline="0" dirty="0" err="1" smtClean="0">
                <a:solidFill>
                  <a:schemeClr val="tx1"/>
                </a:solidFill>
                <a:latin typeface="+mn-lt"/>
                <a:ea typeface="+mn-ea"/>
                <a:cs typeface="+mn-cs"/>
              </a:rPr>
              <a:t>realised</a:t>
            </a:r>
            <a:r>
              <a:rPr lang="en-US" sz="1200" i="1" kern="1200" baseline="0" dirty="0" smtClean="0">
                <a:solidFill>
                  <a:schemeClr val="tx1"/>
                </a:solidFill>
                <a:latin typeface="+mn-lt"/>
                <a:ea typeface="+mn-ea"/>
                <a:cs typeface="+mn-cs"/>
              </a:rPr>
              <a:t> or read out when activated by challenging stimuli. It means emotions is seen as readout mechanism providing information about motivation. Intensity, direction and persistence can be observed in emotional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also. The most fundamental response- fight or flight response also has these features: people try to protect their territory with vengeance; people try to indulge in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of fight or flight and do it till the problem is solved or </a:t>
            </a:r>
            <a:r>
              <a:rPr lang="en-US" sz="1200" i="1" kern="1200" baseline="0" dirty="0" err="1" smtClean="0">
                <a:solidFill>
                  <a:schemeClr val="tx1"/>
                </a:solidFill>
                <a:latin typeface="+mn-lt"/>
                <a:ea typeface="+mn-ea"/>
                <a:cs typeface="+mn-cs"/>
              </a:rPr>
              <a:t>realise</a:t>
            </a:r>
            <a:r>
              <a:rPr lang="en-US" sz="1200" i="1" kern="1200" baseline="0" dirty="0" smtClean="0">
                <a:solidFill>
                  <a:schemeClr val="tx1"/>
                </a:solidFill>
                <a:latin typeface="+mn-lt"/>
                <a:ea typeface="+mn-ea"/>
                <a:cs typeface="+mn-cs"/>
              </a:rPr>
              <a:t> that the opponent is beyond their capacity and quit the situation. Employees raise their demands, do many thing to press for their demand and persist till the demand is fulfilled or get clear message that demands are unreasonable and can't be entertained. If demands are not fulfilled tension remains and the same gets reflected in other form of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t>
            </a:r>
          </a:p>
          <a:p>
            <a:r>
              <a:rPr lang="en-US" sz="1200" i="1" kern="1200" baseline="0" dirty="0" smtClean="0">
                <a:solidFill>
                  <a:schemeClr val="tx1"/>
                </a:solidFill>
                <a:latin typeface="+mn-lt"/>
                <a:ea typeface="+mn-ea"/>
                <a:cs typeface="+mn-cs"/>
              </a:rPr>
              <a:t>Attitudes are again related with emotions. Similar to emotions attitudes can be positive or negative related to objects, people or event. Attitudes consists of three components, namely cognitive -concerning information and belief segment, affective segment- concerning feeling and emotional segment of attitude, and finally, </a:t>
            </a:r>
            <a:r>
              <a:rPr lang="en-US" sz="1200" i="1" kern="1200" baseline="0" dirty="0" err="1" smtClean="0">
                <a:solidFill>
                  <a:schemeClr val="tx1"/>
                </a:solidFill>
                <a:latin typeface="+mn-lt"/>
                <a:ea typeface="+mn-ea"/>
                <a:cs typeface="+mn-cs"/>
              </a:rPr>
              <a:t>behavioural</a:t>
            </a:r>
            <a:r>
              <a:rPr lang="en-US" sz="1200" i="1" kern="1200" baseline="0" dirty="0" smtClean="0">
                <a:solidFill>
                  <a:schemeClr val="tx1"/>
                </a:solidFill>
                <a:latin typeface="+mn-lt"/>
                <a:ea typeface="+mn-ea"/>
                <a:cs typeface="+mn-cs"/>
              </a:rPr>
              <a:t> component referring to intention to behave towards the referent objects or persons. For example, bullying is unacceptable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at work. John does not like David- a colleague in his department who often applies bullying tactics on junior employees. John intends to confront David and want to communicate to stop such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Here John's belief regarding bullying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is cognitive component, his disliking of David is affective component, while intention to confront David is </a:t>
            </a:r>
            <a:r>
              <a:rPr lang="en-US" sz="1200" i="1" kern="1200" baseline="0" dirty="0" err="1" smtClean="0">
                <a:solidFill>
                  <a:schemeClr val="tx1"/>
                </a:solidFill>
                <a:latin typeface="+mn-lt"/>
                <a:ea typeface="+mn-ea"/>
                <a:cs typeface="+mn-cs"/>
              </a:rPr>
              <a:t>behavioural</a:t>
            </a:r>
            <a:r>
              <a:rPr lang="en-US" sz="1200" i="1" kern="1200" baseline="0" dirty="0" smtClean="0">
                <a:solidFill>
                  <a:schemeClr val="tx1"/>
                </a:solidFill>
                <a:latin typeface="+mn-lt"/>
                <a:ea typeface="+mn-ea"/>
                <a:cs typeface="+mn-cs"/>
              </a:rPr>
              <a:t> component. Even under the influence of attitudes, if people feel strongly, they will have consistent with their attitudes and the three features: intensity, direction and persistence will be visible in the </a:t>
            </a:r>
            <a:r>
              <a:rPr lang="en-US" sz="1200" i="1" kern="1200" baseline="0" dirty="0" err="1" smtClean="0">
                <a:solidFill>
                  <a:schemeClr val="tx1"/>
                </a:solidFill>
                <a:latin typeface="+mn-lt"/>
                <a:ea typeface="+mn-ea"/>
                <a:cs typeface="+mn-cs"/>
              </a:rPr>
              <a:t>behaviours</a:t>
            </a:r>
            <a:r>
              <a:rPr lang="en-US" sz="1200" i="1" kern="1200" baseline="0" dirty="0" smtClean="0">
                <a:solidFill>
                  <a:schemeClr val="tx1"/>
                </a:solidFill>
                <a:latin typeface="+mn-lt"/>
                <a:ea typeface="+mn-ea"/>
                <a:cs typeface="+mn-cs"/>
              </a:rPr>
              <a:t>. Social activist strongly feel about various rights, and they display features motivated </a:t>
            </a:r>
            <a:r>
              <a:rPr lang="en-US" sz="1200" i="1" kern="1200" baseline="0" dirty="0" err="1" smtClean="0">
                <a:solidFill>
                  <a:schemeClr val="tx1"/>
                </a:solidFill>
                <a:latin typeface="+mn-lt"/>
                <a:ea typeface="+mn-ea"/>
                <a:cs typeface="+mn-cs"/>
              </a:rPr>
              <a:t>behaviour</a:t>
            </a:r>
            <a:r>
              <a:rPr lang="en-US" sz="1200" i="1" kern="1200" baseline="0" dirty="0" smtClean="0">
                <a:solidFill>
                  <a:schemeClr val="tx1"/>
                </a:solidFill>
                <a:latin typeface="+mn-lt"/>
                <a:ea typeface="+mn-ea"/>
                <a:cs typeface="+mn-cs"/>
              </a:rPr>
              <a:t>: fight with all strength till the right is restored to the masses. </a:t>
            </a:r>
          </a:p>
          <a:p>
            <a:endParaRPr lang="en-US" sz="120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It is very clear that three concepts emotion, motivation and attitudes are intimately related and share properties of intensity, arousal and persistence. However they are distinct concepts and have utility in the domain of work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They also have difference. Emotions are experience where as attitudes are judgments. For example feeling generated after getting promotion may be an experience of emotion which may be short lived. But attitude towards promotion may be long lasting depending belief regarding promotion policy of the organization and our previous encounter and information regarding promotion.</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9/22/2010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8</a:t>
            </a:r>
            <a:endParaRPr lang="en-US" dirty="0">
              <a:latin typeface="Arial" pitchFamily="34" charset="0"/>
              <a:cs typeface="Arial" pitchFamily="34" charset="0"/>
            </a:endParaRPr>
          </a:p>
        </p:txBody>
      </p:sp>
      <p:sp>
        <p:nvSpPr>
          <p:cNvPr id="3" name="Text Placeholder 2"/>
          <p:cNvSpPr>
            <a:spLocks noGrp="1"/>
          </p:cNvSpPr>
          <p:nvPr>
            <p:ph type="body" idx="1"/>
          </p:nvPr>
        </p:nvSpPr>
        <p:spPr>
          <a:xfrm>
            <a:off x="457200" y="3733800"/>
            <a:ext cx="8022336" cy="1752600"/>
          </a:xfrm>
        </p:spPr>
        <p:txBody>
          <a:bodyPr>
            <a:noAutofit/>
          </a:bodyPr>
          <a:lstStyle/>
          <a:p>
            <a:r>
              <a:rPr lang="en-US" sz="4800" dirty="0" smtClean="0"/>
              <a:t>Human Emotions at Work</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Emotion Versus Temperament</a:t>
            </a:r>
            <a:endParaRPr lang="en-US" dirty="0"/>
          </a:p>
        </p:txBody>
      </p:sp>
      <p:sp>
        <p:nvSpPr>
          <p:cNvPr id="3" name="Content Placeholder 2"/>
          <p:cNvSpPr>
            <a:spLocks noGrp="1"/>
          </p:cNvSpPr>
          <p:nvPr>
            <p:ph idx="1"/>
          </p:nvPr>
        </p:nvSpPr>
        <p:spPr/>
        <p:txBody>
          <a:bodyPr>
            <a:normAutofit/>
          </a:bodyPr>
          <a:lstStyle/>
          <a:p>
            <a:pPr>
              <a:buNone/>
            </a:pPr>
            <a:r>
              <a:rPr lang="en-US" b="1" dirty="0" smtClean="0"/>
              <a:t>Temperament</a:t>
            </a:r>
          </a:p>
          <a:p>
            <a:r>
              <a:rPr lang="en-US" sz="3000" dirty="0" smtClean="0"/>
              <a:t>Temperament is a personality trait which is not dependent on stimulus-object, , person or event. </a:t>
            </a:r>
          </a:p>
          <a:p>
            <a:r>
              <a:rPr lang="en-US" sz="3000" dirty="0" smtClean="0"/>
              <a:t>It is a part persons' own psyche. </a:t>
            </a:r>
          </a:p>
          <a:p>
            <a:r>
              <a:rPr lang="en-US" sz="3000" dirty="0" smtClean="0"/>
              <a:t>It generates readiness to evoke given emotion or mood that makes people sad, timid or cheery.</a:t>
            </a:r>
          </a:p>
          <a:p>
            <a:r>
              <a:rPr lang="en-US" sz="3000" dirty="0" smtClean="0"/>
              <a:t>It has been observed in job satisfaction studies that some people are satisfied across the job situations irrespective of the nature of job.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Emotion Versus Temperament</a:t>
            </a:r>
            <a:endParaRPr lang="en-US"/>
          </a:p>
        </p:txBody>
      </p:sp>
      <p:pic>
        <p:nvPicPr>
          <p:cNvPr id="2050" name="Picture 2"/>
          <p:cNvPicPr>
            <a:picLocks noGrp="1" noChangeAspect="1" noChangeArrowheads="1"/>
          </p:cNvPicPr>
          <p:nvPr>
            <p:ph idx="1"/>
          </p:nvPr>
        </p:nvPicPr>
        <p:blipFill>
          <a:blip r:embed="rId3"/>
          <a:srcRect/>
          <a:stretch>
            <a:fillRect/>
          </a:stretch>
        </p:blipFill>
        <p:spPr bwMode="auto">
          <a:xfrm>
            <a:off x="152401" y="1752600"/>
            <a:ext cx="8839199" cy="761999"/>
          </a:xfrm>
          <a:prstGeom prst="rect">
            <a:avLst/>
          </a:prstGeom>
          <a:noFill/>
          <a:ln w="9525">
            <a:noFill/>
            <a:miter lim="800000"/>
            <a:headEnd/>
            <a:tailEnd/>
          </a:ln>
          <a:effectLst/>
        </p:spPr>
      </p:pic>
      <p:sp>
        <p:nvSpPr>
          <p:cNvPr id="4" name="TextBox 3"/>
          <p:cNvSpPr txBox="1"/>
          <p:nvPr/>
        </p:nvSpPr>
        <p:spPr>
          <a:xfrm>
            <a:off x="304800" y="3200400"/>
            <a:ext cx="8458200" cy="2400657"/>
          </a:xfrm>
          <a:prstGeom prst="rect">
            <a:avLst/>
          </a:prstGeom>
          <a:noFill/>
        </p:spPr>
        <p:txBody>
          <a:bodyPr wrap="square" rtlCol="0">
            <a:spAutoFit/>
          </a:bodyPr>
          <a:lstStyle/>
          <a:p>
            <a:pPr algn="just"/>
            <a:r>
              <a:rPr lang="en-US" sz="3000" dirty="0" smtClean="0"/>
              <a:t>	If </a:t>
            </a:r>
            <a:r>
              <a:rPr lang="en-US" sz="3000" dirty="0" smtClean="0"/>
              <a:t>we </a:t>
            </a:r>
            <a:r>
              <a:rPr lang="en-US" sz="3000" dirty="0" err="1" smtClean="0"/>
              <a:t>analyse</a:t>
            </a:r>
            <a:r>
              <a:rPr lang="en-US" sz="3000" dirty="0" smtClean="0"/>
              <a:t> emotions, mood and temperament on permanence dimension, emotions will be considered least permanent whereas temperament will be considered most permanent and mood will fall somewhere in between.</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Among Emotion, Motivation and Attitudes</a:t>
            </a:r>
            <a:endParaRPr lang="en-US" dirty="0"/>
          </a:p>
        </p:txBody>
      </p:sp>
      <p:sp>
        <p:nvSpPr>
          <p:cNvPr id="3" name="Content Placeholder 2"/>
          <p:cNvSpPr>
            <a:spLocks noGrp="1"/>
          </p:cNvSpPr>
          <p:nvPr>
            <p:ph idx="1"/>
          </p:nvPr>
        </p:nvSpPr>
        <p:spPr/>
        <p:txBody>
          <a:bodyPr>
            <a:normAutofit/>
          </a:bodyPr>
          <a:lstStyle/>
          <a:p>
            <a:pPr>
              <a:lnSpc>
                <a:spcPct val="110000"/>
              </a:lnSpc>
            </a:pPr>
            <a:r>
              <a:rPr lang="en-US" sz="3000" dirty="0" smtClean="0"/>
              <a:t>Emotion, motivation and attitudes are related concepts. </a:t>
            </a:r>
          </a:p>
          <a:p>
            <a:r>
              <a:rPr lang="en-US" sz="3000" dirty="0" smtClean="0"/>
              <a:t>All the three have affective component which creates the state of readiness to act towards certain object, person or event in positive or negative way. </a:t>
            </a:r>
          </a:p>
          <a:p>
            <a:r>
              <a:rPr lang="en-US" sz="3000" dirty="0" smtClean="0"/>
              <a:t>Emotion and motivation have linguistically common root.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Among Emotion, Motivation and Attitudes</a:t>
            </a:r>
            <a:endParaRPr lang="en-US" dirty="0"/>
          </a:p>
        </p:txBody>
      </p:sp>
      <p:sp>
        <p:nvSpPr>
          <p:cNvPr id="3" name="Content Placeholder 2"/>
          <p:cNvSpPr>
            <a:spLocks noGrp="1"/>
          </p:cNvSpPr>
          <p:nvPr>
            <p:ph idx="1"/>
          </p:nvPr>
        </p:nvSpPr>
        <p:spPr/>
        <p:txBody>
          <a:bodyPr/>
          <a:lstStyle/>
          <a:p>
            <a:r>
              <a:rPr lang="en-US" sz="3000" dirty="0" smtClean="0"/>
              <a:t>It is very clear that three concepts emotion, motivation and attitudes are intimately related and share properties of intensity, arousal and persistence. </a:t>
            </a:r>
          </a:p>
          <a:p>
            <a:r>
              <a:rPr lang="en-US" sz="3000" dirty="0" smtClean="0"/>
              <a:t>However they are distinct concepts and have utility in the domain of work behaviour</a:t>
            </a:r>
            <a:r>
              <a:rPr lang="en-US" sz="3000" dirty="0" smtClean="0"/>
              <a:t>. </a:t>
            </a:r>
            <a:r>
              <a:rPr lang="en-US" sz="3000" dirty="0" smtClean="0"/>
              <a:t>They also have difference. </a:t>
            </a:r>
          </a:p>
          <a:p>
            <a:r>
              <a:rPr lang="en-US" sz="3000" dirty="0" smtClean="0"/>
              <a:t>Emotions are experience where as attitudes are judgments.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Among Emotion, Motivation and Attitudes</a:t>
            </a:r>
            <a:endParaRPr lang="en-US" dirty="0"/>
          </a:p>
        </p:txBody>
      </p:sp>
      <p:sp>
        <p:nvSpPr>
          <p:cNvPr id="3" name="Content Placeholder 2"/>
          <p:cNvSpPr>
            <a:spLocks noGrp="1"/>
          </p:cNvSpPr>
          <p:nvPr>
            <p:ph idx="1"/>
          </p:nvPr>
        </p:nvSpPr>
        <p:spPr/>
        <p:txBody>
          <a:bodyPr/>
          <a:lstStyle/>
          <a:p>
            <a:r>
              <a:rPr lang="en-US" dirty="0" smtClean="0"/>
              <a:t>Attitudes consists of three components, namely </a:t>
            </a:r>
            <a:r>
              <a:rPr lang="en-US" dirty="0" smtClean="0"/>
              <a:t>:</a:t>
            </a:r>
          </a:p>
          <a:p>
            <a:pPr lvl="1"/>
            <a:r>
              <a:rPr lang="en-US" dirty="0" smtClean="0"/>
              <a:t>Cognitive - concerning information and belief segment, </a:t>
            </a:r>
          </a:p>
          <a:p>
            <a:pPr lvl="1"/>
            <a:r>
              <a:rPr lang="en-US" dirty="0" smtClean="0"/>
              <a:t>Affective segment- concerning feeling and emotional segment of attitude, and finally, </a:t>
            </a:r>
          </a:p>
          <a:p>
            <a:pPr lvl="1"/>
            <a:r>
              <a:rPr lang="en-US" dirty="0" err="1" smtClean="0"/>
              <a:t>Behavioural</a:t>
            </a:r>
            <a:r>
              <a:rPr lang="en-US" dirty="0" smtClean="0"/>
              <a:t> component referring to intention to behave towards the referent objects or persons.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Dimensions of Emotions</a:t>
            </a:r>
            <a:endParaRPr lang="en-US" dirty="0"/>
          </a:p>
        </p:txBody>
      </p:sp>
      <p:sp>
        <p:nvSpPr>
          <p:cNvPr id="3" name="Content Placeholder 2"/>
          <p:cNvSpPr>
            <a:spLocks noGrp="1"/>
          </p:cNvSpPr>
          <p:nvPr>
            <p:ph idx="1"/>
          </p:nvPr>
        </p:nvSpPr>
        <p:spPr/>
        <p:txBody>
          <a:bodyPr>
            <a:normAutofit/>
          </a:bodyPr>
          <a:lstStyle/>
          <a:p>
            <a:pPr>
              <a:buNone/>
            </a:pPr>
            <a:r>
              <a:rPr lang="en-US" b="1" dirty="0" smtClean="0"/>
              <a:t>Variety</a:t>
            </a:r>
          </a:p>
          <a:p>
            <a:r>
              <a:rPr lang="en-US" sz="3000" dirty="0" smtClean="0"/>
              <a:t>There are many attempts to identify primary or basic emotion - </a:t>
            </a:r>
            <a:r>
              <a:rPr lang="en-US" sz="3000" b="1" dirty="0" smtClean="0"/>
              <a:t>the</a:t>
            </a:r>
            <a:r>
              <a:rPr lang="en-US" sz="3000" dirty="0" smtClean="0"/>
              <a:t> </a:t>
            </a:r>
            <a:r>
              <a:rPr lang="en-US" sz="3000" b="1" dirty="0" smtClean="0"/>
              <a:t>blue, the red and the yellow </a:t>
            </a:r>
            <a:r>
              <a:rPr lang="en-US" sz="3000" dirty="0" smtClean="0"/>
              <a:t>of feelings from which all blends come. </a:t>
            </a:r>
          </a:p>
          <a:p>
            <a:r>
              <a:rPr lang="en-US" sz="3000" dirty="0" smtClean="0"/>
              <a:t>Woodworth presented one such classification consisting of six basic emotions namely: </a:t>
            </a:r>
            <a:r>
              <a:rPr lang="en-US" sz="3000" b="1" dirty="0" smtClean="0">
                <a:solidFill>
                  <a:srgbClr val="FF0000"/>
                </a:solidFill>
              </a:rPr>
              <a:t>Happiness, Surprise, Fear, Sadness, Anger and Disgust. </a:t>
            </a:r>
            <a:endParaRPr lang="en-US" sz="3000" b="1" dirty="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Dimensions of Emotions</a:t>
            </a:r>
            <a:endParaRPr lang="en-US" dirty="0"/>
          </a:p>
        </p:txBody>
      </p:sp>
      <p:sp>
        <p:nvSpPr>
          <p:cNvPr id="3" name="Content Placeholder 2"/>
          <p:cNvSpPr>
            <a:spLocks noGrp="1"/>
          </p:cNvSpPr>
          <p:nvPr>
            <p:ph idx="1"/>
          </p:nvPr>
        </p:nvSpPr>
        <p:spPr/>
        <p:txBody>
          <a:bodyPr>
            <a:normAutofit/>
          </a:bodyPr>
          <a:lstStyle/>
          <a:p>
            <a:pPr>
              <a:buNone/>
            </a:pPr>
            <a:r>
              <a:rPr lang="en-US" b="1" dirty="0" smtClean="0"/>
              <a:t>Variety</a:t>
            </a:r>
          </a:p>
          <a:p>
            <a:r>
              <a:rPr lang="en-US" sz="3000" b="1" dirty="0" smtClean="0">
                <a:solidFill>
                  <a:srgbClr val="FF0000"/>
                </a:solidFill>
              </a:rPr>
              <a:t>Happiness, Surprise, Fear, Sadness, Anger and Disgust.</a:t>
            </a:r>
            <a:endParaRPr lang="en-US" sz="3000" dirty="0"/>
          </a:p>
        </p:txBody>
      </p:sp>
      <p:pic>
        <p:nvPicPr>
          <p:cNvPr id="4" name="Picture 3" descr="six basic emotions.jpg"/>
          <p:cNvPicPr>
            <a:picLocks noChangeAspect="1"/>
          </p:cNvPicPr>
          <p:nvPr/>
        </p:nvPicPr>
        <p:blipFill>
          <a:blip r:embed="rId3"/>
          <a:stretch>
            <a:fillRect/>
          </a:stretch>
        </p:blipFill>
        <p:spPr>
          <a:xfrm>
            <a:off x="1981200" y="3352800"/>
            <a:ext cx="5476875" cy="35052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Emotions</a:t>
            </a:r>
            <a:endParaRPr lang="en-US" dirty="0"/>
          </a:p>
        </p:txBody>
      </p:sp>
      <p:sp>
        <p:nvSpPr>
          <p:cNvPr id="3" name="Content Placeholder 2"/>
          <p:cNvSpPr>
            <a:spLocks noGrp="1"/>
          </p:cNvSpPr>
          <p:nvPr>
            <p:ph idx="1"/>
          </p:nvPr>
        </p:nvSpPr>
        <p:spPr/>
        <p:txBody>
          <a:bodyPr>
            <a:normAutofit/>
          </a:bodyPr>
          <a:lstStyle/>
          <a:p>
            <a:pPr>
              <a:buNone/>
            </a:pPr>
            <a:r>
              <a:rPr lang="en-US" b="1" dirty="0" smtClean="0"/>
              <a:t>Intensity </a:t>
            </a:r>
          </a:p>
          <a:p>
            <a:r>
              <a:rPr lang="en-US" sz="3000" dirty="0" smtClean="0"/>
              <a:t>People react to the same emotional stimuli quite differently. </a:t>
            </a:r>
          </a:p>
          <a:p>
            <a:r>
              <a:rPr lang="en-US" sz="3000" dirty="0" smtClean="0"/>
              <a:t>In some cases it is a result of training and job requirements and in some cases it may be due to variation in temperaments/ personality. </a:t>
            </a:r>
          </a:p>
          <a:p>
            <a:r>
              <a:rPr lang="en-US" sz="3000" dirty="0" smtClean="0"/>
              <a:t>You may have yourself observed many people who are cool and tend to keep their feeling to themselves.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Emotions</a:t>
            </a:r>
            <a:endParaRPr lang="en-US" dirty="0"/>
          </a:p>
        </p:txBody>
      </p:sp>
      <p:sp>
        <p:nvSpPr>
          <p:cNvPr id="3" name="Content Placeholder 2"/>
          <p:cNvSpPr>
            <a:spLocks noGrp="1"/>
          </p:cNvSpPr>
          <p:nvPr>
            <p:ph idx="1"/>
          </p:nvPr>
        </p:nvSpPr>
        <p:spPr/>
        <p:txBody>
          <a:bodyPr>
            <a:normAutofit/>
          </a:bodyPr>
          <a:lstStyle/>
          <a:p>
            <a:pPr>
              <a:buNone/>
            </a:pPr>
            <a:r>
              <a:rPr lang="en-US" b="1" dirty="0" smtClean="0"/>
              <a:t>Frequency and Duration </a:t>
            </a:r>
          </a:p>
          <a:p>
            <a:r>
              <a:rPr lang="en-US" sz="3000" dirty="0" smtClean="0"/>
              <a:t>There are many professions where people's emotional labour is continuously under demand whereas in some professions it is rarely demanded.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Emotional Expression: Role Of Gender, Organization And Culture</a:t>
            </a:r>
          </a:p>
        </p:txBody>
      </p:sp>
      <p:sp>
        <p:nvSpPr>
          <p:cNvPr id="3" name="Content Placeholder 2"/>
          <p:cNvSpPr>
            <a:spLocks noGrp="1"/>
          </p:cNvSpPr>
          <p:nvPr>
            <p:ph idx="1"/>
          </p:nvPr>
        </p:nvSpPr>
        <p:spPr/>
        <p:txBody>
          <a:bodyPr/>
          <a:lstStyle/>
          <a:p>
            <a:pPr marL="514350" indent="-514350"/>
            <a:r>
              <a:rPr lang="en-US" sz="3000" dirty="0" smtClean="0"/>
              <a:t>Socialisation, training, and situational factors influence emotional expression. </a:t>
            </a:r>
          </a:p>
          <a:p>
            <a:pPr marL="514350" indent="-514350"/>
            <a:r>
              <a:rPr lang="en-US" sz="3000" dirty="0" smtClean="0"/>
              <a:t>Emotional </a:t>
            </a:r>
            <a:r>
              <a:rPr lang="en-US" sz="3000" dirty="0" smtClean="0"/>
              <a:t>expression is primarily an outcome of socialization practices.</a:t>
            </a:r>
          </a:p>
          <a:p>
            <a:pPr marL="0" indent="0">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8</a:t>
            </a:r>
            <a:endParaRPr lang="en-US" dirty="0"/>
          </a:p>
        </p:txBody>
      </p:sp>
      <p:sp>
        <p:nvSpPr>
          <p:cNvPr id="3" name="Content Placeholder 2"/>
          <p:cNvSpPr>
            <a:spLocks noGrp="1"/>
          </p:cNvSpPr>
          <p:nvPr>
            <p:ph idx="1"/>
          </p:nvPr>
        </p:nvSpPr>
        <p:spPr/>
        <p:txBody>
          <a:bodyPr>
            <a:normAutofit/>
          </a:bodyPr>
          <a:lstStyle/>
          <a:p>
            <a:pPr marL="457200" indent="-457200"/>
            <a:r>
              <a:rPr lang="en-US" b="1" dirty="0" smtClean="0">
                <a:hlinkClick r:id="" action="ppaction://customshow?id=0&amp;return=true"/>
              </a:rPr>
              <a:t>Introduction</a:t>
            </a:r>
            <a:r>
              <a:rPr lang="en-US" b="1" dirty="0" smtClean="0"/>
              <a:t> </a:t>
            </a:r>
          </a:p>
          <a:p>
            <a:pPr marL="457200" indent="-457200"/>
            <a:r>
              <a:rPr lang="en-US" b="1" dirty="0" smtClean="0">
                <a:hlinkClick r:id="" action="ppaction://customshow?id=1&amp;return=true"/>
              </a:rPr>
              <a:t>What are Emotions? </a:t>
            </a:r>
            <a:endParaRPr lang="en-US" b="1" dirty="0" smtClean="0"/>
          </a:p>
          <a:p>
            <a:pPr marL="457200" indent="-457200"/>
            <a:r>
              <a:rPr lang="en-US" b="1" dirty="0" smtClean="0">
                <a:hlinkClick r:id="" action="ppaction://customshow?id=2&amp;return=true"/>
              </a:rPr>
              <a:t>Emotions versus Temperament </a:t>
            </a:r>
            <a:endParaRPr lang="en-US" b="1" dirty="0" smtClean="0"/>
          </a:p>
          <a:p>
            <a:pPr marL="457200" indent="-457200"/>
            <a:r>
              <a:rPr lang="en-US" b="1" dirty="0" smtClean="0">
                <a:hlinkClick r:id="" action="ppaction://customshow?id=3&amp;return=true"/>
              </a:rPr>
              <a:t>Relationship among Emotion, Motivation and Attitudes </a:t>
            </a:r>
            <a:endParaRPr lang="en-US" b="1" dirty="0" smtClean="0"/>
          </a:p>
          <a:p>
            <a:pPr marL="457200" indent="-457200"/>
            <a:r>
              <a:rPr lang="en-US" b="1" dirty="0" smtClean="0">
                <a:hlinkClick r:id="" action="ppaction://customshow?id=4&amp;return=true"/>
              </a:rPr>
              <a:t>Dimensions of Emotions </a:t>
            </a:r>
            <a:endParaRPr lang="en-US" b="1" dirty="0" smtClean="0"/>
          </a:p>
          <a:p>
            <a:pPr marL="457200" indent="-457200"/>
            <a:r>
              <a:rPr lang="en-US" b="1" dirty="0" smtClean="0">
                <a:hlinkClick r:id="" action="ppaction://customshow?id=5&amp;return=true"/>
              </a:rPr>
              <a:t>Emotional Expression: Role of Gender, Organization and Culture </a:t>
            </a:r>
            <a:endParaRPr 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Emotional Expression: Role Of Gender, Organization And Culture</a:t>
            </a:r>
          </a:p>
        </p:txBody>
      </p:sp>
      <p:sp>
        <p:nvSpPr>
          <p:cNvPr id="3" name="Content Placeholder 2"/>
          <p:cNvSpPr>
            <a:spLocks noGrp="1"/>
          </p:cNvSpPr>
          <p:nvPr>
            <p:ph idx="1"/>
          </p:nvPr>
        </p:nvSpPr>
        <p:spPr/>
        <p:txBody>
          <a:bodyPr>
            <a:normAutofit fontScale="92500" lnSpcReduction="10000"/>
          </a:bodyPr>
          <a:lstStyle/>
          <a:p>
            <a:pPr>
              <a:lnSpc>
                <a:spcPct val="110000"/>
              </a:lnSpc>
              <a:buNone/>
            </a:pPr>
            <a:r>
              <a:rPr lang="en-US" sz="3500" b="1" dirty="0" smtClean="0"/>
              <a:t>Gender</a:t>
            </a:r>
          </a:p>
          <a:p>
            <a:pPr marL="514350" indent="-514350">
              <a:lnSpc>
                <a:spcPct val="110000"/>
              </a:lnSpc>
            </a:pPr>
            <a:r>
              <a:rPr lang="en-US" dirty="0" smtClean="0"/>
              <a:t>Studies suggest that women are more `in touch' with their feelings than men and are better able to read emotions of others better. </a:t>
            </a:r>
          </a:p>
          <a:p>
            <a:pPr marL="514350" indent="-514350"/>
            <a:r>
              <a:rPr lang="en-US" dirty="0" smtClean="0"/>
              <a:t>Women show greater emotional expression than men. </a:t>
            </a:r>
          </a:p>
          <a:p>
            <a:pPr marL="514350" indent="-514350"/>
            <a:r>
              <a:rPr lang="en-US" dirty="0" smtClean="0"/>
              <a:t>Women are more intense in expressing emotion than men and they express both positive and negative emotions more frequently than men except anger. </a:t>
            </a:r>
            <a:endParaRPr lang="en-US" b="1"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Emotional Expression: Role Of Gender, Organization And Culture</a:t>
            </a:r>
          </a:p>
        </p:txBody>
      </p:sp>
      <p:sp>
        <p:nvSpPr>
          <p:cNvPr id="3" name="Content Placeholder 2"/>
          <p:cNvSpPr>
            <a:spLocks noGrp="1"/>
          </p:cNvSpPr>
          <p:nvPr>
            <p:ph idx="1"/>
          </p:nvPr>
        </p:nvSpPr>
        <p:spPr/>
        <p:txBody>
          <a:bodyPr>
            <a:normAutofit fontScale="92500" lnSpcReduction="20000"/>
          </a:bodyPr>
          <a:lstStyle/>
          <a:p>
            <a:pPr>
              <a:lnSpc>
                <a:spcPct val="120000"/>
              </a:lnSpc>
              <a:buNone/>
            </a:pPr>
            <a:r>
              <a:rPr lang="en-US" b="1" dirty="0" smtClean="0"/>
              <a:t>Organizations</a:t>
            </a:r>
          </a:p>
          <a:p>
            <a:pPr>
              <a:lnSpc>
                <a:spcPct val="120000"/>
              </a:lnSpc>
            </a:pPr>
            <a:r>
              <a:rPr lang="en-US" dirty="0" smtClean="0"/>
              <a:t> Air Sahara </a:t>
            </a:r>
            <a:r>
              <a:rPr lang="en-US" dirty="0" smtClean="0"/>
              <a:t>use to write </a:t>
            </a:r>
            <a:r>
              <a:rPr lang="en-US" dirty="0" smtClean="0"/>
              <a:t>on its tickets `Yours emotionally' to impress upon customers that they genuinely concerned with happiness of customers. </a:t>
            </a:r>
          </a:p>
          <a:p>
            <a:r>
              <a:rPr lang="en-US" dirty="0" smtClean="0"/>
              <a:t>This slogan puts them under greater demand as they are expected to be extra courteous and caring. </a:t>
            </a:r>
          </a:p>
          <a:p>
            <a:r>
              <a:rPr lang="en-US" dirty="0" smtClean="0"/>
              <a:t>Your personal experience with Sahara Airlines may tell you such slogans do have impact on the displayed emotions of employees.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Emotional Expression: Role Of Gender, Organization And Culture</a:t>
            </a:r>
          </a:p>
        </p:txBody>
      </p:sp>
      <p:sp>
        <p:nvSpPr>
          <p:cNvPr id="3" name="Content Placeholder 2"/>
          <p:cNvSpPr>
            <a:spLocks noGrp="1"/>
          </p:cNvSpPr>
          <p:nvPr>
            <p:ph idx="1"/>
          </p:nvPr>
        </p:nvSpPr>
        <p:spPr/>
        <p:txBody>
          <a:bodyPr>
            <a:normAutofit/>
          </a:bodyPr>
          <a:lstStyle/>
          <a:p>
            <a:pPr>
              <a:buNone/>
            </a:pPr>
            <a:r>
              <a:rPr lang="en-US" sz="3000" b="1" dirty="0" smtClean="0"/>
              <a:t>Organizations</a:t>
            </a:r>
          </a:p>
          <a:p>
            <a:r>
              <a:rPr lang="en-US" sz="3000" dirty="0" smtClean="0"/>
              <a:t> </a:t>
            </a:r>
            <a:r>
              <a:rPr lang="en-US" sz="3000" dirty="0" smtClean="0"/>
              <a:t>O</a:t>
            </a:r>
            <a:r>
              <a:rPr lang="en-US" sz="3000" dirty="0" smtClean="0"/>
              <a:t>rganizations </a:t>
            </a:r>
            <a:r>
              <a:rPr lang="en-US" sz="3000" dirty="0" smtClean="0"/>
              <a:t>set certain norms of emotional expression at work and people are communicated about these norms and sometimes it is </a:t>
            </a:r>
            <a:r>
              <a:rPr lang="en-US" sz="3000" dirty="0" smtClean="0"/>
              <a:t>implicit.</a:t>
            </a:r>
          </a:p>
          <a:p>
            <a:r>
              <a:rPr lang="en-US" sz="3000" dirty="0" smtClean="0"/>
              <a:t>Expressing intense form of emotion whether positive or negative is unacceptable at </a:t>
            </a:r>
            <a:r>
              <a:rPr lang="en-US" sz="3000" dirty="0" smtClean="0"/>
              <a:t>workplace.</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Emotional Expression: Role Of Gender, Organization And Culture</a:t>
            </a:r>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Culture </a:t>
            </a:r>
          </a:p>
          <a:p>
            <a:pPr>
              <a:lnSpc>
                <a:spcPct val="110000"/>
              </a:lnSpc>
            </a:pPr>
            <a:r>
              <a:rPr lang="en-US" sz="3000" dirty="0" smtClean="0"/>
              <a:t>Culture of the nation as well as organizational culture can shape emotional expression. </a:t>
            </a:r>
          </a:p>
          <a:p>
            <a:r>
              <a:rPr lang="en-US" sz="3000" dirty="0" smtClean="0"/>
              <a:t>In India people are expected to be friendly and helpful. </a:t>
            </a:r>
          </a:p>
          <a:p>
            <a:r>
              <a:rPr lang="en-US" sz="3000" dirty="0" smtClean="0"/>
              <a:t>Women in customer care unit greet customers and visitors with smile. </a:t>
            </a:r>
          </a:p>
          <a:p>
            <a:r>
              <a:rPr lang="en-US" sz="3000" dirty="0" smtClean="0"/>
              <a:t>The same </a:t>
            </a:r>
            <a:r>
              <a:rPr lang="en-US" sz="3000" dirty="0" err="1" smtClean="0"/>
              <a:t>behaviour</a:t>
            </a:r>
            <a:r>
              <a:rPr lang="en-US" sz="3000" dirty="0" smtClean="0"/>
              <a:t> of smiling may be taken as sexual interest in Islamic countries, thus women are told to not smile at men.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Managing Emotions at Work </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r>
              <a:rPr lang="en-US" dirty="0" smtClean="0"/>
              <a:t>Let us focusing </a:t>
            </a:r>
            <a:r>
              <a:rPr lang="en-US" dirty="0" smtClean="0"/>
              <a:t>on areas of organizational </a:t>
            </a:r>
            <a:r>
              <a:rPr lang="en-US" dirty="0" err="1" smtClean="0"/>
              <a:t>behviour</a:t>
            </a:r>
            <a:r>
              <a:rPr lang="en-US" dirty="0" smtClean="0"/>
              <a:t> where knowledge of emotions may be considered </a:t>
            </a:r>
            <a:r>
              <a:rPr lang="en-US" dirty="0" smtClean="0"/>
              <a:t>helpful.</a:t>
            </a:r>
            <a:endParaRPr lang="en-US" dirty="0" smtClean="0"/>
          </a:p>
          <a:p>
            <a:r>
              <a:rPr lang="en-US" dirty="0" smtClean="0"/>
              <a:t>These </a:t>
            </a:r>
            <a:r>
              <a:rPr lang="en-US" dirty="0" smtClean="0"/>
              <a:t>areas include selection, decision making, motivation, leadership ,mentoring and </a:t>
            </a:r>
            <a:r>
              <a:rPr lang="en-US" dirty="0" err="1" smtClean="0"/>
              <a:t>counselling</a:t>
            </a:r>
            <a:r>
              <a:rPr lang="en-US" dirty="0" smtClean="0"/>
              <a:t>, conflict management and negotiation, stress management and organizational commitment . </a:t>
            </a:r>
          </a:p>
          <a:p>
            <a:r>
              <a:rPr lang="en-US" dirty="0" smtClean="0"/>
              <a:t>Emotional Intelligence (EI) is basically </a:t>
            </a:r>
            <a:r>
              <a:rPr lang="en-US" b="1" dirty="0" smtClean="0">
                <a:solidFill>
                  <a:srgbClr val="0070C0"/>
                </a:solidFill>
              </a:rPr>
              <a:t>using emotions intelligently for obtaining positive personal and organizational outcomes.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lstStyle/>
          <a:p>
            <a:pPr>
              <a:buNone/>
            </a:pPr>
            <a:r>
              <a:rPr lang="en-US" b="1" dirty="0" smtClean="0"/>
              <a:t>Selection </a:t>
            </a:r>
          </a:p>
          <a:p>
            <a:r>
              <a:rPr lang="en-US" sz="3000" dirty="0" smtClean="0"/>
              <a:t>Recent studies on EI suggest that people who are good at managing emotions in self and others are effective at their jobs.</a:t>
            </a:r>
          </a:p>
          <a:p>
            <a:r>
              <a:rPr lang="en-US" sz="3000" dirty="0" smtClean="0"/>
              <a:t> If this proposition is true, then managers must include the competencies to reading and managing emotions in self and others as an integral part of their selection tests. </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8599" y="1676400"/>
            <a:ext cx="8801099"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0" y="1600200"/>
            <a:ext cx="9144000"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76200" y="2743200"/>
            <a:ext cx="90678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pic>
        <p:nvPicPr>
          <p:cNvPr id="4" name="Picture 2"/>
          <p:cNvPicPr>
            <a:picLocks noGrp="1" noChangeAspect="1" noChangeArrowheads="1"/>
          </p:cNvPicPr>
          <p:nvPr>
            <p:ph idx="1"/>
          </p:nvPr>
        </p:nvPicPr>
        <p:blipFill>
          <a:blip r:embed="rId3"/>
          <a:srcRect/>
          <a:stretch>
            <a:fillRect/>
          </a:stretch>
        </p:blipFill>
        <p:spPr bwMode="auto">
          <a:xfrm>
            <a:off x="0" y="1562100"/>
            <a:ext cx="9144000" cy="1257300"/>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a:srcRect/>
          <a:stretch>
            <a:fillRect/>
          </a:stretch>
        </p:blipFill>
        <p:spPr bwMode="auto">
          <a:xfrm>
            <a:off x="38100" y="2819400"/>
            <a:ext cx="9105900"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smtClean="0"/>
              <a:t>Decision Making </a:t>
            </a:r>
          </a:p>
          <a:p>
            <a:r>
              <a:rPr lang="en-US" sz="3000" dirty="0" smtClean="0"/>
              <a:t>Traditionally rationality was </a:t>
            </a:r>
            <a:r>
              <a:rPr lang="en-US" sz="3000" dirty="0" err="1" smtClean="0"/>
              <a:t>emphasised</a:t>
            </a:r>
            <a:r>
              <a:rPr lang="en-US" sz="3000" dirty="0" smtClean="0"/>
              <a:t> in organizational decision making. </a:t>
            </a:r>
            <a:r>
              <a:rPr lang="en-US" sz="3000" dirty="0" smtClean="0"/>
              <a:t>But </a:t>
            </a:r>
            <a:r>
              <a:rPr lang="en-US" sz="3000" dirty="0" smtClean="0"/>
              <a:t>the reality is </a:t>
            </a:r>
            <a:r>
              <a:rPr lang="en-US" sz="3000" dirty="0" err="1" smtClean="0"/>
              <a:t>somethings</a:t>
            </a:r>
            <a:r>
              <a:rPr lang="en-US" sz="3000" dirty="0" smtClean="0"/>
              <a:t> else. </a:t>
            </a:r>
          </a:p>
          <a:p>
            <a:r>
              <a:rPr lang="en-US" sz="3000" dirty="0" smtClean="0"/>
              <a:t>Organizations lacking resources, time and problems are not always amenable to rational problem solving.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8</a:t>
            </a:r>
            <a:endParaRPr lang="en-US" dirty="0"/>
          </a:p>
        </p:txBody>
      </p:sp>
      <p:sp>
        <p:nvSpPr>
          <p:cNvPr id="3" name="Content Placeholder 2"/>
          <p:cNvSpPr>
            <a:spLocks noGrp="1"/>
          </p:cNvSpPr>
          <p:nvPr>
            <p:ph idx="1"/>
          </p:nvPr>
        </p:nvSpPr>
        <p:spPr/>
        <p:txBody>
          <a:bodyPr/>
          <a:lstStyle/>
          <a:p>
            <a:r>
              <a:rPr lang="en-US" b="1" dirty="0" smtClean="0">
                <a:hlinkClick r:id="" action="ppaction://customshow?id=6&amp;return=true"/>
              </a:rPr>
              <a:t>Managing Emotions at Work </a:t>
            </a:r>
            <a:endParaRPr lang="en-US" b="1" dirty="0" smtClean="0"/>
          </a:p>
          <a:p>
            <a:r>
              <a:rPr lang="en-US" b="1" dirty="0" smtClean="0">
                <a:hlinkClick r:id="" action="ppaction://customshow?id=7"/>
              </a:rPr>
              <a:t>Can Emotional Intelligence be Learned?</a:t>
            </a:r>
            <a:endParaRPr lang="en-US" b="1"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smtClean="0"/>
              <a:t>Decision Making </a:t>
            </a:r>
          </a:p>
          <a:p>
            <a:r>
              <a:rPr lang="en-US" sz="3000" dirty="0" smtClean="0"/>
              <a:t>If there is no precedent, and uncertainty is high, there is no meaningful data to bank upon and there can be many possible alternatives, decision makers use gut feeling and intuition for arriving at a particular decisions. </a:t>
            </a:r>
          </a:p>
          <a:p>
            <a:r>
              <a:rPr lang="en-US" sz="3000" dirty="0" smtClean="0"/>
              <a:t>Extreme degree of positive or negative emotions can interfere with decision making process. </a:t>
            </a:r>
            <a:endParaRPr lang="en-US" sz="3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buNone/>
            </a:pPr>
            <a:r>
              <a:rPr lang="en-US" sz="3500" b="1" dirty="0" smtClean="0"/>
              <a:t>Motivation</a:t>
            </a:r>
            <a:r>
              <a:rPr lang="en-US" b="1" dirty="0" smtClean="0"/>
              <a:t> </a:t>
            </a:r>
          </a:p>
          <a:p>
            <a:pPr>
              <a:lnSpc>
                <a:spcPct val="110000"/>
              </a:lnSpc>
            </a:pPr>
            <a:r>
              <a:rPr lang="en-US" dirty="0" smtClean="0"/>
              <a:t>Emotions and motivation belong to the same family of psychological process. </a:t>
            </a:r>
          </a:p>
          <a:p>
            <a:r>
              <a:rPr lang="en-US" dirty="0" smtClean="0"/>
              <a:t>Both involve experience of excitement, energy and goal directed </a:t>
            </a:r>
            <a:r>
              <a:rPr lang="en-US" dirty="0" err="1" smtClean="0"/>
              <a:t>behaviour</a:t>
            </a:r>
            <a:r>
              <a:rPr lang="en-US" dirty="0" smtClean="0"/>
              <a:t>. Motivation is also an integral part of EI competencies. </a:t>
            </a:r>
          </a:p>
          <a:p>
            <a:r>
              <a:rPr lang="en-US" dirty="0" smtClean="0"/>
              <a:t>Persons high on this ability constantly strive to cross the levels of excellence set by themselves. </a:t>
            </a:r>
          </a:p>
          <a:p>
            <a:r>
              <a:rPr lang="en-US" dirty="0" smtClean="0"/>
              <a:t>They are optimistic and committed to organization ideals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lstStyle/>
          <a:p>
            <a:pPr>
              <a:buNone/>
            </a:pPr>
            <a:r>
              <a:rPr lang="en-US" b="1" dirty="0" smtClean="0"/>
              <a:t>Leadership, Mentoring and Counseling </a:t>
            </a:r>
          </a:p>
          <a:p>
            <a:r>
              <a:rPr lang="en-US" sz="3000" dirty="0" smtClean="0"/>
              <a:t>Ability to lead, mentor and counsel others is fundamental part of leadership role.</a:t>
            </a:r>
          </a:p>
          <a:p>
            <a:r>
              <a:rPr lang="en-US" sz="3000" dirty="0" smtClean="0"/>
              <a:t>Emotional </a:t>
            </a:r>
            <a:r>
              <a:rPr lang="en-US" sz="3000" dirty="0" smtClean="0"/>
              <a:t>expression, particularly, enthusiasm, trust, empathy and compassion is critical to leadership role.</a:t>
            </a:r>
          </a:p>
          <a:p>
            <a:r>
              <a:rPr lang="en-US" sz="3000" dirty="0" smtClean="0"/>
              <a:t>Empathy </a:t>
            </a:r>
            <a:r>
              <a:rPr lang="en-US" sz="3000" dirty="0" smtClean="0"/>
              <a:t>and social skills component of EI supports this role. </a:t>
            </a:r>
            <a:endParaRPr lang="en-US" sz="3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lstStyle/>
          <a:p>
            <a:pPr>
              <a:buNone/>
            </a:pPr>
            <a:r>
              <a:rPr lang="en-US" b="1" dirty="0" smtClean="0"/>
              <a:t>Leadership, Mentoring and Counseling </a:t>
            </a:r>
          </a:p>
          <a:p>
            <a:r>
              <a:rPr lang="en-US" sz="3000" dirty="0" err="1" smtClean="0"/>
              <a:t>Counselling</a:t>
            </a:r>
            <a:r>
              <a:rPr lang="en-US" sz="3000" dirty="0" smtClean="0"/>
              <a:t> and mentoring both include the process of communication, listening and joint problem solving. </a:t>
            </a:r>
          </a:p>
          <a:p>
            <a:r>
              <a:rPr lang="en-US" sz="3000" dirty="0" smtClean="0"/>
              <a:t>At practice both are used as a vehicles of human resource development consisting of confidence and competence building measures. </a:t>
            </a:r>
            <a:endParaRPr lang="en-US" sz="3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smtClean="0"/>
              <a:t>Conflict Management and Negotiations </a:t>
            </a:r>
          </a:p>
          <a:p>
            <a:r>
              <a:rPr lang="en-US" sz="3000" dirty="0" smtClean="0"/>
              <a:t>Conflicts and negotiations are vexed with emotional overtones. </a:t>
            </a:r>
          </a:p>
          <a:p>
            <a:r>
              <a:rPr lang="en-US" sz="3000" dirty="0" smtClean="0"/>
              <a:t>Managers who are uncomfortable in dealing with their own emotions as well as emotions of others may find it difficult to resolve interpersonal conflicts and avoid approaching negotiation tables if issues involved are of emotional nature.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smtClean="0"/>
              <a:t>Conflict Management and Negotiations </a:t>
            </a:r>
          </a:p>
          <a:p>
            <a:r>
              <a:rPr lang="en-US" sz="3000" dirty="0" smtClean="0"/>
              <a:t>Mangers if want to deal with conflicts successfully </a:t>
            </a:r>
            <a:r>
              <a:rPr lang="en-US" sz="3000" dirty="0" smtClean="0"/>
              <a:t>first </a:t>
            </a:r>
            <a:r>
              <a:rPr lang="en-US" sz="3000" dirty="0" smtClean="0"/>
              <a:t>they need to confront on emotional issues. </a:t>
            </a:r>
          </a:p>
          <a:p>
            <a:r>
              <a:rPr lang="en-US" sz="3000" dirty="0" smtClean="0"/>
              <a:t>Once the hurt egos are dealt, task and information related conflicts can be resolved easily. </a:t>
            </a:r>
            <a:endParaRPr lang="en-US" sz="3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smtClean="0"/>
              <a:t>Management of Stress and Deviant </a:t>
            </a:r>
            <a:r>
              <a:rPr lang="en-US" b="1" dirty="0" err="1" smtClean="0"/>
              <a:t>Behaviour</a:t>
            </a:r>
            <a:r>
              <a:rPr lang="en-US" b="1" dirty="0" smtClean="0"/>
              <a:t> </a:t>
            </a:r>
          </a:p>
          <a:p>
            <a:r>
              <a:rPr lang="en-US" sz="3000" dirty="0" smtClean="0"/>
              <a:t>Stress is an emotional response. </a:t>
            </a:r>
          </a:p>
          <a:p>
            <a:r>
              <a:rPr lang="en-US" sz="3000" dirty="0" smtClean="0"/>
              <a:t>Similarly, deviant </a:t>
            </a:r>
            <a:r>
              <a:rPr lang="en-US" sz="3000" dirty="0" err="1" smtClean="0"/>
              <a:t>behaviour</a:t>
            </a:r>
            <a:r>
              <a:rPr lang="en-US" sz="3000" dirty="0" smtClean="0"/>
              <a:t> of employees like social loafing, intentional underperformance, late coming, producing scrap, sabotage activity, stealing company property, personal aggression etc. are consequence of arousal of negative emotions.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a:bodyPr>
          <a:lstStyle/>
          <a:p>
            <a:pPr>
              <a:buNone/>
            </a:pPr>
            <a:r>
              <a:rPr lang="en-US" b="1" dirty="0" err="1" smtClean="0"/>
              <a:t>Organisational</a:t>
            </a:r>
            <a:r>
              <a:rPr lang="en-US" b="1" dirty="0" smtClean="0"/>
              <a:t> Commitment </a:t>
            </a:r>
          </a:p>
          <a:p>
            <a:r>
              <a:rPr lang="en-US" sz="3000" dirty="0" err="1" smtClean="0"/>
              <a:t>Organisational</a:t>
            </a:r>
            <a:r>
              <a:rPr lang="en-US" sz="3000" dirty="0" smtClean="0"/>
              <a:t> commitment refers to the degree to which an employee identifies with a particular </a:t>
            </a:r>
            <a:r>
              <a:rPr lang="en-US" sz="3000" dirty="0" err="1" smtClean="0"/>
              <a:t>organisation</a:t>
            </a:r>
            <a:r>
              <a:rPr lang="en-US" sz="3000" dirty="0" smtClean="0"/>
              <a:t> and its goals and wishes to maintain membership in the </a:t>
            </a:r>
            <a:r>
              <a:rPr lang="en-US" sz="3000" dirty="0" err="1" smtClean="0"/>
              <a:t>organisation</a:t>
            </a:r>
            <a:r>
              <a:rPr lang="en-US" sz="3000" dirty="0" smtClean="0"/>
              <a:t>.</a:t>
            </a:r>
          </a:p>
          <a:p>
            <a:r>
              <a:rPr lang="en-US" sz="3000" dirty="0" smtClean="0"/>
              <a:t>This </a:t>
            </a:r>
            <a:r>
              <a:rPr lang="en-US" sz="3000" dirty="0" smtClean="0"/>
              <a:t>kind of commitment has a component of affective commitment. People with high affective commitment feel aroused seeing the logo of their </a:t>
            </a:r>
            <a:r>
              <a:rPr lang="en-US" sz="3000" dirty="0" err="1" smtClean="0"/>
              <a:t>organisation</a:t>
            </a:r>
            <a:r>
              <a:rPr lang="en-US" sz="3000" dirty="0" smtClean="0"/>
              <a:t>. </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 at Work </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buNone/>
            </a:pPr>
            <a:r>
              <a:rPr lang="en-US" sz="3500" b="1" dirty="0" smtClean="0"/>
              <a:t>Emotional Intelligence and Emotional Labour </a:t>
            </a:r>
          </a:p>
          <a:p>
            <a:pPr>
              <a:lnSpc>
                <a:spcPct val="120000"/>
              </a:lnSpc>
            </a:pPr>
            <a:r>
              <a:rPr lang="en-US" dirty="0" smtClean="0"/>
              <a:t>EI </a:t>
            </a:r>
            <a:r>
              <a:rPr lang="en-US" dirty="0" smtClean="0"/>
              <a:t>have to be applied to organisational behaviour issues in order to be effective at work. </a:t>
            </a:r>
          </a:p>
          <a:p>
            <a:r>
              <a:rPr lang="en-US" dirty="0" smtClean="0"/>
              <a:t>Without the application of emotional self regulation, </a:t>
            </a:r>
            <a:r>
              <a:rPr lang="en-US" dirty="0" err="1" smtClean="0"/>
              <a:t>organisations</a:t>
            </a:r>
            <a:r>
              <a:rPr lang="en-US" dirty="0" smtClean="0"/>
              <a:t> may become arena of emotional battle like anger, frustration, jealousy, disgust, sadness, hostility, joy, excitement and screaming all over the place. </a:t>
            </a:r>
          </a:p>
          <a:p>
            <a:r>
              <a:rPr lang="en-US" dirty="0" err="1" smtClean="0"/>
              <a:t>Organisational</a:t>
            </a:r>
            <a:r>
              <a:rPr lang="en-US" dirty="0" smtClean="0"/>
              <a:t> norms and social norms actually regulate expression of emotions.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Emotional Intelligence be Learned?</a:t>
            </a:r>
            <a:endParaRPr lang="en-US" dirty="0"/>
          </a:p>
        </p:txBody>
      </p:sp>
      <p:sp>
        <p:nvSpPr>
          <p:cNvPr id="3" name="Content Placeholder 2"/>
          <p:cNvSpPr>
            <a:spLocks noGrp="1"/>
          </p:cNvSpPr>
          <p:nvPr>
            <p:ph idx="1"/>
          </p:nvPr>
        </p:nvSpPr>
        <p:spPr/>
        <p:txBody>
          <a:bodyPr>
            <a:normAutofit/>
          </a:bodyPr>
          <a:lstStyle/>
          <a:p>
            <a:r>
              <a:rPr lang="en-US" sz="3000" dirty="0" smtClean="0"/>
              <a:t>Unlike traditional intelligence measured by IQ tests , EI is not static. </a:t>
            </a:r>
          </a:p>
          <a:p>
            <a:r>
              <a:rPr lang="en-US" sz="3000" dirty="0" smtClean="0"/>
              <a:t>It can be learned and developed although the process of its development is quite difficult.</a:t>
            </a:r>
          </a:p>
          <a:p>
            <a:r>
              <a:rPr lang="en-US" sz="3000" dirty="0" smtClean="0"/>
              <a:t> Sustained effort in direction of learning and change will definitely bring the change. </a:t>
            </a:r>
            <a:endParaRPr 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000" dirty="0" smtClean="0"/>
              <a:t>Emotions can't be separated from a person that's why emotions find expression at work.</a:t>
            </a:r>
          </a:p>
          <a:p>
            <a:r>
              <a:rPr lang="en-US" sz="3000" dirty="0" smtClean="0"/>
              <a:t>New recruit likes to talk about his job, boss yells on subordinate for doing a bad </a:t>
            </a:r>
            <a:r>
              <a:rPr lang="en-US" sz="3000" dirty="0" smtClean="0"/>
              <a:t>job. </a:t>
            </a:r>
            <a:r>
              <a:rPr lang="en-US" sz="3000" dirty="0" err="1" smtClean="0"/>
              <a:t>Jawan</a:t>
            </a:r>
            <a:r>
              <a:rPr lang="en-US" sz="3000" dirty="0" smtClean="0"/>
              <a:t> </a:t>
            </a:r>
            <a:r>
              <a:rPr lang="en-US" sz="3000" dirty="0" smtClean="0"/>
              <a:t>shoots his Commander. </a:t>
            </a:r>
          </a:p>
          <a:p>
            <a:r>
              <a:rPr lang="en-US" sz="3000" dirty="0" smtClean="0"/>
              <a:t>Leader inspires his subordinates, flight attendants greet the passengers, and enquiry clerk shows irritation.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Emotional Intelligence be Learned?</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rot="21419892">
            <a:off x="762000" y="1645006"/>
            <a:ext cx="7239000" cy="4641332"/>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a:stretch>
            <a:fillRect/>
          </a:stretch>
        </p:blipFill>
        <p:spPr bwMode="auto">
          <a:xfrm>
            <a:off x="511028" y="1545082"/>
            <a:ext cx="7516864" cy="4819486"/>
          </a:xfrm>
          <a:prstGeom prst="rect">
            <a:avLst/>
          </a:prstGeom>
          <a:noFill/>
          <a:ln w="9525">
            <a:noFill/>
            <a:miter lim="800000"/>
            <a:headEnd/>
            <a:tailEnd/>
          </a:ln>
          <a:effectLst/>
        </p:spPr>
      </p:pic>
      <p:sp>
        <p:nvSpPr>
          <p:cNvPr id="6" name="Rectangle 5"/>
          <p:cNvSpPr/>
          <p:nvPr/>
        </p:nvSpPr>
        <p:spPr>
          <a:xfrm>
            <a:off x="1905000" y="6304002"/>
            <a:ext cx="4331635" cy="553998"/>
          </a:xfrm>
          <a:prstGeom prst="rect">
            <a:avLst/>
          </a:prstGeom>
        </p:spPr>
        <p:txBody>
          <a:bodyPr wrap="none">
            <a:spAutoFit/>
          </a:bodyPr>
          <a:lstStyle/>
          <a:p>
            <a:r>
              <a:rPr lang="en-US" sz="3000" b="1" dirty="0" smtClean="0"/>
              <a:t>Competence Framework </a:t>
            </a:r>
            <a:endParaRPr lang="en-US" sz="3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Emotional Intelligence be Learned?</a:t>
            </a:r>
            <a:endParaRPr lang="en-US" dirty="0"/>
          </a:p>
        </p:txBody>
      </p:sp>
      <p:sp>
        <p:nvSpPr>
          <p:cNvPr id="3" name="Content Placeholder 2"/>
          <p:cNvSpPr>
            <a:spLocks noGrp="1"/>
          </p:cNvSpPr>
          <p:nvPr>
            <p:ph idx="1"/>
          </p:nvPr>
        </p:nvSpPr>
        <p:spPr/>
        <p:txBody>
          <a:bodyPr/>
          <a:lstStyle/>
          <a:p>
            <a:r>
              <a:rPr lang="en-US" dirty="0" smtClean="0"/>
              <a:t>This framework suggests that competence is a function of training, education, and skills which person develops over time.</a:t>
            </a:r>
          </a:p>
          <a:p>
            <a:r>
              <a:rPr lang="en-US" dirty="0" smtClean="0"/>
              <a:t> It also depends on some innate qualities of the person, which can be developed. </a:t>
            </a:r>
          </a:p>
          <a:p>
            <a:r>
              <a:rPr lang="en-US" dirty="0" smtClean="0"/>
              <a:t>Innate quality helps person to acquire knowledge and skills faster.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Emotional Intelligence be Learned?</a:t>
            </a:r>
            <a:endParaRPr lang="en-US" dirty="0"/>
          </a:p>
        </p:txBody>
      </p:sp>
      <p:pic>
        <p:nvPicPr>
          <p:cNvPr id="5122" name="Picture 2"/>
          <p:cNvPicPr>
            <a:picLocks noGrp="1" noChangeAspect="1" noChangeArrowheads="1"/>
          </p:cNvPicPr>
          <p:nvPr>
            <p:ph idx="1"/>
          </p:nvPr>
        </p:nvPicPr>
        <p:blipFill>
          <a:blip r:embed="rId3"/>
          <a:srcRect/>
          <a:stretch>
            <a:fillRect/>
          </a:stretch>
        </p:blipFill>
        <p:spPr bwMode="auto">
          <a:xfrm>
            <a:off x="228600" y="1543050"/>
            <a:ext cx="8686800" cy="5086350"/>
          </a:xfrm>
          <a:prstGeom prst="rect">
            <a:avLst/>
          </a:prstGeom>
          <a:noFill/>
          <a:ln w="9525">
            <a:noFill/>
            <a:miter lim="800000"/>
            <a:headEnd/>
            <a:tailEnd/>
          </a:ln>
          <a:effectLst/>
        </p:spPr>
      </p:pic>
      <p:sp>
        <p:nvSpPr>
          <p:cNvPr id="4" name="Rectangle 3"/>
          <p:cNvSpPr/>
          <p:nvPr/>
        </p:nvSpPr>
        <p:spPr>
          <a:xfrm>
            <a:off x="5105400" y="2209800"/>
            <a:ext cx="1378904" cy="369332"/>
          </a:xfrm>
          <a:prstGeom prst="rect">
            <a:avLst/>
          </a:prstGeom>
        </p:spPr>
        <p:txBody>
          <a:bodyPr wrap="none">
            <a:spAutoFit/>
          </a:bodyPr>
          <a:lstStyle/>
          <a:p>
            <a:r>
              <a:rPr lang="en-US" b="1" dirty="0" smtClean="0">
                <a:solidFill>
                  <a:schemeClr val="bg1"/>
                </a:solidFill>
              </a:rPr>
              <a:t>Assessment</a:t>
            </a:r>
            <a:endParaRPr lang="en-US" b="1" dirty="0">
              <a:solidFill>
                <a:schemeClr val="bg1"/>
              </a:solidFill>
            </a:endParaRPr>
          </a:p>
        </p:txBody>
      </p:sp>
      <p:sp>
        <p:nvSpPr>
          <p:cNvPr id="5" name="Rectangle 4"/>
          <p:cNvSpPr/>
          <p:nvPr/>
        </p:nvSpPr>
        <p:spPr>
          <a:xfrm>
            <a:off x="1676400" y="2590800"/>
            <a:ext cx="1992853" cy="369332"/>
          </a:xfrm>
          <a:prstGeom prst="rect">
            <a:avLst/>
          </a:prstGeom>
        </p:spPr>
        <p:txBody>
          <a:bodyPr wrap="none">
            <a:spAutoFit/>
          </a:bodyPr>
          <a:lstStyle/>
          <a:p>
            <a:r>
              <a:rPr lang="en-US" b="1" dirty="0" smtClean="0">
                <a:solidFill>
                  <a:schemeClr val="bg1"/>
                </a:solidFill>
              </a:rPr>
              <a:t>Support Feedback</a:t>
            </a:r>
            <a:endParaRPr lang="en-US" b="1" dirty="0">
              <a:solidFill>
                <a:schemeClr val="bg1"/>
              </a:solidFill>
            </a:endParaRPr>
          </a:p>
        </p:txBody>
      </p:sp>
      <p:sp>
        <p:nvSpPr>
          <p:cNvPr id="6" name="Rectangle 5"/>
          <p:cNvSpPr/>
          <p:nvPr/>
        </p:nvSpPr>
        <p:spPr>
          <a:xfrm>
            <a:off x="1504950" y="3867150"/>
            <a:ext cx="1905000" cy="646331"/>
          </a:xfrm>
          <a:prstGeom prst="rect">
            <a:avLst/>
          </a:prstGeom>
        </p:spPr>
        <p:txBody>
          <a:bodyPr wrap="square">
            <a:spAutoFit/>
          </a:bodyPr>
          <a:lstStyle/>
          <a:p>
            <a:r>
              <a:rPr lang="en-US" b="1" dirty="0" smtClean="0">
                <a:solidFill>
                  <a:schemeClr val="bg1"/>
                </a:solidFill>
              </a:rPr>
              <a:t>Self Set Learning</a:t>
            </a:r>
          </a:p>
          <a:p>
            <a:r>
              <a:rPr lang="en-US" b="1" dirty="0" smtClean="0">
                <a:solidFill>
                  <a:schemeClr val="bg1"/>
                </a:solidFill>
              </a:rPr>
              <a:t>Goals</a:t>
            </a:r>
            <a:endParaRPr lang="en-US" b="1" dirty="0">
              <a:solidFill>
                <a:schemeClr val="bg1"/>
              </a:solidFill>
            </a:endParaRPr>
          </a:p>
        </p:txBody>
      </p:sp>
      <p:sp>
        <p:nvSpPr>
          <p:cNvPr id="7" name="Rectangle 6"/>
          <p:cNvSpPr/>
          <p:nvPr/>
        </p:nvSpPr>
        <p:spPr>
          <a:xfrm>
            <a:off x="1733550" y="5105400"/>
            <a:ext cx="1905000" cy="646331"/>
          </a:xfrm>
          <a:prstGeom prst="rect">
            <a:avLst/>
          </a:prstGeom>
        </p:spPr>
        <p:txBody>
          <a:bodyPr wrap="square">
            <a:spAutoFit/>
          </a:bodyPr>
          <a:lstStyle/>
          <a:p>
            <a:r>
              <a:rPr lang="en-US" b="1" dirty="0" smtClean="0">
                <a:solidFill>
                  <a:schemeClr val="bg1"/>
                </a:solidFill>
              </a:rPr>
              <a:t>Set Goals and</a:t>
            </a:r>
          </a:p>
          <a:p>
            <a:r>
              <a:rPr lang="en-US" b="1" dirty="0" smtClean="0">
                <a:solidFill>
                  <a:schemeClr val="bg1"/>
                </a:solidFill>
              </a:rPr>
              <a:t>Expectation</a:t>
            </a:r>
            <a:endParaRPr lang="en-US" b="1" dirty="0">
              <a:solidFill>
                <a:schemeClr val="bg1"/>
              </a:solidFill>
            </a:endParaRPr>
          </a:p>
        </p:txBody>
      </p:sp>
      <p:sp>
        <p:nvSpPr>
          <p:cNvPr id="8" name="Rectangle 7"/>
          <p:cNvSpPr/>
          <p:nvPr/>
        </p:nvSpPr>
        <p:spPr>
          <a:xfrm>
            <a:off x="4724400" y="6019800"/>
            <a:ext cx="1088760" cy="369332"/>
          </a:xfrm>
          <a:prstGeom prst="rect">
            <a:avLst/>
          </a:prstGeom>
        </p:spPr>
        <p:txBody>
          <a:bodyPr wrap="none">
            <a:spAutoFit/>
          </a:bodyPr>
          <a:lstStyle/>
          <a:p>
            <a:r>
              <a:rPr lang="en-US" b="1" dirty="0" smtClean="0">
                <a:solidFill>
                  <a:schemeClr val="bg1"/>
                </a:solidFill>
              </a:rPr>
              <a:t>Motivate</a:t>
            </a:r>
            <a:endParaRPr lang="en-US" b="1" dirty="0">
              <a:solidFill>
                <a:schemeClr val="bg1"/>
              </a:solidFill>
            </a:endParaRPr>
          </a:p>
        </p:txBody>
      </p:sp>
      <p:sp>
        <p:nvSpPr>
          <p:cNvPr id="9" name="Rectangle 8"/>
          <p:cNvSpPr/>
          <p:nvPr/>
        </p:nvSpPr>
        <p:spPr>
          <a:xfrm>
            <a:off x="7086600" y="5334000"/>
            <a:ext cx="1136850" cy="369332"/>
          </a:xfrm>
          <a:prstGeom prst="rect">
            <a:avLst/>
          </a:prstGeom>
        </p:spPr>
        <p:txBody>
          <a:bodyPr wrap="none">
            <a:spAutoFit/>
          </a:bodyPr>
          <a:lstStyle/>
          <a:p>
            <a:r>
              <a:rPr lang="en-US" b="1" dirty="0" smtClean="0">
                <a:solidFill>
                  <a:schemeClr val="bg1"/>
                </a:solidFill>
              </a:rPr>
              <a:t>Feedback</a:t>
            </a:r>
            <a:endParaRPr lang="en-US" b="1" dirty="0">
              <a:solidFill>
                <a:schemeClr val="bg1"/>
              </a:solidFill>
            </a:endParaRPr>
          </a:p>
        </p:txBody>
      </p:sp>
      <p:sp>
        <p:nvSpPr>
          <p:cNvPr id="10" name="Rectangle 9"/>
          <p:cNvSpPr/>
          <p:nvPr/>
        </p:nvSpPr>
        <p:spPr>
          <a:xfrm>
            <a:off x="7162800" y="3714750"/>
            <a:ext cx="1505027" cy="923330"/>
          </a:xfrm>
          <a:prstGeom prst="rect">
            <a:avLst/>
          </a:prstGeom>
        </p:spPr>
        <p:txBody>
          <a:bodyPr wrap="none">
            <a:spAutoFit/>
          </a:bodyPr>
          <a:lstStyle/>
          <a:p>
            <a:r>
              <a:rPr lang="en-US" b="1" dirty="0" smtClean="0">
                <a:solidFill>
                  <a:schemeClr val="bg1"/>
                </a:solidFill>
              </a:rPr>
              <a:t>Areas where </a:t>
            </a:r>
          </a:p>
          <a:p>
            <a:r>
              <a:rPr lang="en-US" b="1" dirty="0" smtClean="0">
                <a:solidFill>
                  <a:schemeClr val="bg1"/>
                </a:solidFill>
              </a:rPr>
              <a:t>Person needs</a:t>
            </a:r>
          </a:p>
          <a:p>
            <a:r>
              <a:rPr lang="en-US" b="1" dirty="0" smtClean="0">
                <a:solidFill>
                  <a:schemeClr val="bg1"/>
                </a:solidFill>
              </a:rPr>
              <a:t>to develop</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Can Emotional Intelligence be Learned?</a:t>
            </a:r>
            <a:endParaRPr lang="en-US"/>
          </a:p>
        </p:txBody>
      </p:sp>
      <p:sp>
        <p:nvSpPr>
          <p:cNvPr id="3" name="Content Placeholder 2"/>
          <p:cNvSpPr>
            <a:spLocks noGrp="1"/>
          </p:cNvSpPr>
          <p:nvPr>
            <p:ph idx="1"/>
          </p:nvPr>
        </p:nvSpPr>
        <p:spPr/>
        <p:txBody>
          <a:bodyPr>
            <a:noAutofit/>
          </a:bodyPr>
          <a:lstStyle/>
          <a:p>
            <a:pPr marL="514350" indent="-514350"/>
            <a:r>
              <a:rPr lang="en-US" sz="3000" dirty="0" smtClean="0"/>
              <a:t>The process demonstrated here suggests that person's competencies as per job requirement may be assessed.</a:t>
            </a:r>
          </a:p>
          <a:p>
            <a:pPr marL="514350" indent="-514350"/>
            <a:r>
              <a:rPr lang="en-US" sz="3000" dirty="0" smtClean="0"/>
              <a:t> If there is clear-cut need for certain competencies to be developed, person may be given feedback. </a:t>
            </a:r>
          </a:p>
          <a:p>
            <a:pPr marL="514350" indent="-514350"/>
            <a:r>
              <a:rPr lang="en-US" sz="3000" dirty="0" smtClean="0"/>
              <a:t>Persons can be motivated to learn and his/her readiness to develop competencies can be assessed.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Unit  8</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pPr>
              <a:buNone/>
            </a:pPr>
            <a:endParaRPr lang="en-US" dirty="0" smtClean="0"/>
          </a:p>
          <a:p>
            <a:pPr>
              <a:buNone/>
            </a:pPr>
            <a:endParaRPr lang="en-US" dirty="0" smtClean="0"/>
          </a:p>
          <a:p>
            <a:pPr algn="ctr">
              <a:buNone/>
            </a:pPr>
            <a:r>
              <a:rPr lang="en-US" sz="13800" dirty="0" smtClean="0">
                <a:solidFill>
                  <a:srgbClr val="00B050"/>
                </a:solidFill>
              </a:rPr>
              <a:t>The-End</a:t>
            </a:r>
            <a:endParaRPr lang="en-US" sz="13800"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3000" dirty="0" smtClean="0"/>
              <a:t>Though such occurrences are routine, </a:t>
            </a:r>
            <a:r>
              <a:rPr lang="en-US" sz="3000" dirty="0" smtClean="0"/>
              <a:t>n</a:t>
            </a:r>
            <a:r>
              <a:rPr lang="en-US" sz="3000" dirty="0" smtClean="0"/>
              <a:t>ow </a:t>
            </a:r>
            <a:r>
              <a:rPr lang="en-US" sz="3000" dirty="0" smtClean="0"/>
              <a:t>it is realized that emotions are integral part of one's behaviour pattern.</a:t>
            </a:r>
          </a:p>
          <a:p>
            <a:r>
              <a:rPr lang="en-US" sz="3000" dirty="0" smtClean="0"/>
              <a:t>People </a:t>
            </a:r>
            <a:r>
              <a:rPr lang="en-US" sz="3000" dirty="0" smtClean="0"/>
              <a:t>bring their emotions- both positive and negative to work place. </a:t>
            </a:r>
          </a:p>
          <a:p>
            <a:r>
              <a:rPr lang="en-US" sz="3000" dirty="0" smtClean="0"/>
              <a:t>And emotions need to be included as an important subject of study for relatively more comprehensive understanding of human behaviour at work.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Emotions?</a:t>
            </a:r>
            <a:endParaRPr lang="en-US" dirty="0"/>
          </a:p>
        </p:txBody>
      </p:sp>
      <p:sp>
        <p:nvSpPr>
          <p:cNvPr id="3" name="Content Placeholder 2"/>
          <p:cNvSpPr>
            <a:spLocks noGrp="1"/>
          </p:cNvSpPr>
          <p:nvPr>
            <p:ph idx="1"/>
          </p:nvPr>
        </p:nvSpPr>
        <p:spPr/>
        <p:txBody>
          <a:bodyPr>
            <a:normAutofit/>
          </a:bodyPr>
          <a:lstStyle/>
          <a:p>
            <a:r>
              <a:rPr lang="en-US" sz="3000" dirty="0" smtClean="0"/>
              <a:t>It is not easy to define emotion as it is many things at once.</a:t>
            </a:r>
          </a:p>
          <a:p>
            <a:r>
              <a:rPr lang="en-US" sz="3000" dirty="0" smtClean="0"/>
              <a:t> Three terms have been used interchangeably, </a:t>
            </a:r>
            <a:r>
              <a:rPr lang="en-US" sz="3000" b="1" dirty="0" smtClean="0">
                <a:solidFill>
                  <a:srgbClr val="FF0000"/>
                </a:solidFill>
              </a:rPr>
              <a:t>affect, emotion and mood </a:t>
            </a:r>
            <a:r>
              <a:rPr lang="en-US" sz="3000" dirty="0" smtClean="0"/>
              <a:t>in day-to-day interaction. </a:t>
            </a:r>
          </a:p>
          <a:p>
            <a:r>
              <a:rPr lang="en-US" sz="3000" dirty="0" smtClean="0"/>
              <a:t>Affect is an all inclusive term covering a broad range of feelings that people experience. </a:t>
            </a:r>
            <a:r>
              <a:rPr lang="en-US" sz="3000" dirty="0" smtClean="0"/>
              <a:t>It </a:t>
            </a:r>
            <a:r>
              <a:rPr lang="en-US" sz="3000" dirty="0" smtClean="0"/>
              <a:t>includes both emotions and moods.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Emotions?</a:t>
            </a:r>
            <a:endParaRPr lang="en-US" dirty="0"/>
          </a:p>
        </p:txBody>
      </p:sp>
      <p:sp>
        <p:nvSpPr>
          <p:cNvPr id="3" name="Content Placeholder 2"/>
          <p:cNvSpPr>
            <a:spLocks noGrp="1"/>
          </p:cNvSpPr>
          <p:nvPr>
            <p:ph idx="1"/>
          </p:nvPr>
        </p:nvSpPr>
        <p:spPr/>
        <p:txBody>
          <a:bodyPr>
            <a:normAutofit/>
          </a:bodyPr>
          <a:lstStyle/>
          <a:p>
            <a:r>
              <a:rPr lang="en-US" sz="3000" dirty="0" smtClean="0"/>
              <a:t>Emotions are feelings experienced towards an object, person or event that create readiness.</a:t>
            </a:r>
          </a:p>
          <a:p>
            <a:r>
              <a:rPr lang="en-US" sz="3000" dirty="0" smtClean="0"/>
              <a:t>A related term gaining importance in organizational behaviour is emotional labour .</a:t>
            </a:r>
          </a:p>
          <a:p>
            <a:r>
              <a:rPr lang="en-US" sz="3000" dirty="0" smtClean="0"/>
              <a:t> Traditionally, every employee is expected to expend physical and intellectual labour by putting their body and cognitive abilities on job.  </a:t>
            </a:r>
          </a:p>
          <a:p>
            <a:r>
              <a:rPr lang="en-US" sz="3000" dirty="0" smtClean="0"/>
              <a:t>But nowadays employees are also expected to undertake some amount of emotional labour.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Emotions?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838199" y="1543050"/>
            <a:ext cx="7314813" cy="5314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Emotion Versus Temperament</a:t>
            </a:r>
            <a:endParaRPr lang="en-US" dirty="0"/>
          </a:p>
        </p:txBody>
      </p:sp>
      <p:sp>
        <p:nvSpPr>
          <p:cNvPr id="3" name="Content Placeholder 2"/>
          <p:cNvSpPr>
            <a:spLocks noGrp="1"/>
          </p:cNvSpPr>
          <p:nvPr>
            <p:ph idx="1"/>
          </p:nvPr>
        </p:nvSpPr>
        <p:spPr/>
        <p:txBody>
          <a:bodyPr>
            <a:normAutofit/>
          </a:bodyPr>
          <a:lstStyle/>
          <a:p>
            <a:pPr>
              <a:buNone/>
            </a:pPr>
            <a:r>
              <a:rPr lang="en-US" b="1" dirty="0" smtClean="0"/>
              <a:t>Emotions </a:t>
            </a:r>
          </a:p>
          <a:p>
            <a:r>
              <a:rPr lang="en-US" sz="3000" dirty="0" smtClean="0"/>
              <a:t>E</a:t>
            </a:r>
            <a:r>
              <a:rPr lang="en-US" sz="3000" dirty="0" smtClean="0"/>
              <a:t>motions </a:t>
            </a:r>
            <a:r>
              <a:rPr lang="en-US" sz="3000" dirty="0" smtClean="0"/>
              <a:t>arise in response to certain stimuli and most often accompanied by bodily arousal and change in tone of voice and facial expression.</a:t>
            </a:r>
          </a:p>
          <a:p>
            <a:r>
              <a:rPr lang="en-US" sz="3000" dirty="0" smtClean="0"/>
              <a:t>Emotions are also more often short-lived.</a:t>
            </a:r>
          </a:p>
          <a:p>
            <a:r>
              <a:rPr lang="en-US" sz="3000" dirty="0" smtClean="0"/>
              <a:t>Fear, anger and joy are examples of basic emotion experienced in relation to certain stimulus which disappear as soon as stimulus condition disappear or loses its relevance.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1692</TotalTime>
  <Words>11850</Words>
  <Application>Microsoft Office PowerPoint</Application>
  <PresentationFormat>On-screen Show (4:3)</PresentationFormat>
  <Paragraphs>318</Paragraphs>
  <Slides>44</Slides>
  <Notes>35</Notes>
  <HiddenSlides>0</HiddenSlides>
  <MMClips>0</MMClips>
  <ScaleCrop>false</ScaleCrop>
  <HeadingPairs>
    <vt:vector size="6" baseType="variant">
      <vt:variant>
        <vt:lpstr>Theme</vt:lpstr>
      </vt:variant>
      <vt:variant>
        <vt:i4>1</vt:i4>
      </vt:variant>
      <vt:variant>
        <vt:lpstr>Slide Titles</vt:lpstr>
      </vt:variant>
      <vt:variant>
        <vt:i4>44</vt:i4>
      </vt:variant>
      <vt:variant>
        <vt:lpstr>Custom Shows</vt:lpstr>
      </vt:variant>
      <vt:variant>
        <vt:i4>8</vt:i4>
      </vt:variant>
    </vt:vector>
  </HeadingPairs>
  <TitlesOfParts>
    <vt:vector size="53" baseType="lpstr">
      <vt:lpstr>Module</vt:lpstr>
      <vt:lpstr>Unit 8</vt:lpstr>
      <vt:lpstr>Unit 8</vt:lpstr>
      <vt:lpstr>Unit 8</vt:lpstr>
      <vt:lpstr>Introduction</vt:lpstr>
      <vt:lpstr>Introduction</vt:lpstr>
      <vt:lpstr>What are Emotions?</vt:lpstr>
      <vt:lpstr>What are Emotions?</vt:lpstr>
      <vt:lpstr>What are Emotions?</vt:lpstr>
      <vt:lpstr>Emotion Versus Temperament</vt:lpstr>
      <vt:lpstr>Emotion Versus Temperament</vt:lpstr>
      <vt:lpstr>Emotion Versus Temperament</vt:lpstr>
      <vt:lpstr>Relationship Among Emotion, Motivation and Attitudes</vt:lpstr>
      <vt:lpstr>Relationship Among Emotion, Motivation and Attitudes</vt:lpstr>
      <vt:lpstr>Relationship Among Emotion, Motivation and Attitudes</vt:lpstr>
      <vt:lpstr>Dimensions of Emotions</vt:lpstr>
      <vt:lpstr>Dimensions of Emotions</vt:lpstr>
      <vt:lpstr>Dimensions of Emotions</vt:lpstr>
      <vt:lpstr>Dimensions of Emotions</vt:lpstr>
      <vt:lpstr>Emotional Expression: Role Of Gender, Organization And Culture</vt:lpstr>
      <vt:lpstr>Emotional Expression: Role Of Gender, Organization And Culture</vt:lpstr>
      <vt:lpstr>Emotional Expression: Role Of Gender, Organization And Culture</vt:lpstr>
      <vt:lpstr>Emotional Expression: Role Of Gender, Organization And Culture</vt:lpstr>
      <vt:lpstr>Emotional Expression: Role Of Gender, Organization And Culture</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Managing Emotions at Work </vt:lpstr>
      <vt:lpstr>Can Emotional Intelligence be Learned?</vt:lpstr>
      <vt:lpstr>Can Emotional Intelligence be Learned?</vt:lpstr>
      <vt:lpstr>Can Emotional Intelligence be Learned?</vt:lpstr>
      <vt:lpstr>Can Emotional Intelligence be Learned?</vt:lpstr>
      <vt:lpstr>Can Emotional Intelligence be Learned?</vt:lpstr>
      <vt:lpstr>Unit  8</vt:lpstr>
      <vt:lpstr>Introduction</vt:lpstr>
      <vt:lpstr>What are Emotions?</vt:lpstr>
      <vt:lpstr>Emotions versus Temperament</vt:lpstr>
      <vt:lpstr>Relationship among Emotion---</vt:lpstr>
      <vt:lpstr>Dimensions of Emotions</vt:lpstr>
      <vt:lpstr>Emotional Expression: Role of--</vt:lpstr>
      <vt:lpstr>Managing Emotions at Work</vt:lpstr>
      <vt:lpstr>Can Emotional Intelligence be--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HCL</cp:lastModifiedBy>
  <cp:revision>385</cp:revision>
  <dcterms:created xsi:type="dcterms:W3CDTF">2006-08-16T00:00:00Z</dcterms:created>
  <dcterms:modified xsi:type="dcterms:W3CDTF">2010-09-22T02:29:12Z</dcterms:modified>
</cp:coreProperties>
</file>